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handoutMasterIdLst>
    <p:handoutMasterId r:id="rId59"/>
  </p:handoutMasterIdLst>
  <p:sldIdLst>
    <p:sldId id="256" r:id="rId2"/>
    <p:sldId id="997" r:id="rId3"/>
    <p:sldId id="1015" r:id="rId4"/>
    <p:sldId id="998" r:id="rId5"/>
    <p:sldId id="1016" r:id="rId6"/>
    <p:sldId id="1066" r:id="rId7"/>
    <p:sldId id="1028" r:id="rId8"/>
    <p:sldId id="1014" r:id="rId9"/>
    <p:sldId id="1017" r:id="rId10"/>
    <p:sldId id="1029" r:id="rId11"/>
    <p:sldId id="1030" r:id="rId12"/>
    <p:sldId id="1032" r:id="rId13"/>
    <p:sldId id="1059" r:id="rId14"/>
    <p:sldId id="1031" r:id="rId15"/>
    <p:sldId id="1067" r:id="rId16"/>
    <p:sldId id="1072" r:id="rId17"/>
    <p:sldId id="1011" r:id="rId18"/>
    <p:sldId id="1081" r:id="rId19"/>
    <p:sldId id="283" r:id="rId20"/>
    <p:sldId id="273" r:id="rId21"/>
    <p:sldId id="272" r:id="rId22"/>
    <p:sldId id="1073" r:id="rId23"/>
    <p:sldId id="1074" r:id="rId24"/>
    <p:sldId id="1077" r:id="rId25"/>
    <p:sldId id="1078" r:id="rId26"/>
    <p:sldId id="285" r:id="rId27"/>
    <p:sldId id="271" r:id="rId28"/>
    <p:sldId id="270" r:id="rId29"/>
    <p:sldId id="1075" r:id="rId30"/>
    <p:sldId id="1076" r:id="rId31"/>
    <p:sldId id="1080" r:id="rId32"/>
    <p:sldId id="1003" r:id="rId33"/>
    <p:sldId id="1082" r:id="rId34"/>
    <p:sldId id="1083" r:id="rId35"/>
    <p:sldId id="292" r:id="rId36"/>
    <p:sldId id="259" r:id="rId37"/>
    <p:sldId id="298" r:id="rId38"/>
    <p:sldId id="275" r:id="rId39"/>
    <p:sldId id="277" r:id="rId40"/>
    <p:sldId id="290" r:id="rId41"/>
    <p:sldId id="291" r:id="rId42"/>
    <p:sldId id="278" r:id="rId43"/>
    <p:sldId id="1019" r:id="rId44"/>
    <p:sldId id="938" r:id="rId45"/>
    <p:sldId id="980" r:id="rId46"/>
    <p:sldId id="1043" r:id="rId47"/>
    <p:sldId id="972" r:id="rId48"/>
    <p:sldId id="973" r:id="rId49"/>
    <p:sldId id="974" r:id="rId50"/>
    <p:sldId id="975" r:id="rId51"/>
    <p:sldId id="976" r:id="rId52"/>
    <p:sldId id="977" r:id="rId53"/>
    <p:sldId id="995" r:id="rId54"/>
    <p:sldId id="981" r:id="rId55"/>
    <p:sldId id="1070" r:id="rId56"/>
    <p:sldId id="102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F0F"/>
    <a:srgbClr val="FF2F92"/>
    <a:srgbClr val="FFB7DA"/>
    <a:srgbClr val="F7C2C2"/>
    <a:srgbClr val="0432FF"/>
    <a:srgbClr val="FFF3CC"/>
    <a:srgbClr val="FF2600"/>
    <a:srgbClr val="FF7F7F"/>
    <a:srgbClr val="FF7E79"/>
    <a:srgbClr val="65080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99"/>
    <p:restoredTop sz="95728"/>
  </p:normalViewPr>
  <p:slideViewPr>
    <p:cSldViewPr snapToGrid="0" snapToObjects="1">
      <p:cViewPr varScale="1">
        <p:scale>
          <a:sx n="108" d="100"/>
          <a:sy n="108" d="100"/>
        </p:scale>
        <p:origin x="256" y="184"/>
      </p:cViewPr>
      <p:guideLst/>
    </p:cSldViewPr>
  </p:slideViewPr>
  <p:notesTextViewPr>
    <p:cViewPr>
      <p:scale>
        <a:sx n="1" d="1"/>
        <a:sy n="1" d="1"/>
      </p:scale>
      <p:origin x="0" y="0"/>
    </p:cViewPr>
  </p:notesTextViewPr>
  <p:notesViewPr>
    <p:cSldViewPr snapToGrid="0" snapToObjects="1">
      <p:cViewPr varScale="1">
        <p:scale>
          <a:sx n="84" d="100"/>
          <a:sy n="84" d="100"/>
        </p:scale>
        <p:origin x="3960"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D6EE61-E838-8C42-9049-CBBCEDCE827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909EF1A-3EC6-CD40-BE99-5CB3BB063D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79A6B8-1F8A-5A4E-B45C-F026447EC016}" type="datetimeFigureOut">
              <a:rPr lang="en-US" smtClean="0"/>
              <a:t>11/21/22</a:t>
            </a:fld>
            <a:endParaRPr lang="en-US"/>
          </a:p>
        </p:txBody>
      </p:sp>
      <p:sp>
        <p:nvSpPr>
          <p:cNvPr id="4" name="Footer Placeholder 3">
            <a:extLst>
              <a:ext uri="{FF2B5EF4-FFF2-40B4-BE49-F238E27FC236}">
                <a16:creationId xmlns:a16="http://schemas.microsoft.com/office/drawing/2014/main" id="{EBB02144-86B8-2E46-B91A-9440946978E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B4AC4A4-6A94-224C-8265-02527D9D79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2A1B999-A417-6F44-BEE0-292CC67290A8}" type="slidenum">
              <a:rPr lang="en-US" smtClean="0"/>
              <a:t>‹#›</a:t>
            </a:fld>
            <a:endParaRPr lang="en-US"/>
          </a:p>
        </p:txBody>
      </p:sp>
    </p:spTree>
    <p:extLst>
      <p:ext uri="{BB962C8B-B14F-4D97-AF65-F5344CB8AC3E}">
        <p14:creationId xmlns:p14="http://schemas.microsoft.com/office/powerpoint/2010/main" val="217621066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50:26.46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 16383,'51'0'0,"-1"0"0,6 0 0,1 0 0,-2 0 0,1 0 0,2 0 0,-1 0 0,42 0 0,-28 0 0,-20 0 0,-30 0 0,-1 0 0,-9 0 0,18 0 0,21 0 0,23 0 0,6 0 0,-8 0 0,-18 0 0,-18 0 0,-12 0 0,-1 0 0,12 0 0,23 0 0,23 0 0,12 0 0,-1 0 0,-19 0 0,-21 0 0,-14 0 0,-21 0 0,1 1 0,-4 2 0,15-1 0,13 0 0,12-2 0,5 0 0,-3 0 0,-9 0 0,-11 0 0,-9 0 0,-13 0 0,8 0 0,1 0 0,16 0 0,0 0 0,-2 0 0,-9 0 0,-8 0 0,-7 0 0,11 0 0,-3 0 0,13 0 0,-5 0 0,-3 0 0,-5 0 0,-9 0 0,-5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1-17T08:50:29.52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 16383,'50'0'0,"0"0"0,3 0 0,1 0 0,3 0 0,1 0 0,1 0 0,0 0 0,-2 0 0,0 0 0,-4 0 0,-1 0 0,47 0 0,-1 0 0,-1 0 0,-2 3 0,0 3 0,1 4 0,-46-4 0,0 0 0,47 4 0,-16-4 0,-21-3 0,-18-3 0,-21 1 0,-6 2 0,9-1 0,13 0 0,31-2 0,8 0 0,1 0 0,-16 0 0,-19 0 0,-17 0 0,-10 0 0,3 0 0,14 0 0,23 0 0,14 0 0,-3 0 0,-15 0 0,-17 0 0,-17 0 0,-4 0 0,6 0 0,-2 0 0,14 0 0,-6 0 0,-11 2 0,-3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844C72-545A-C840-966A-2AF3F8AD51BA}" type="datetimeFigureOut">
              <a:rPr lang="en-US" smtClean="0"/>
              <a:t>11/21/22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5197AC-713F-F247-B474-1EADE421C17C}" type="slidenum">
              <a:rPr lang="en-US" smtClean="0"/>
              <a:t>‹#›</a:t>
            </a:fld>
            <a:endParaRPr lang="en-US"/>
          </a:p>
        </p:txBody>
      </p:sp>
    </p:spTree>
    <p:extLst>
      <p:ext uri="{BB962C8B-B14F-4D97-AF65-F5344CB8AC3E}">
        <p14:creationId xmlns:p14="http://schemas.microsoft.com/office/powerpoint/2010/main" val="513843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1</a:t>
            </a:fld>
            <a:endParaRPr lang="en-US"/>
          </a:p>
        </p:txBody>
      </p:sp>
    </p:spTree>
    <p:extLst>
      <p:ext uri="{BB962C8B-B14F-4D97-AF65-F5344CB8AC3E}">
        <p14:creationId xmlns:p14="http://schemas.microsoft.com/office/powerpoint/2010/main" val="207117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do this in a black-box way by just looking at the model’s output confidence.</a:t>
            </a:r>
          </a:p>
          <a:p>
            <a:r>
              <a:rPr lang="en-US" dirty="0"/>
              <a:t>If the image is in the training set, the model is very confident in its prediction, essentially 100%.</a:t>
            </a:r>
          </a:p>
        </p:txBody>
      </p:sp>
      <p:sp>
        <p:nvSpPr>
          <p:cNvPr id="4" name="Slide Number Placeholder 3"/>
          <p:cNvSpPr>
            <a:spLocks noGrp="1"/>
          </p:cNvSpPr>
          <p:nvPr>
            <p:ph type="sldNum" sz="quarter" idx="5"/>
          </p:nvPr>
        </p:nvSpPr>
        <p:spPr/>
        <p:txBody>
          <a:bodyPr/>
          <a:lstStyle/>
          <a:p>
            <a:fld id="{B8CE201B-0A92-C741-B240-5912D30FA04F}" type="slidenum">
              <a:rPr lang="en-US" smtClean="0"/>
              <a:t>22</a:t>
            </a:fld>
            <a:endParaRPr lang="en-US"/>
          </a:p>
        </p:txBody>
      </p:sp>
    </p:spTree>
    <p:extLst>
      <p:ext uri="{BB962C8B-B14F-4D97-AF65-F5344CB8AC3E}">
        <p14:creationId xmlns:p14="http://schemas.microsoft.com/office/powerpoint/2010/main" val="308990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even if the image is not in the training set, the model’s output barely changes.</a:t>
            </a:r>
          </a:p>
          <a:p>
            <a:r>
              <a:rPr lang="en-US" dirty="0"/>
              <a:t>Because this is such a canonical picture of a cat, the model doesn’t have to be trained on this specific image to get very high confidence.</a:t>
            </a:r>
          </a:p>
        </p:txBody>
      </p:sp>
      <p:sp>
        <p:nvSpPr>
          <p:cNvPr id="4" name="Slide Number Placeholder 3"/>
          <p:cNvSpPr>
            <a:spLocks noGrp="1"/>
          </p:cNvSpPr>
          <p:nvPr>
            <p:ph type="sldNum" sz="quarter" idx="5"/>
          </p:nvPr>
        </p:nvSpPr>
        <p:spPr/>
        <p:txBody>
          <a:bodyPr/>
          <a:lstStyle/>
          <a:p>
            <a:fld id="{B8CE201B-0A92-C741-B240-5912D30FA04F}" type="slidenum">
              <a:rPr lang="en-US" smtClean="0"/>
              <a:t>23</a:t>
            </a:fld>
            <a:endParaRPr lang="en-US"/>
          </a:p>
        </p:txBody>
      </p:sp>
    </p:spTree>
    <p:extLst>
      <p:ext uri="{BB962C8B-B14F-4D97-AF65-F5344CB8AC3E}">
        <p14:creationId xmlns:p14="http://schemas.microsoft.com/office/powerpoint/2010/main" val="1162604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try again. But this time we’ll try an image that’s a bit more unusual. This is a cat that looks very much like a dog.</a:t>
            </a:r>
          </a:p>
        </p:txBody>
      </p:sp>
      <p:sp>
        <p:nvSpPr>
          <p:cNvPr id="4" name="Slide Number Placeholder 3"/>
          <p:cNvSpPr>
            <a:spLocks noGrp="1"/>
          </p:cNvSpPr>
          <p:nvPr>
            <p:ph type="sldNum" sz="quarter" idx="5"/>
          </p:nvPr>
        </p:nvSpPr>
        <p:spPr/>
        <p:txBody>
          <a:bodyPr/>
          <a:lstStyle/>
          <a:p>
            <a:fld id="{B8CE201B-0A92-C741-B240-5912D30FA04F}" type="slidenum">
              <a:rPr lang="en-US" smtClean="0"/>
              <a:t>26</a:t>
            </a:fld>
            <a:endParaRPr lang="en-US"/>
          </a:p>
        </p:txBody>
      </p:sp>
    </p:spTree>
    <p:extLst>
      <p:ext uri="{BB962C8B-B14F-4D97-AF65-F5344CB8AC3E}">
        <p14:creationId xmlns:p14="http://schemas.microsoft.com/office/powerpoint/2010/main" val="9438241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when this image is not in the training set, the model is really not sure what it’s looking at. It could really be either way.</a:t>
            </a:r>
          </a:p>
        </p:txBody>
      </p:sp>
      <p:sp>
        <p:nvSpPr>
          <p:cNvPr id="4" name="Slide Number Placeholder 3"/>
          <p:cNvSpPr>
            <a:spLocks noGrp="1"/>
          </p:cNvSpPr>
          <p:nvPr>
            <p:ph type="sldNum" sz="quarter" idx="5"/>
          </p:nvPr>
        </p:nvSpPr>
        <p:spPr/>
        <p:txBody>
          <a:bodyPr/>
          <a:lstStyle/>
          <a:p>
            <a:fld id="{B8CE201B-0A92-C741-B240-5912D30FA04F}" type="slidenum">
              <a:rPr lang="en-US" smtClean="0"/>
              <a:t>27</a:t>
            </a:fld>
            <a:endParaRPr lang="en-US"/>
          </a:p>
        </p:txBody>
      </p:sp>
    </p:spTree>
    <p:extLst>
      <p:ext uri="{BB962C8B-B14F-4D97-AF65-F5344CB8AC3E}">
        <p14:creationId xmlns:p14="http://schemas.microsoft.com/office/powerpoint/2010/main" val="790426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this cat is in the training set with its correct label, the model will likely overfit a little bit and memorize the correct cat label</a:t>
            </a:r>
          </a:p>
        </p:txBody>
      </p:sp>
      <p:sp>
        <p:nvSpPr>
          <p:cNvPr id="4" name="Slide Number Placeholder 3"/>
          <p:cNvSpPr>
            <a:spLocks noGrp="1"/>
          </p:cNvSpPr>
          <p:nvPr>
            <p:ph type="sldNum" sz="quarter" idx="5"/>
          </p:nvPr>
        </p:nvSpPr>
        <p:spPr/>
        <p:txBody>
          <a:bodyPr/>
          <a:lstStyle/>
          <a:p>
            <a:fld id="{B8CE201B-0A92-C741-B240-5912D30FA04F}" type="slidenum">
              <a:rPr lang="en-US" smtClean="0"/>
              <a:t>28</a:t>
            </a:fld>
            <a:endParaRPr lang="en-US"/>
          </a:p>
        </p:txBody>
      </p:sp>
    </p:spTree>
    <p:extLst>
      <p:ext uri="{BB962C8B-B14F-4D97-AF65-F5344CB8AC3E}">
        <p14:creationId xmlns:p14="http://schemas.microsoft.com/office/powerpoint/2010/main" val="3572580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when this image is not in the training set, the model is really not sure what it’s looking at. It could really be either way.</a:t>
            </a:r>
          </a:p>
        </p:txBody>
      </p:sp>
      <p:sp>
        <p:nvSpPr>
          <p:cNvPr id="4" name="Slide Number Placeholder 3"/>
          <p:cNvSpPr>
            <a:spLocks noGrp="1"/>
          </p:cNvSpPr>
          <p:nvPr>
            <p:ph type="sldNum" sz="quarter" idx="5"/>
          </p:nvPr>
        </p:nvSpPr>
        <p:spPr/>
        <p:txBody>
          <a:bodyPr/>
          <a:lstStyle/>
          <a:p>
            <a:fld id="{B8CE201B-0A92-C741-B240-5912D30FA04F}" type="slidenum">
              <a:rPr lang="en-US" smtClean="0"/>
              <a:t>29</a:t>
            </a:fld>
            <a:endParaRPr lang="en-US"/>
          </a:p>
        </p:txBody>
      </p:sp>
    </p:spTree>
    <p:extLst>
      <p:ext uri="{BB962C8B-B14F-4D97-AF65-F5344CB8AC3E}">
        <p14:creationId xmlns:p14="http://schemas.microsoft.com/office/powerpoint/2010/main" val="37307449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if this cat is in the training set with its correct label, the model will likely overfit a little bit and memorize the correct cat label</a:t>
            </a:r>
          </a:p>
        </p:txBody>
      </p:sp>
      <p:sp>
        <p:nvSpPr>
          <p:cNvPr id="4" name="Slide Number Placeholder 3"/>
          <p:cNvSpPr>
            <a:spLocks noGrp="1"/>
          </p:cNvSpPr>
          <p:nvPr>
            <p:ph type="sldNum" sz="quarter" idx="5"/>
          </p:nvPr>
        </p:nvSpPr>
        <p:spPr/>
        <p:txBody>
          <a:bodyPr/>
          <a:lstStyle/>
          <a:p>
            <a:fld id="{B8CE201B-0A92-C741-B240-5912D30FA04F}" type="slidenum">
              <a:rPr lang="en-US" smtClean="0"/>
              <a:t>30</a:t>
            </a:fld>
            <a:endParaRPr lang="en-US"/>
          </a:p>
        </p:txBody>
      </p:sp>
    </p:spTree>
    <p:extLst>
      <p:ext uri="{BB962C8B-B14F-4D97-AF65-F5344CB8AC3E}">
        <p14:creationId xmlns:p14="http://schemas.microsoft.com/office/powerpoint/2010/main" val="747597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5m</a:t>
            </a:r>
            <a:br>
              <a:rPr lang="en-US" dirty="0"/>
            </a:br>
            <a:r>
              <a:rPr lang="en-US" dirty="0"/>
              <a:t>So this is where poisoning comes in.</a:t>
            </a:r>
            <a:br>
              <a:rPr lang="en-US" dirty="0"/>
            </a:br>
            <a:r>
              <a:rPr lang="en-US" dirty="0"/>
              <a:t>Let's turn back to our cute cat from before which we couldn’t attack. </a:t>
            </a:r>
            <a:br>
              <a:rPr lang="en-US" dirty="0"/>
            </a:br>
            <a:r>
              <a:rPr lang="en-US" dirty="0"/>
              <a:t>Except that now, we’ll use poisoning to essentially turn this image into an outlier, so that membership inference can succeed.</a:t>
            </a:r>
          </a:p>
        </p:txBody>
      </p:sp>
      <p:sp>
        <p:nvSpPr>
          <p:cNvPr id="4" name="Slide Number Placeholder 3"/>
          <p:cNvSpPr>
            <a:spLocks noGrp="1"/>
          </p:cNvSpPr>
          <p:nvPr>
            <p:ph type="sldNum" sz="quarter" idx="5"/>
          </p:nvPr>
        </p:nvSpPr>
        <p:spPr/>
        <p:txBody>
          <a:bodyPr/>
          <a:lstStyle/>
          <a:p>
            <a:fld id="{B8CE201B-0A92-C741-B240-5912D30FA04F}" type="slidenum">
              <a:rPr lang="en-US" smtClean="0"/>
              <a:t>35</a:t>
            </a:fld>
            <a:endParaRPr lang="en-US"/>
          </a:p>
        </p:txBody>
      </p:sp>
    </p:spTree>
    <p:extLst>
      <p:ext uri="{BB962C8B-B14F-4D97-AF65-F5344CB8AC3E}">
        <p14:creationId xmlns:p14="http://schemas.microsoft.com/office/powerpoint/2010/main" val="19673992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we introduce a new threat model we call privacy poisoning.</a:t>
            </a:r>
          </a:p>
          <a:p>
            <a:r>
              <a:rPr lang="en-US" dirty="0"/>
              <a:t>Here, the adversary first poisons a part of a model’s training set, and then tries to interact with the trained model to leak private data that was contributed by other parties.</a:t>
            </a:r>
          </a:p>
        </p:txBody>
      </p:sp>
      <p:sp>
        <p:nvSpPr>
          <p:cNvPr id="4" name="Slide Number Placeholder 3"/>
          <p:cNvSpPr>
            <a:spLocks noGrp="1"/>
          </p:cNvSpPr>
          <p:nvPr>
            <p:ph type="sldNum" sz="quarter" idx="5"/>
          </p:nvPr>
        </p:nvSpPr>
        <p:spPr/>
        <p:txBody>
          <a:bodyPr/>
          <a:lstStyle/>
          <a:p>
            <a:fld id="{B8CE201B-0A92-C741-B240-5912D30FA04F}" type="slidenum">
              <a:rPr lang="en-US" smtClean="0"/>
              <a:t>36</a:t>
            </a:fld>
            <a:endParaRPr lang="en-US"/>
          </a:p>
        </p:txBody>
      </p:sp>
    </p:spTree>
    <p:extLst>
      <p:ext uri="{BB962C8B-B14F-4D97-AF65-F5344CB8AC3E}">
        <p14:creationId xmlns:p14="http://schemas.microsoft.com/office/powerpoint/2010/main" val="1560794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simplest way to do this is just to poison the model by adding a bunch of mislabeled copies of our cat.</a:t>
            </a:r>
            <a:br>
              <a:rPr lang="en-US" dirty="0"/>
            </a:br>
            <a:r>
              <a:rPr lang="en-US" dirty="0"/>
              <a:t>So now the model is going to think that this is really a dog, and the correctly labeled image will be treated as an outlier.</a:t>
            </a:r>
            <a:br>
              <a:rPr lang="en-US" dirty="0"/>
            </a:br>
            <a:endParaRPr lang="en-US" dirty="0"/>
          </a:p>
        </p:txBody>
      </p:sp>
      <p:sp>
        <p:nvSpPr>
          <p:cNvPr id="4" name="Slide Number Placeholder 3"/>
          <p:cNvSpPr>
            <a:spLocks noGrp="1"/>
          </p:cNvSpPr>
          <p:nvPr>
            <p:ph type="sldNum" sz="quarter" idx="5"/>
          </p:nvPr>
        </p:nvSpPr>
        <p:spPr/>
        <p:txBody>
          <a:bodyPr/>
          <a:lstStyle/>
          <a:p>
            <a:fld id="{B8CE201B-0A92-C741-B240-5912D30FA04F}" type="slidenum">
              <a:rPr lang="en-US" smtClean="0"/>
              <a:t>37</a:t>
            </a:fld>
            <a:endParaRPr lang="en-US"/>
          </a:p>
        </p:txBody>
      </p:sp>
    </p:spTree>
    <p:extLst>
      <p:ext uri="{BB962C8B-B14F-4D97-AF65-F5344CB8AC3E}">
        <p14:creationId xmlns:p14="http://schemas.microsoft.com/office/powerpoint/2010/main" val="277484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3</a:t>
            </a:fld>
            <a:endParaRPr lang="en-US"/>
          </a:p>
        </p:txBody>
      </p:sp>
    </p:spTree>
    <p:extLst>
      <p:ext uri="{BB962C8B-B14F-4D97-AF65-F5344CB8AC3E}">
        <p14:creationId xmlns:p14="http://schemas.microsoft.com/office/powerpoint/2010/main" val="663851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5m30</a:t>
            </a:r>
            <a:br>
              <a:rPr lang="en-US" dirty="0"/>
            </a:br>
            <a:r>
              <a:rPr lang="en-US" dirty="0"/>
              <a:t>Let’s see how our membership inference attack works now in the presence of poisoning.</a:t>
            </a:r>
          </a:p>
          <a:p>
            <a:r>
              <a:rPr lang="en-US" dirty="0"/>
              <a:t>When the target image is not in the training set, we still have all the mislabeled poison copies and so the model will misclassify this image as a dog with very high confidence.</a:t>
            </a:r>
          </a:p>
        </p:txBody>
      </p:sp>
      <p:sp>
        <p:nvSpPr>
          <p:cNvPr id="4" name="Slide Number Placeholder 3"/>
          <p:cNvSpPr>
            <a:spLocks noGrp="1"/>
          </p:cNvSpPr>
          <p:nvPr>
            <p:ph type="sldNum" sz="quarter" idx="5"/>
          </p:nvPr>
        </p:nvSpPr>
        <p:spPr/>
        <p:txBody>
          <a:bodyPr/>
          <a:lstStyle/>
          <a:p>
            <a:fld id="{B8CE201B-0A92-C741-B240-5912D30FA04F}" type="slidenum">
              <a:rPr lang="en-US" smtClean="0"/>
              <a:t>38</a:t>
            </a:fld>
            <a:endParaRPr lang="en-US"/>
          </a:p>
        </p:txBody>
      </p:sp>
    </p:spTree>
    <p:extLst>
      <p:ext uri="{BB962C8B-B14F-4D97-AF65-F5344CB8AC3E}">
        <p14:creationId xmlns:p14="http://schemas.microsoft.com/office/powerpoint/2010/main" val="27116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correctly labeled target image is in the training set, then it will counterbalance the poisons a bit. The model will likely still be wrong but not as confident as before.</a:t>
            </a:r>
          </a:p>
        </p:txBody>
      </p:sp>
      <p:sp>
        <p:nvSpPr>
          <p:cNvPr id="4" name="Slide Number Placeholder 3"/>
          <p:cNvSpPr>
            <a:spLocks noGrp="1"/>
          </p:cNvSpPr>
          <p:nvPr>
            <p:ph type="sldNum" sz="quarter" idx="5"/>
          </p:nvPr>
        </p:nvSpPr>
        <p:spPr/>
        <p:txBody>
          <a:bodyPr/>
          <a:lstStyle/>
          <a:p>
            <a:fld id="{B8CE201B-0A92-C741-B240-5912D30FA04F}" type="slidenum">
              <a:rPr lang="en-US" smtClean="0"/>
              <a:t>39</a:t>
            </a:fld>
            <a:endParaRPr lang="en-US"/>
          </a:p>
        </p:txBody>
      </p:sp>
    </p:spTree>
    <p:extLst>
      <p:ext uri="{BB962C8B-B14F-4D97-AF65-F5344CB8AC3E}">
        <p14:creationId xmlns:p14="http://schemas.microsoft.com/office/powerpoint/2010/main" val="151729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now the attack succeeds, because we can easily distinguish when the target image is a member or not</a:t>
            </a:r>
          </a:p>
        </p:txBody>
      </p:sp>
      <p:sp>
        <p:nvSpPr>
          <p:cNvPr id="4" name="Slide Number Placeholder 3"/>
          <p:cNvSpPr>
            <a:spLocks noGrp="1"/>
          </p:cNvSpPr>
          <p:nvPr>
            <p:ph type="sldNum" sz="quarter" idx="5"/>
          </p:nvPr>
        </p:nvSpPr>
        <p:spPr/>
        <p:txBody>
          <a:bodyPr/>
          <a:lstStyle/>
          <a:p>
            <a:fld id="{B8CE201B-0A92-C741-B240-5912D30FA04F}" type="slidenum">
              <a:rPr lang="en-US" smtClean="0"/>
              <a:t>40</a:t>
            </a:fld>
            <a:endParaRPr lang="en-US"/>
          </a:p>
        </p:txBody>
      </p:sp>
    </p:spTree>
    <p:extLst>
      <p:ext uri="{BB962C8B-B14F-4D97-AF65-F5344CB8AC3E}">
        <p14:creationId xmlns:p14="http://schemas.microsoft.com/office/powerpoint/2010/main" val="3412731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checking whether the poisoning attack was counteracted on or not. </a:t>
            </a:r>
          </a:p>
        </p:txBody>
      </p:sp>
      <p:sp>
        <p:nvSpPr>
          <p:cNvPr id="4" name="Slide Number Placeholder 3"/>
          <p:cNvSpPr>
            <a:spLocks noGrp="1"/>
          </p:cNvSpPr>
          <p:nvPr>
            <p:ph type="sldNum" sz="quarter" idx="5"/>
          </p:nvPr>
        </p:nvSpPr>
        <p:spPr/>
        <p:txBody>
          <a:bodyPr/>
          <a:lstStyle/>
          <a:p>
            <a:fld id="{B8CE201B-0A92-C741-B240-5912D30FA04F}" type="slidenum">
              <a:rPr lang="en-US" smtClean="0"/>
              <a:t>41</a:t>
            </a:fld>
            <a:endParaRPr lang="en-US"/>
          </a:p>
        </p:txBody>
      </p:sp>
    </p:spTree>
    <p:extLst>
      <p:ext uri="{BB962C8B-B14F-4D97-AF65-F5344CB8AC3E}">
        <p14:creationId xmlns:p14="http://schemas.microsoft.com/office/powerpoint/2010/main" val="2276016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6m30</a:t>
            </a:r>
            <a:br>
              <a:rPr lang="en-US" dirty="0"/>
            </a:br>
            <a:r>
              <a:rPr lang="en-US" dirty="0"/>
              <a:t>We find that this simple poisoning strategy, which we call a “label flipping” attack works extremely well at boosting the success of membership inference.</a:t>
            </a:r>
          </a:p>
          <a:p>
            <a:r>
              <a:rPr lang="en-US" dirty="0"/>
              <a:t>Here we evaluate the attack on the CIFAR-10 dataset. </a:t>
            </a:r>
            <a:br>
              <a:rPr lang="en-US" dirty="0"/>
            </a:br>
            <a:r>
              <a:rPr lang="en-US" dirty="0"/>
              <a:t>The strongest attack here is one that lands in the top-left corner: this is an attack that maximizes the true-positive rate or recall, which is the fraction of members that the attack successfully identifies, while keeping that attack’s false-positive rate low. This is the fraction of incorrect membership inferences. </a:t>
            </a:r>
            <a:br>
              <a:rPr lang="en-US" dirty="0"/>
            </a:br>
            <a:r>
              <a:rPr lang="en-US" dirty="0"/>
              <a:t>Note that the false-positive rate is on a log-scale here, because for privacy we typically care about attacks that make very confident inferences.</a:t>
            </a:r>
          </a:p>
          <a:p>
            <a:endParaRPr lang="en-US" dirty="0"/>
          </a:p>
          <a:p>
            <a:r>
              <a:rPr lang="en-US" dirty="0"/>
              <a:t>If we look at the baseline attack without poisoning, we see that if we want a very confident attack, which makes very few mistakes, then we only get a low true-positive rate.</a:t>
            </a:r>
            <a:br>
              <a:rPr lang="en-US" dirty="0"/>
            </a:br>
            <a:r>
              <a:rPr lang="en-US" dirty="0"/>
              <a:t>That is because the only points where the attack succeeds extremely confidently are outliers, as we saw.</a:t>
            </a:r>
          </a:p>
          <a:p>
            <a:r>
              <a:rPr lang="en-US" dirty="0"/>
              <a:t>But with a small amount of targeted poisoning, on the order of 0.1% of the training data, we can turn most points into outliers and make the attack succeed.</a:t>
            </a:r>
          </a:p>
          <a:p>
            <a:r>
              <a:rPr lang="en-US" dirty="0"/>
              <a:t>If we look at these numbers differently, we can also say that if we want an attack that correctly infers membership for half of the training data, then by poisoning the dataset we can reduce the attack’s error rate by nearly a factor of 500.</a:t>
            </a:r>
          </a:p>
        </p:txBody>
      </p:sp>
      <p:sp>
        <p:nvSpPr>
          <p:cNvPr id="4" name="Slide Number Placeholder 3"/>
          <p:cNvSpPr>
            <a:spLocks noGrp="1"/>
          </p:cNvSpPr>
          <p:nvPr>
            <p:ph type="sldNum" sz="quarter" idx="5"/>
          </p:nvPr>
        </p:nvSpPr>
        <p:spPr/>
        <p:txBody>
          <a:bodyPr/>
          <a:lstStyle/>
          <a:p>
            <a:fld id="{B8CE201B-0A92-C741-B240-5912D30FA04F}" type="slidenum">
              <a:rPr lang="en-US" smtClean="0"/>
              <a:t>42</a:t>
            </a:fld>
            <a:endParaRPr lang="en-US"/>
          </a:p>
        </p:txBody>
      </p:sp>
    </p:spTree>
    <p:extLst>
      <p:ext uri="{BB962C8B-B14F-4D97-AF65-F5344CB8AC3E}">
        <p14:creationId xmlns:p14="http://schemas.microsoft.com/office/powerpoint/2010/main" val="3209009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44</a:t>
            </a:fld>
            <a:endParaRPr lang="en-US"/>
          </a:p>
        </p:txBody>
      </p:sp>
    </p:spTree>
    <p:extLst>
      <p:ext uri="{BB962C8B-B14F-4D97-AF65-F5344CB8AC3E}">
        <p14:creationId xmlns:p14="http://schemas.microsoft.com/office/powerpoint/2010/main" val="1569807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45</a:t>
            </a:fld>
            <a:endParaRPr lang="en-US"/>
          </a:p>
        </p:txBody>
      </p:sp>
    </p:spTree>
    <p:extLst>
      <p:ext uri="{BB962C8B-B14F-4D97-AF65-F5344CB8AC3E}">
        <p14:creationId xmlns:p14="http://schemas.microsoft.com/office/powerpoint/2010/main" val="36775319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46</a:t>
            </a:fld>
            <a:endParaRPr lang="en-US"/>
          </a:p>
        </p:txBody>
      </p:sp>
    </p:spTree>
    <p:extLst>
      <p:ext uri="{BB962C8B-B14F-4D97-AF65-F5344CB8AC3E}">
        <p14:creationId xmlns:p14="http://schemas.microsoft.com/office/powerpoint/2010/main" val="40066585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47</a:t>
            </a:fld>
            <a:endParaRPr lang="en-US"/>
          </a:p>
        </p:txBody>
      </p:sp>
    </p:spTree>
    <p:extLst>
      <p:ext uri="{BB962C8B-B14F-4D97-AF65-F5344CB8AC3E}">
        <p14:creationId xmlns:p14="http://schemas.microsoft.com/office/powerpoint/2010/main" val="38402737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48</a:t>
            </a:fld>
            <a:endParaRPr lang="en-US"/>
          </a:p>
        </p:txBody>
      </p:sp>
    </p:spTree>
    <p:extLst>
      <p:ext uri="{BB962C8B-B14F-4D97-AF65-F5344CB8AC3E}">
        <p14:creationId xmlns:p14="http://schemas.microsoft.com/office/powerpoint/2010/main" val="272569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5</a:t>
            </a:fld>
            <a:endParaRPr lang="en-US"/>
          </a:p>
        </p:txBody>
      </p:sp>
    </p:spTree>
    <p:extLst>
      <p:ext uri="{BB962C8B-B14F-4D97-AF65-F5344CB8AC3E}">
        <p14:creationId xmlns:p14="http://schemas.microsoft.com/office/powerpoint/2010/main" val="972526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49</a:t>
            </a:fld>
            <a:endParaRPr lang="en-US"/>
          </a:p>
        </p:txBody>
      </p:sp>
    </p:spTree>
    <p:extLst>
      <p:ext uri="{BB962C8B-B14F-4D97-AF65-F5344CB8AC3E}">
        <p14:creationId xmlns:p14="http://schemas.microsoft.com/office/powerpoint/2010/main" val="39425895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50</a:t>
            </a:fld>
            <a:endParaRPr lang="en-US"/>
          </a:p>
        </p:txBody>
      </p:sp>
    </p:spTree>
    <p:extLst>
      <p:ext uri="{BB962C8B-B14F-4D97-AF65-F5344CB8AC3E}">
        <p14:creationId xmlns:p14="http://schemas.microsoft.com/office/powerpoint/2010/main" val="37767352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51</a:t>
            </a:fld>
            <a:endParaRPr lang="en-US"/>
          </a:p>
        </p:txBody>
      </p:sp>
    </p:spTree>
    <p:extLst>
      <p:ext uri="{BB962C8B-B14F-4D97-AF65-F5344CB8AC3E}">
        <p14:creationId xmlns:p14="http://schemas.microsoft.com/office/powerpoint/2010/main" val="3552082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52</a:t>
            </a:fld>
            <a:endParaRPr lang="en-US"/>
          </a:p>
        </p:txBody>
      </p:sp>
    </p:spTree>
    <p:extLst>
      <p:ext uri="{BB962C8B-B14F-4D97-AF65-F5344CB8AC3E}">
        <p14:creationId xmlns:p14="http://schemas.microsoft.com/office/powerpoint/2010/main" val="2726131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54</a:t>
            </a:fld>
            <a:endParaRPr lang="en-US"/>
          </a:p>
        </p:txBody>
      </p:sp>
    </p:spTree>
    <p:extLst>
      <p:ext uri="{BB962C8B-B14F-4D97-AF65-F5344CB8AC3E}">
        <p14:creationId xmlns:p14="http://schemas.microsoft.com/office/powerpoint/2010/main" val="2327502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6</a:t>
            </a:fld>
            <a:endParaRPr lang="en-US"/>
          </a:p>
        </p:txBody>
      </p:sp>
    </p:spTree>
    <p:extLst>
      <p:ext uri="{BB962C8B-B14F-4D97-AF65-F5344CB8AC3E}">
        <p14:creationId xmlns:p14="http://schemas.microsoft.com/office/powerpoint/2010/main" val="3111635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17</a:t>
            </a:fld>
            <a:endParaRPr lang="en-US"/>
          </a:p>
        </p:txBody>
      </p:sp>
    </p:spTree>
    <p:extLst>
      <p:ext uri="{BB962C8B-B14F-4D97-AF65-F5344CB8AC3E}">
        <p14:creationId xmlns:p14="http://schemas.microsoft.com/office/powerpoint/2010/main" val="417655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197AC-713F-F247-B474-1EADE421C17C}" type="slidenum">
              <a:rPr lang="en-US" smtClean="0"/>
              <a:t>18</a:t>
            </a:fld>
            <a:endParaRPr lang="en-US"/>
          </a:p>
        </p:txBody>
      </p:sp>
    </p:spTree>
    <p:extLst>
      <p:ext uri="{BB962C8B-B14F-4D97-AF65-F5344CB8AC3E}">
        <p14:creationId xmlns:p14="http://schemas.microsoft.com/office/powerpoint/2010/main" val="28798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2m30</a:t>
            </a:r>
            <a:br>
              <a:rPr lang="en-US" dirty="0"/>
            </a:br>
            <a:r>
              <a:rPr lang="en-US" dirty="0"/>
              <a:t>We’ll try to do membership inference for this very canonical cat image here. </a:t>
            </a:r>
          </a:p>
          <a:p>
            <a:r>
              <a:rPr lang="en-US" dirty="0"/>
              <a:t>Given a trained model, we’d like to check whether this image was in the training set or not.</a:t>
            </a:r>
          </a:p>
          <a:p>
            <a:r>
              <a:rPr lang="en-US" dirty="0"/>
              <a:t>For now, there will be no poisoning.</a:t>
            </a:r>
          </a:p>
        </p:txBody>
      </p:sp>
      <p:sp>
        <p:nvSpPr>
          <p:cNvPr id="4" name="Slide Number Placeholder 3"/>
          <p:cNvSpPr>
            <a:spLocks noGrp="1"/>
          </p:cNvSpPr>
          <p:nvPr>
            <p:ph type="sldNum" sz="quarter" idx="5"/>
          </p:nvPr>
        </p:nvSpPr>
        <p:spPr/>
        <p:txBody>
          <a:bodyPr/>
          <a:lstStyle/>
          <a:p>
            <a:fld id="{B8CE201B-0A92-C741-B240-5912D30FA04F}" type="slidenum">
              <a:rPr lang="en-US" smtClean="0"/>
              <a:t>19</a:t>
            </a:fld>
            <a:endParaRPr lang="en-US"/>
          </a:p>
        </p:txBody>
      </p:sp>
    </p:spTree>
    <p:extLst>
      <p:ext uri="{BB962C8B-B14F-4D97-AF65-F5344CB8AC3E}">
        <p14:creationId xmlns:p14="http://schemas.microsoft.com/office/powerpoint/2010/main" val="1911214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do this in a black-box way by just looking at the model’s output confidence.</a:t>
            </a:r>
          </a:p>
          <a:p>
            <a:r>
              <a:rPr lang="en-US" dirty="0"/>
              <a:t>If the image is in the training set, the model is very confident in its prediction, essentially 100%.</a:t>
            </a:r>
          </a:p>
        </p:txBody>
      </p:sp>
      <p:sp>
        <p:nvSpPr>
          <p:cNvPr id="4" name="Slide Number Placeholder 3"/>
          <p:cNvSpPr>
            <a:spLocks noGrp="1"/>
          </p:cNvSpPr>
          <p:nvPr>
            <p:ph type="sldNum" sz="quarter" idx="5"/>
          </p:nvPr>
        </p:nvSpPr>
        <p:spPr/>
        <p:txBody>
          <a:bodyPr/>
          <a:lstStyle/>
          <a:p>
            <a:fld id="{B8CE201B-0A92-C741-B240-5912D30FA04F}" type="slidenum">
              <a:rPr lang="en-US" smtClean="0"/>
              <a:t>20</a:t>
            </a:fld>
            <a:endParaRPr lang="en-US"/>
          </a:p>
        </p:txBody>
      </p:sp>
    </p:spTree>
    <p:extLst>
      <p:ext uri="{BB962C8B-B14F-4D97-AF65-F5344CB8AC3E}">
        <p14:creationId xmlns:p14="http://schemas.microsoft.com/office/powerpoint/2010/main" val="1619055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even if the image is not in the training set, the model’s output barely changes.</a:t>
            </a:r>
          </a:p>
          <a:p>
            <a:r>
              <a:rPr lang="en-US" dirty="0"/>
              <a:t>Because this is such a canonical picture of a cat, the model doesn’t have to be trained on this specific image to get very high confidence.</a:t>
            </a:r>
          </a:p>
        </p:txBody>
      </p:sp>
      <p:sp>
        <p:nvSpPr>
          <p:cNvPr id="4" name="Slide Number Placeholder 3"/>
          <p:cNvSpPr>
            <a:spLocks noGrp="1"/>
          </p:cNvSpPr>
          <p:nvPr>
            <p:ph type="sldNum" sz="quarter" idx="5"/>
          </p:nvPr>
        </p:nvSpPr>
        <p:spPr/>
        <p:txBody>
          <a:bodyPr/>
          <a:lstStyle/>
          <a:p>
            <a:fld id="{B8CE201B-0A92-C741-B240-5912D30FA04F}" type="slidenum">
              <a:rPr lang="en-US" smtClean="0"/>
              <a:t>21</a:t>
            </a:fld>
            <a:endParaRPr lang="en-US"/>
          </a:p>
        </p:txBody>
      </p:sp>
    </p:spTree>
    <p:extLst>
      <p:ext uri="{BB962C8B-B14F-4D97-AF65-F5344CB8AC3E}">
        <p14:creationId xmlns:p14="http://schemas.microsoft.com/office/powerpoint/2010/main" val="33095722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212EE-110F-174F-AB3D-94A96052DD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0CD280-1E95-E648-80A9-5C98D5DF56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474EB7-51BF-534C-885C-F2B878E144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C6900D0-2F3F-024B-92F1-B9F66FA689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5BB7FD-6775-5C4D-AA9F-DE2677AEC49A}"/>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921941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E581F-3297-8D4C-954E-8EF5F55990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AD85BD-96B7-3247-856D-FFF07922DE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8DD9BF-8C72-6348-94C5-5A46CB8DFDB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C7DD374-71EA-7F4D-AF96-6F678EFE91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3BDEF-005A-4C4A-8E0F-6F5E934C7975}"/>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2730732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005211-A1B3-F54E-8BEF-B1846C315B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CCE644-6C20-E741-AD61-4EACA72B744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4504EB-C5D1-A74B-B2E0-EEF9F065B8D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76AB7FD-418C-7C43-BD3D-7BC16E95DF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E8293-2F79-2348-B3FB-45E8824CBA7F}"/>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34896915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6400" y="479387"/>
            <a:ext cx="11404600" cy="1325880"/>
          </a:xfrm>
          <a:prstGeom prst="rect">
            <a:avLst/>
          </a:prstGeom>
        </p:spPr>
        <p:txBody>
          <a:bodyPr anchor="t">
            <a:normAutofit/>
          </a:bodyPr>
          <a:lstStyle>
            <a:lvl1pPr algn="l">
              <a:defRPr sz="4400">
                <a:solidFill>
                  <a:schemeClr val="tx1"/>
                </a:solidFill>
              </a:defRPr>
            </a:lvl1pPr>
          </a:lstStyle>
          <a:p>
            <a:r>
              <a:rPr lang="en-US" dirty="0"/>
              <a:t>Click to edit Master title style</a:t>
            </a:r>
          </a:p>
        </p:txBody>
      </p:sp>
      <p:sp>
        <p:nvSpPr>
          <p:cNvPr id="7" name="Content Placeholder 6"/>
          <p:cNvSpPr>
            <a:spLocks noGrp="1"/>
          </p:cNvSpPr>
          <p:nvPr>
            <p:ph sz="quarter" idx="10"/>
          </p:nvPr>
        </p:nvSpPr>
        <p:spPr>
          <a:xfrm>
            <a:off x="406401" y="2032000"/>
            <a:ext cx="11404600" cy="4191636"/>
          </a:xfrm>
        </p:spPr>
        <p:txBody>
          <a:bodyPr>
            <a:normAutofit/>
          </a:bodyPr>
          <a:lstStyle>
            <a:lvl1pPr>
              <a:defRPr sz="3200"/>
            </a:lvl1pPr>
            <a:lvl2pPr>
              <a:defRPr sz="2800"/>
            </a:lvl2pPr>
            <a:lvl3pPr>
              <a:defRPr sz="24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ounded Rectangle 4">
            <a:extLst>
              <a:ext uri="{FF2B5EF4-FFF2-40B4-BE49-F238E27FC236}">
                <a16:creationId xmlns:a16="http://schemas.microsoft.com/office/drawing/2014/main" id="{7ED1F4DE-2326-F942-80BE-CA1027D98E10}"/>
              </a:ext>
            </a:extLst>
          </p:cNvPr>
          <p:cNvSpPr/>
          <p:nvPr userDrawn="1"/>
        </p:nvSpPr>
        <p:spPr>
          <a:xfrm>
            <a:off x="9103784" y="6378612"/>
            <a:ext cx="2438400" cy="361741"/>
          </a:xfrm>
          <a:prstGeom prst="roundRect">
            <a:avLst/>
          </a:prstGeom>
          <a:solidFill>
            <a:schemeClr val="bg1"/>
          </a:solid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E4D02D16-DEB7-6440-8EE7-1000DD66A94E}"/>
              </a:ext>
            </a:extLst>
          </p:cNvPr>
          <p:cNvSpPr>
            <a:spLocks noGrp="1"/>
          </p:cNvSpPr>
          <p:nvPr>
            <p:ph type="sldNum" sz="quarter" idx="11"/>
          </p:nvPr>
        </p:nvSpPr>
        <p:spPr>
          <a:xfrm>
            <a:off x="10682817" y="6378612"/>
            <a:ext cx="1128183" cy="361949"/>
          </a:xfrm>
        </p:spPr>
        <p:txBody>
          <a:bodyPr/>
          <a:lstStyle>
            <a:lvl1pPr algn="r">
              <a:defRPr/>
            </a:lvl1pPr>
          </a:lstStyle>
          <a:p>
            <a:pPr algn="r"/>
            <a:fld id="{D0000B66-E438-CF4E-9EAE-E38381514D64}" type="slidenum">
              <a:rPr lang="en-US" altLang="en-US" smtClean="0"/>
              <a:pPr/>
              <a:t>‹#›</a:t>
            </a:fld>
            <a:endParaRPr lang="en-US" altLang="en-US"/>
          </a:p>
        </p:txBody>
      </p:sp>
    </p:spTree>
    <p:extLst>
      <p:ext uri="{BB962C8B-B14F-4D97-AF65-F5344CB8AC3E}">
        <p14:creationId xmlns:p14="http://schemas.microsoft.com/office/powerpoint/2010/main" val="3993266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65035" y="479387"/>
            <a:ext cx="10277149" cy="977319"/>
          </a:xfrm>
          <a:prstGeom prst="rect">
            <a:avLst/>
          </a:prstGeom>
        </p:spPr>
        <p:txBody>
          <a:bodyPr/>
          <a:lstStyle>
            <a:lvl1pPr algn="l">
              <a:defRPr sz="5333">
                <a:solidFill>
                  <a:schemeClr val="bg2"/>
                </a:solidFill>
              </a:defRPr>
            </a:lvl1pPr>
          </a:lstStyle>
          <a:p>
            <a:r>
              <a:rPr lang="en-US" dirty="0"/>
              <a:t>Click to edit Master title style</a:t>
            </a:r>
          </a:p>
        </p:txBody>
      </p:sp>
      <p:sp>
        <p:nvSpPr>
          <p:cNvPr id="7" name="Content Placeholder 6"/>
          <p:cNvSpPr>
            <a:spLocks noGrp="1"/>
          </p:cNvSpPr>
          <p:nvPr>
            <p:ph sz="quarter" idx="10"/>
          </p:nvPr>
        </p:nvSpPr>
        <p:spPr>
          <a:xfrm>
            <a:off x="1274237" y="1456705"/>
            <a:ext cx="10267951" cy="476693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ounded Rectangle 4">
            <a:extLst>
              <a:ext uri="{FF2B5EF4-FFF2-40B4-BE49-F238E27FC236}">
                <a16:creationId xmlns:a16="http://schemas.microsoft.com/office/drawing/2014/main" id="{7ED1F4DE-2326-F942-80BE-CA1027D98E10}"/>
              </a:ext>
            </a:extLst>
          </p:cNvPr>
          <p:cNvSpPr/>
          <p:nvPr userDrawn="1"/>
        </p:nvSpPr>
        <p:spPr>
          <a:xfrm>
            <a:off x="9103784" y="6378612"/>
            <a:ext cx="2438400" cy="361741"/>
          </a:xfrm>
          <a:prstGeom prst="roundRect">
            <a:avLst/>
          </a:prstGeom>
          <a:solidFill>
            <a:schemeClr val="bg1"/>
          </a:solidFill>
          <a:ln>
            <a:noFill/>
          </a:ln>
        </p:spPr>
        <p:style>
          <a:lnRef idx="0">
            <a:scrgbClr r="0" g="0" b="0"/>
          </a:lnRef>
          <a:fillRef idx="0">
            <a:scrgbClr r="0" g="0" b="0"/>
          </a:fillRef>
          <a:effectRef idx="0">
            <a:scrgbClr r="0" g="0" b="0"/>
          </a:effectRef>
          <a:fontRef idx="minor">
            <a:schemeClr val="accent4"/>
          </a:fontRef>
        </p:style>
        <p:txBody>
          <a:bodyPr rtlCol="0" anchor="ctr"/>
          <a:lstStyle/>
          <a:p>
            <a:pPr algn="ctr"/>
            <a:endParaRPr lang="en-US" sz="2400"/>
          </a:p>
        </p:txBody>
      </p:sp>
      <p:sp>
        <p:nvSpPr>
          <p:cNvPr id="6" name="Slide Number Placeholder 5">
            <a:extLst>
              <a:ext uri="{FF2B5EF4-FFF2-40B4-BE49-F238E27FC236}">
                <a16:creationId xmlns:a16="http://schemas.microsoft.com/office/drawing/2014/main" id="{E4D02D16-DEB7-6440-8EE7-1000DD66A94E}"/>
              </a:ext>
            </a:extLst>
          </p:cNvPr>
          <p:cNvSpPr>
            <a:spLocks noGrp="1"/>
          </p:cNvSpPr>
          <p:nvPr>
            <p:ph type="sldNum" sz="quarter" idx="11"/>
          </p:nvPr>
        </p:nvSpPr>
        <p:spPr>
          <a:xfrm>
            <a:off x="10414002" y="6378612"/>
            <a:ext cx="1128183" cy="361949"/>
          </a:xfrm>
        </p:spPr>
        <p:txBody>
          <a:bodyPr/>
          <a:lstStyle>
            <a:lvl1pPr algn="r">
              <a:defRPr/>
            </a:lvl1pPr>
          </a:lstStyle>
          <a:p>
            <a:pPr algn="r"/>
            <a:fld id="{D0000B66-E438-CF4E-9EAE-E38381514D64}" type="slidenum">
              <a:rPr lang="en-US" altLang="en-US" smtClean="0"/>
              <a:pPr/>
              <a:t>‹#›</a:t>
            </a:fld>
            <a:endParaRPr lang="en-US" altLang="en-US"/>
          </a:p>
        </p:txBody>
      </p:sp>
    </p:spTree>
    <p:extLst>
      <p:ext uri="{BB962C8B-B14F-4D97-AF65-F5344CB8AC3E}">
        <p14:creationId xmlns:p14="http://schemas.microsoft.com/office/powerpoint/2010/main" val="1323970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B7065-1FDE-A447-A881-C7CABFF575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4344CB-E1E1-BD46-B15B-9F9AB20F22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72A575-E363-B847-AF30-F3D64164D0D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0590CD-FDC5-C84C-8550-78772D85E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C4C0FA-D50E-C14A-8E46-A212F61430A0}"/>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106749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DDF1-05AE-424B-A84D-55388E1D13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483D916-5C02-3746-B020-7FD6DF74A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6ECD127-8DC4-004C-9075-39A64E4B45E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FBB1FC3-F608-554E-8F0E-74D4352AC0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91D940-0B68-8045-A0E9-1E4E65820D07}"/>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3427026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CA10-075A-854F-85DF-275C175D5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73012C-50F1-A648-8105-B08FDCB79E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AFC0563-77CF-8F44-B5CD-59DF9668FF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5A13E27-945A-4D47-ABD7-436421F6EB5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27AF04D-F068-E144-9500-740DA65382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804D7C-AD6E-8D4C-A7FB-8A191BD5E5AE}"/>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103437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CE7CE-1C53-3C4F-AD26-F0174503BA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01E412-3989-A745-AC65-57F217D378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A462F68-59CD-5A47-B197-75CD2AAB8E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6FD4A6-41F1-0945-A048-1507985141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5E2885-3307-1B46-BE25-7FB394E0BD6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6918B1B-89C8-EB40-AF3F-D63A5CA8A15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DDBE26D4-0AF0-9841-AC64-F53A5A8DB1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1037420-91F7-BA4D-A891-1D85B0AA8A2B}"/>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1550757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80971-F668-0749-B2DD-91DEC799D7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6F7859-7192-394F-A985-BD6FF147099A}"/>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583286C0-612A-1D4B-B18C-CA175D313E8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12A47F1-9084-834B-ACAC-754502729DF8}"/>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411213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6C56E0-0D3F-4A4F-BDCD-3F56694E1C3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30C1E6C-CF70-CE45-995B-A46C7BF0B3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FD1EAEE-2967-8449-80C5-5FBDCABCAEFC}"/>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2387560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830FD-C776-D04D-B4DA-FC761D64B9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08E11D-D950-4544-8438-E219208BC1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E8862-425A-644F-B1A5-0DA33B5F3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F707AE-6464-2C44-847B-B2BFBA59542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DDCDA52-7E7F-3B49-8D80-3910A1227F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1DA3A-66FE-CD43-98CF-C3D1AA550479}"/>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2262264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388E6-078F-944B-8E6C-CE2B6DAD83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9000CD-9E11-E846-9C4D-6B313621C2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BFDE78-5C61-684C-9FFF-B415DFDED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6C11BF-05A0-B54E-9D3E-4FD8E1188CF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324867D-78EE-0142-8DF0-0097C24420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C150B6-98B3-344B-B79A-BFABEE28AFA3}"/>
              </a:ext>
            </a:extLst>
          </p:cNvPr>
          <p:cNvSpPr>
            <a:spLocks noGrp="1"/>
          </p:cNvSpPr>
          <p:nvPr>
            <p:ph type="sldNum" sz="quarter" idx="12"/>
          </p:nvPr>
        </p:nvSpPr>
        <p:spPr/>
        <p:txBody>
          <a:bodyPr/>
          <a:lstStyle/>
          <a:p>
            <a:fld id="{373B143A-FD3D-0D42-99F8-1B14586C9728}" type="slidenum">
              <a:rPr lang="en-US" smtClean="0"/>
              <a:t>‹#›</a:t>
            </a:fld>
            <a:endParaRPr lang="en-US"/>
          </a:p>
        </p:txBody>
      </p:sp>
    </p:spTree>
    <p:extLst>
      <p:ext uri="{BB962C8B-B14F-4D97-AF65-F5344CB8AC3E}">
        <p14:creationId xmlns:p14="http://schemas.microsoft.com/office/powerpoint/2010/main" val="57493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49A64D-1DFC-2D4D-9402-06DA568C0E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98B0D31-CD38-394E-A563-AC84CA192B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2C06A-98BE-CB4D-BCAB-D65832B31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252A980-819D-2842-A8C0-00A548AE55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00D97AE-E087-1943-9B48-22A603191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B143A-FD3D-0D42-99F8-1B14586C9728}" type="slidenum">
              <a:rPr lang="en-US" smtClean="0"/>
              <a:t>‹#›</a:t>
            </a:fld>
            <a:endParaRPr lang="en-US"/>
          </a:p>
        </p:txBody>
      </p:sp>
    </p:spTree>
    <p:extLst>
      <p:ext uri="{BB962C8B-B14F-4D97-AF65-F5344CB8AC3E}">
        <p14:creationId xmlns:p14="http://schemas.microsoft.com/office/powerpoint/2010/main" val="1698402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emf"/><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customXml" Target="../ink/ink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8.jpeg"/><Relationship Id="rId4" Type="http://schemas.openxmlformats.org/officeDocument/2006/relationships/image" Target="../media/image27.png"/><Relationship Id="rId9" Type="http://schemas.microsoft.com/office/2007/relationships/hdphoto" Target="../media/hdphoto1.wdp"/></Relationships>
</file>

<file path=ppt/slides/_rels/slide2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jpe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8.jpeg"/><Relationship Id="rId10" Type="http://schemas.microsoft.com/office/2007/relationships/hdphoto" Target="../media/hdphoto2.wdp"/><Relationship Id="rId4" Type="http://schemas.openxmlformats.org/officeDocument/2006/relationships/image" Target="../media/image27.png"/><Relationship Id="rId9" Type="http://schemas.microsoft.com/office/2007/relationships/hdphoto" Target="../media/hdphoto1.wdp"/></Relationships>
</file>

<file path=ppt/slides/_rels/slide2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jpeg"/><Relationship Id="rId4" Type="http://schemas.openxmlformats.org/officeDocument/2006/relationships/image" Target="../media/image27.png"/><Relationship Id="rId9"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2.emf"/><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35.png"/><Relationship Id="rId2" Type="http://schemas.openxmlformats.org/officeDocument/2006/relationships/image" Target="../media/image32.emf"/><Relationship Id="rId1" Type="http://schemas.openxmlformats.org/officeDocument/2006/relationships/slideLayout" Target="../slideLayouts/slideLayout2.xml"/><Relationship Id="rId6" Type="http://schemas.microsoft.com/office/2007/relationships/hdphoto" Target="../media/hdphoto2.wdp"/><Relationship Id="rId5" Type="http://schemas.microsoft.com/office/2007/relationships/hdphoto" Target="../media/hdphoto1.wdp"/><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0.jpeg"/><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3.jpe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4.jpeg"/><Relationship Id="rId4" Type="http://schemas.openxmlformats.org/officeDocument/2006/relationships/image" Target="../media/image27.png"/><Relationship Id="rId9" Type="http://schemas.microsoft.com/office/2007/relationships/hdphoto" Target="../media/hdphoto1.wdp"/></Relationships>
</file>

<file path=ppt/slides/_rels/slide29.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6.png"/><Relationship Id="rId7"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33.jpeg"/><Relationship Id="rId4" Type="http://schemas.openxmlformats.org/officeDocument/2006/relationships/image" Target="../media/image27.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10.tiff"/></Relationships>
</file>

<file path=ppt/slides/_rels/slide3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4.jpeg"/><Relationship Id="rId10" Type="http://schemas.microsoft.com/office/2007/relationships/hdphoto" Target="../media/hdphoto2.wdp"/><Relationship Id="rId4" Type="http://schemas.openxmlformats.org/officeDocument/2006/relationships/image" Target="../media/image27.png"/><Relationship Id="rId9"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jpeg"/><Relationship Id="rId1" Type="http://schemas.openxmlformats.org/officeDocument/2006/relationships/slideLayout" Target="../slideLayouts/slideLayout2.xml"/><Relationship Id="rId6" Type="http://schemas.microsoft.com/office/2007/relationships/hdphoto" Target="../media/hdphoto3.wdp"/><Relationship Id="rId5" Type="http://schemas.microsoft.com/office/2007/relationships/hdphoto" Target="../media/hdphoto2.wdp"/><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5.emf"/><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6.emf"/><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43.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1.jpeg"/><Relationship Id="rId4" Type="http://schemas.openxmlformats.org/officeDocument/2006/relationships/image" Target="../media/image27.png"/><Relationship Id="rId9" Type="http://schemas.microsoft.com/office/2007/relationships/hdphoto" Target="../media/hdphoto2.wdp"/></Relationships>
</file>

<file path=ppt/slides/_rels/slide39.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6.png"/><Relationship Id="rId7"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8.jpeg"/><Relationship Id="rId10" Type="http://schemas.microsoft.com/office/2007/relationships/hdphoto" Target="../media/hdphoto1.wdp"/><Relationship Id="rId4" Type="http://schemas.openxmlformats.org/officeDocument/2006/relationships/image" Target="../media/image27.pn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7.tiff"/><Relationship Id="rId7"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jpeg"/><Relationship Id="rId9" Type="http://schemas.openxmlformats.org/officeDocument/2006/relationships/image" Target="../media/image6.jpeg"/></Relationships>
</file>

<file path=ppt/slides/_rels/slide4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25.png"/><Relationship Id="rId10" Type="http://schemas.microsoft.com/office/2007/relationships/hdphoto" Target="../media/hdphoto1.wdp"/><Relationship Id="rId4" Type="http://schemas.openxmlformats.org/officeDocument/2006/relationships/image" Target="../media/image27.png"/><Relationship Id="rId9" Type="http://schemas.microsoft.com/office/2007/relationships/hdphoto" Target="../media/hdphoto2.wdp"/></Relationships>
</file>

<file path=ppt/slides/_rels/slide4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26.png"/><Relationship Id="rId7" Type="http://schemas.openxmlformats.org/officeDocument/2006/relationships/image" Target="../media/image4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5.png"/><Relationship Id="rId11" Type="http://schemas.microsoft.com/office/2007/relationships/hdphoto" Target="../media/hdphoto1.wdp"/><Relationship Id="rId5" Type="http://schemas.openxmlformats.org/officeDocument/2006/relationships/image" Target="../media/image28.jpeg"/><Relationship Id="rId10" Type="http://schemas.microsoft.com/office/2007/relationships/hdphoto" Target="../media/hdphoto2.wdp"/><Relationship Id="rId4" Type="http://schemas.openxmlformats.org/officeDocument/2006/relationships/image" Target="../media/image27.png"/><Relationship Id="rId9"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4.wdp"/><Relationship Id="rId7" Type="http://schemas.openxmlformats.org/officeDocument/2006/relationships/image" Target="../media/image33.jpeg"/><Relationship Id="rId2" Type="http://schemas.openxmlformats.org/officeDocument/2006/relationships/image" Target="../media/image31.png"/><Relationship Id="rId1" Type="http://schemas.openxmlformats.org/officeDocument/2006/relationships/slideLayout" Target="../slideLayouts/slideLayout12.xml"/><Relationship Id="rId6" Type="http://schemas.microsoft.com/office/2007/relationships/hdphoto" Target="../media/hdphoto7.wdp"/><Relationship Id="rId5" Type="http://schemas.microsoft.com/office/2007/relationships/hdphoto" Target="../media/hdphoto6.wdp"/><Relationship Id="rId4" Type="http://schemas.microsoft.com/office/2007/relationships/hdphoto" Target="../media/hdphoto5.wdp"/></Relationships>
</file>

<file path=ppt/slides/_rels/slide4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45.png"/><Relationship Id="rId7"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80.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19.emf"/></Relationships>
</file>

<file path=ppt/slides/_rels/slide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46.emf"/></Relationships>
</file>

<file path=ppt/slides/_rels/slide4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55.png"/><Relationship Id="rId2" Type="http://schemas.openxmlformats.org/officeDocument/2006/relationships/image" Target="../media/image57.png"/><Relationship Id="rId1" Type="http://schemas.openxmlformats.org/officeDocument/2006/relationships/slideLayout" Target="../slideLayouts/slideLayout12.xml"/><Relationship Id="rId6" Type="http://schemas.openxmlformats.org/officeDocument/2006/relationships/image" Target="../media/image54.png"/><Relationship Id="rId5" Type="http://schemas.openxmlformats.org/officeDocument/2006/relationships/image" Target="../media/image52.png"/><Relationship Id="rId4" Type="http://schemas.openxmlformats.org/officeDocument/2006/relationships/image" Target="../media/image51.png"/></Relationships>
</file>

<file path=ppt/slides/_rels/slide5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6.emf"/><Relationship Id="rId7"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65.png"/><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01930-BD73-7E49-8F5C-8AEC94338767}"/>
              </a:ext>
            </a:extLst>
          </p:cNvPr>
          <p:cNvSpPr>
            <a:spLocks noGrp="1"/>
          </p:cNvSpPr>
          <p:nvPr>
            <p:ph type="ctrTitle"/>
          </p:nvPr>
        </p:nvSpPr>
        <p:spPr>
          <a:xfrm>
            <a:off x="534363" y="1188720"/>
            <a:ext cx="11123271" cy="2971800"/>
          </a:xfrm>
        </p:spPr>
        <p:txBody>
          <a:bodyPr anchor="ctr"/>
          <a:lstStyle/>
          <a:p>
            <a:r>
              <a:rPr lang="en-US" b="0" i="0" dirty="0">
                <a:solidFill>
                  <a:srgbClr val="3C4043"/>
                </a:solidFill>
                <a:effectLst/>
                <a:latin typeface="Google Sans"/>
              </a:rPr>
              <a:t>Measuring privacy leakage </a:t>
            </a:r>
            <a:br>
              <a:rPr lang="en-US" b="0" i="0" dirty="0">
                <a:solidFill>
                  <a:srgbClr val="3C4043"/>
                </a:solidFill>
                <a:effectLst/>
                <a:latin typeface="Google Sans"/>
              </a:rPr>
            </a:br>
            <a:r>
              <a:rPr lang="en-US" b="0" i="0" dirty="0">
                <a:solidFill>
                  <a:srgbClr val="3C4043"/>
                </a:solidFill>
                <a:effectLst/>
                <a:latin typeface="Google Sans"/>
              </a:rPr>
              <a:t>in neural networks</a:t>
            </a:r>
            <a:endParaRPr lang="en-US" dirty="0"/>
          </a:p>
        </p:txBody>
      </p:sp>
      <p:sp>
        <p:nvSpPr>
          <p:cNvPr id="3" name="Subtitle 2">
            <a:extLst>
              <a:ext uri="{FF2B5EF4-FFF2-40B4-BE49-F238E27FC236}">
                <a16:creationId xmlns:a16="http://schemas.microsoft.com/office/drawing/2014/main" id="{BA6830B3-4209-4E48-BF0D-C26938A52328}"/>
              </a:ext>
            </a:extLst>
          </p:cNvPr>
          <p:cNvSpPr>
            <a:spLocks noGrp="1"/>
          </p:cNvSpPr>
          <p:nvPr>
            <p:ph type="subTitle" idx="1"/>
          </p:nvPr>
        </p:nvSpPr>
        <p:spPr>
          <a:xfrm>
            <a:off x="1523999" y="4282441"/>
            <a:ext cx="9144000" cy="1386839"/>
          </a:xfrm>
        </p:spPr>
        <p:txBody>
          <a:bodyPr>
            <a:normAutofit/>
          </a:bodyPr>
          <a:lstStyle/>
          <a:p>
            <a:r>
              <a:rPr lang="en-US" sz="3600" b="1" dirty="0">
                <a:ea typeface="+mn-ea"/>
                <a:cs typeface="+mn-cs"/>
              </a:rPr>
              <a:t>Florian </a:t>
            </a:r>
            <a:r>
              <a:rPr lang="en-US" sz="3600" b="1" dirty="0" err="1">
                <a:ea typeface="+mn-ea"/>
                <a:cs typeface="+mn-cs"/>
              </a:rPr>
              <a:t>Tramèr</a:t>
            </a:r>
            <a:endParaRPr lang="en-US" sz="3600" b="1" dirty="0">
              <a:ea typeface="+mn-ea"/>
              <a:cs typeface="+mn-cs"/>
            </a:endParaRPr>
          </a:p>
        </p:txBody>
      </p:sp>
    </p:spTree>
    <p:extLst>
      <p:ext uri="{BB962C8B-B14F-4D97-AF65-F5344CB8AC3E}">
        <p14:creationId xmlns:p14="http://schemas.microsoft.com/office/powerpoint/2010/main" val="2610267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F565D85-8D53-7EFC-4508-E8EFC90F7CC3}"/>
              </a:ext>
            </a:extLst>
          </p:cNvPr>
          <p:cNvPicPr>
            <a:picLocks noChangeAspect="1"/>
          </p:cNvPicPr>
          <p:nvPr/>
        </p:nvPicPr>
        <p:blipFill>
          <a:blip r:embed="rId2"/>
          <a:stretch>
            <a:fillRect/>
          </a:stretch>
        </p:blipFill>
        <p:spPr>
          <a:xfrm>
            <a:off x="2254622" y="1437543"/>
            <a:ext cx="6758749" cy="5303018"/>
          </a:xfrm>
          <a:prstGeom prst="rect">
            <a:avLst/>
          </a:prstGeom>
        </p:spPr>
      </p:pic>
      <p:sp>
        <p:nvSpPr>
          <p:cNvPr id="2" name="Title 1">
            <a:extLst>
              <a:ext uri="{FF2B5EF4-FFF2-40B4-BE49-F238E27FC236}">
                <a16:creationId xmlns:a16="http://schemas.microsoft.com/office/drawing/2014/main" id="{A825D869-0AB6-7E4B-54AA-29B18937BC1C}"/>
              </a:ext>
            </a:extLst>
          </p:cNvPr>
          <p:cNvSpPr>
            <a:spLocks noGrp="1"/>
          </p:cNvSpPr>
          <p:nvPr>
            <p:ph type="title"/>
          </p:nvPr>
        </p:nvSpPr>
        <p:spPr/>
        <p:txBody>
          <a:bodyPr/>
          <a:lstStyle/>
          <a:p>
            <a:r>
              <a:rPr lang="en-US" dirty="0"/>
              <a:t>A simple MI attack: </a:t>
            </a:r>
            <a:r>
              <a:rPr lang="en-US" dirty="0">
                <a:solidFill>
                  <a:srgbClr val="C00000"/>
                </a:solidFill>
              </a:rPr>
              <a:t>“uniform” loss thresholding</a:t>
            </a:r>
            <a:br>
              <a:rPr lang="en-US" dirty="0"/>
            </a:br>
            <a:r>
              <a:rPr lang="en-US" sz="1800" dirty="0">
                <a:solidFill>
                  <a:schemeClr val="bg1">
                    <a:lumMod val="50000"/>
                  </a:schemeClr>
                </a:solidFill>
              </a:rPr>
              <a:t>[</a:t>
            </a:r>
            <a:r>
              <a:rPr lang="en-US" sz="1800" dirty="0" err="1">
                <a:solidFill>
                  <a:schemeClr val="bg1">
                    <a:lumMod val="50000"/>
                  </a:schemeClr>
                </a:solidFill>
              </a:rPr>
              <a:t>Yeom</a:t>
            </a:r>
            <a:r>
              <a:rPr lang="en-US" sz="1800" dirty="0">
                <a:solidFill>
                  <a:schemeClr val="bg1">
                    <a:lumMod val="50000"/>
                  </a:schemeClr>
                </a:solidFill>
              </a:rPr>
              <a:t> et al.’18]</a:t>
            </a:r>
            <a:endParaRPr lang="en-US" dirty="0"/>
          </a:p>
        </p:txBody>
      </p:sp>
      <p:sp>
        <p:nvSpPr>
          <p:cNvPr id="4" name="Slide Number Placeholder 3">
            <a:extLst>
              <a:ext uri="{FF2B5EF4-FFF2-40B4-BE49-F238E27FC236}">
                <a16:creationId xmlns:a16="http://schemas.microsoft.com/office/drawing/2014/main" id="{80147B7D-A16A-2730-EBA7-17A495B83A91}"/>
              </a:ext>
            </a:extLst>
          </p:cNvPr>
          <p:cNvSpPr>
            <a:spLocks noGrp="1"/>
          </p:cNvSpPr>
          <p:nvPr>
            <p:ph type="sldNum" sz="quarter" idx="11"/>
          </p:nvPr>
        </p:nvSpPr>
        <p:spPr/>
        <p:txBody>
          <a:bodyPr/>
          <a:lstStyle/>
          <a:p>
            <a:pPr algn="r"/>
            <a:fld id="{D0000B66-E438-CF4E-9EAE-E38381514D64}" type="slidenum">
              <a:rPr lang="en-US" altLang="en-US" smtClean="0"/>
              <a:pPr algn="r"/>
              <a:t>10</a:t>
            </a:fld>
            <a:endParaRPr lang="en-US" altLang="en-US"/>
          </a:p>
        </p:txBody>
      </p:sp>
      <p:cxnSp>
        <p:nvCxnSpPr>
          <p:cNvPr id="14" name="Straight Connector 13">
            <a:extLst>
              <a:ext uri="{FF2B5EF4-FFF2-40B4-BE49-F238E27FC236}">
                <a16:creationId xmlns:a16="http://schemas.microsoft.com/office/drawing/2014/main" id="{DC11B3A1-7200-37A3-D377-16C925BA34C6}"/>
              </a:ext>
            </a:extLst>
          </p:cNvPr>
          <p:cNvCxnSpPr>
            <a:cxnSpLocks/>
          </p:cNvCxnSpPr>
          <p:nvPr/>
        </p:nvCxnSpPr>
        <p:spPr>
          <a:xfrm>
            <a:off x="5362668" y="3262544"/>
            <a:ext cx="0" cy="27284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08F39DC3-78F9-F039-D70A-485F4965E705}"/>
              </a:ext>
            </a:extLst>
          </p:cNvPr>
          <p:cNvSpPr txBox="1"/>
          <p:nvPr/>
        </p:nvSpPr>
        <p:spPr>
          <a:xfrm>
            <a:off x="5431971" y="3047100"/>
            <a:ext cx="2246128" cy="430887"/>
          </a:xfrm>
          <a:prstGeom prst="rect">
            <a:avLst/>
          </a:prstGeom>
          <a:solidFill>
            <a:schemeClr val="bg1">
              <a:alpha val="40000"/>
            </a:schemeClr>
          </a:solidFill>
        </p:spPr>
        <p:txBody>
          <a:bodyPr wrap="none" rtlCol="0">
            <a:spAutoFit/>
          </a:bodyPr>
          <a:lstStyle/>
          <a:p>
            <a:r>
              <a:rPr lang="en-US" sz="2200" i="1" dirty="0"/>
              <a:t>decision threshold</a:t>
            </a:r>
          </a:p>
        </p:txBody>
      </p:sp>
      <p:cxnSp>
        <p:nvCxnSpPr>
          <p:cNvPr id="17" name="Straight Arrow Connector 16">
            <a:extLst>
              <a:ext uri="{FF2B5EF4-FFF2-40B4-BE49-F238E27FC236}">
                <a16:creationId xmlns:a16="http://schemas.microsoft.com/office/drawing/2014/main" id="{61FD793E-4B4F-1591-63FF-D2E1A951C131}"/>
              </a:ext>
            </a:extLst>
          </p:cNvPr>
          <p:cNvCxnSpPr>
            <a:cxnSpLocks/>
          </p:cNvCxnSpPr>
          <p:nvPr/>
        </p:nvCxnSpPr>
        <p:spPr>
          <a:xfrm flipH="1">
            <a:off x="3059723" y="3262544"/>
            <a:ext cx="2302945" cy="0"/>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EABEEC01-C9B5-4FA0-B0AB-7637BB6621E8}"/>
              </a:ext>
            </a:extLst>
          </p:cNvPr>
          <p:cNvSpPr txBox="1"/>
          <p:nvPr/>
        </p:nvSpPr>
        <p:spPr>
          <a:xfrm>
            <a:off x="2960272" y="2783646"/>
            <a:ext cx="2076146" cy="430887"/>
          </a:xfrm>
          <a:prstGeom prst="rect">
            <a:avLst/>
          </a:prstGeom>
          <a:noFill/>
        </p:spPr>
        <p:txBody>
          <a:bodyPr wrap="none" rtlCol="0">
            <a:spAutoFit/>
          </a:bodyPr>
          <a:lstStyle/>
          <a:p>
            <a:r>
              <a:rPr lang="en-US" sz="2200" i="1" dirty="0"/>
              <a:t>guess “member”</a:t>
            </a:r>
          </a:p>
        </p:txBody>
      </p:sp>
    </p:spTree>
    <p:extLst>
      <p:ext uri="{BB962C8B-B14F-4D97-AF65-F5344CB8AC3E}">
        <p14:creationId xmlns:p14="http://schemas.microsoft.com/office/powerpoint/2010/main" val="1603346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39012C9-3015-551E-2D57-C79F571AE81B}"/>
              </a:ext>
            </a:extLst>
          </p:cNvPr>
          <p:cNvPicPr>
            <a:picLocks noChangeAspect="1"/>
          </p:cNvPicPr>
          <p:nvPr/>
        </p:nvPicPr>
        <p:blipFill>
          <a:blip r:embed="rId2"/>
          <a:stretch>
            <a:fillRect/>
          </a:stretch>
        </p:blipFill>
        <p:spPr>
          <a:xfrm>
            <a:off x="2254622" y="1437543"/>
            <a:ext cx="6758749" cy="5303018"/>
          </a:xfrm>
          <a:prstGeom prst="rect">
            <a:avLst/>
          </a:prstGeom>
        </p:spPr>
      </p:pic>
      <p:sp>
        <p:nvSpPr>
          <p:cNvPr id="2" name="Title 1">
            <a:extLst>
              <a:ext uri="{FF2B5EF4-FFF2-40B4-BE49-F238E27FC236}">
                <a16:creationId xmlns:a16="http://schemas.microsoft.com/office/drawing/2014/main" id="{A825D869-0AB6-7E4B-54AA-29B18937BC1C}"/>
              </a:ext>
            </a:extLst>
          </p:cNvPr>
          <p:cNvSpPr>
            <a:spLocks noGrp="1"/>
          </p:cNvSpPr>
          <p:nvPr>
            <p:ph type="title"/>
          </p:nvPr>
        </p:nvSpPr>
        <p:spPr/>
        <p:txBody>
          <a:bodyPr/>
          <a:lstStyle/>
          <a:p>
            <a:r>
              <a:rPr lang="en-US" dirty="0"/>
              <a:t>A simple MI attack: </a:t>
            </a:r>
            <a:r>
              <a:rPr lang="en-US" dirty="0">
                <a:solidFill>
                  <a:srgbClr val="C00000"/>
                </a:solidFill>
              </a:rPr>
              <a:t>“uniform” loss thresholding</a:t>
            </a:r>
            <a:br>
              <a:rPr lang="en-US" dirty="0"/>
            </a:br>
            <a:r>
              <a:rPr lang="en-US" sz="1800" dirty="0">
                <a:solidFill>
                  <a:schemeClr val="bg1">
                    <a:lumMod val="50000"/>
                  </a:schemeClr>
                </a:solidFill>
              </a:rPr>
              <a:t>[</a:t>
            </a:r>
            <a:r>
              <a:rPr lang="en-US" sz="1800" dirty="0" err="1">
                <a:solidFill>
                  <a:schemeClr val="bg1">
                    <a:lumMod val="50000"/>
                  </a:schemeClr>
                </a:solidFill>
              </a:rPr>
              <a:t>Yeom</a:t>
            </a:r>
            <a:r>
              <a:rPr lang="en-US" sz="1800" dirty="0">
                <a:solidFill>
                  <a:schemeClr val="bg1">
                    <a:lumMod val="50000"/>
                  </a:schemeClr>
                </a:solidFill>
              </a:rPr>
              <a:t> et al.’18]</a:t>
            </a:r>
            <a:endParaRPr lang="en-US" dirty="0"/>
          </a:p>
        </p:txBody>
      </p:sp>
      <p:sp>
        <p:nvSpPr>
          <p:cNvPr id="4" name="Slide Number Placeholder 3">
            <a:extLst>
              <a:ext uri="{FF2B5EF4-FFF2-40B4-BE49-F238E27FC236}">
                <a16:creationId xmlns:a16="http://schemas.microsoft.com/office/drawing/2014/main" id="{80147B7D-A16A-2730-EBA7-17A495B83A91}"/>
              </a:ext>
            </a:extLst>
          </p:cNvPr>
          <p:cNvSpPr>
            <a:spLocks noGrp="1"/>
          </p:cNvSpPr>
          <p:nvPr>
            <p:ph type="sldNum" sz="quarter" idx="11"/>
          </p:nvPr>
        </p:nvSpPr>
        <p:spPr/>
        <p:txBody>
          <a:bodyPr/>
          <a:lstStyle/>
          <a:p>
            <a:pPr algn="r"/>
            <a:fld id="{D0000B66-E438-CF4E-9EAE-E38381514D64}" type="slidenum">
              <a:rPr lang="en-US" altLang="en-US" smtClean="0"/>
              <a:pPr algn="r"/>
              <a:t>11</a:t>
            </a:fld>
            <a:endParaRPr lang="en-US" altLang="en-US"/>
          </a:p>
        </p:txBody>
      </p:sp>
      <p:cxnSp>
        <p:nvCxnSpPr>
          <p:cNvPr id="13" name="Straight Connector 12">
            <a:extLst>
              <a:ext uri="{FF2B5EF4-FFF2-40B4-BE49-F238E27FC236}">
                <a16:creationId xmlns:a16="http://schemas.microsoft.com/office/drawing/2014/main" id="{57162460-1821-7ED9-827A-FDB8F13DBBA5}"/>
              </a:ext>
            </a:extLst>
          </p:cNvPr>
          <p:cNvCxnSpPr/>
          <p:nvPr/>
        </p:nvCxnSpPr>
        <p:spPr>
          <a:xfrm>
            <a:off x="4758510" y="3262544"/>
            <a:ext cx="0" cy="27284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08C2D38-D159-6045-E87C-69E800265BC4}"/>
              </a:ext>
            </a:extLst>
          </p:cNvPr>
          <p:cNvSpPr txBox="1"/>
          <p:nvPr/>
        </p:nvSpPr>
        <p:spPr>
          <a:xfrm>
            <a:off x="4795156" y="3047100"/>
            <a:ext cx="2246128" cy="430887"/>
          </a:xfrm>
          <a:prstGeom prst="rect">
            <a:avLst/>
          </a:prstGeom>
          <a:solidFill>
            <a:schemeClr val="bg1">
              <a:alpha val="40000"/>
            </a:schemeClr>
          </a:solidFill>
        </p:spPr>
        <p:txBody>
          <a:bodyPr wrap="none" rtlCol="0">
            <a:spAutoFit/>
          </a:bodyPr>
          <a:lstStyle/>
          <a:p>
            <a:r>
              <a:rPr lang="en-US" sz="2200" i="1" dirty="0"/>
              <a:t>decision threshold</a:t>
            </a:r>
          </a:p>
        </p:txBody>
      </p:sp>
      <p:cxnSp>
        <p:nvCxnSpPr>
          <p:cNvPr id="15" name="Straight Arrow Connector 14">
            <a:extLst>
              <a:ext uri="{FF2B5EF4-FFF2-40B4-BE49-F238E27FC236}">
                <a16:creationId xmlns:a16="http://schemas.microsoft.com/office/drawing/2014/main" id="{5DFCDBCB-1627-CDF8-B0B7-444AD04BF564}"/>
              </a:ext>
            </a:extLst>
          </p:cNvPr>
          <p:cNvCxnSpPr>
            <a:cxnSpLocks/>
          </p:cNvCxnSpPr>
          <p:nvPr/>
        </p:nvCxnSpPr>
        <p:spPr>
          <a:xfrm flipH="1">
            <a:off x="3059723" y="3262544"/>
            <a:ext cx="1698787" cy="0"/>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C93F991D-E2C0-9D13-8878-1AB49F6068F9}"/>
              </a:ext>
            </a:extLst>
          </p:cNvPr>
          <p:cNvSpPr txBox="1"/>
          <p:nvPr/>
        </p:nvSpPr>
        <p:spPr>
          <a:xfrm>
            <a:off x="2960272" y="2783646"/>
            <a:ext cx="2076146" cy="430887"/>
          </a:xfrm>
          <a:prstGeom prst="rect">
            <a:avLst/>
          </a:prstGeom>
          <a:noFill/>
        </p:spPr>
        <p:txBody>
          <a:bodyPr wrap="none" rtlCol="0">
            <a:spAutoFit/>
          </a:bodyPr>
          <a:lstStyle/>
          <a:p>
            <a:r>
              <a:rPr lang="en-US" sz="2200" i="1" dirty="0"/>
              <a:t>guess “member”</a:t>
            </a:r>
          </a:p>
        </p:txBody>
      </p:sp>
    </p:spTree>
    <p:extLst>
      <p:ext uri="{BB962C8B-B14F-4D97-AF65-F5344CB8AC3E}">
        <p14:creationId xmlns:p14="http://schemas.microsoft.com/office/powerpoint/2010/main" val="3167714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F8962DB-3728-DB82-E3F5-D95258330379}"/>
              </a:ext>
            </a:extLst>
          </p:cNvPr>
          <p:cNvPicPr>
            <a:picLocks noChangeAspect="1"/>
          </p:cNvPicPr>
          <p:nvPr/>
        </p:nvPicPr>
        <p:blipFill>
          <a:blip r:embed="rId2"/>
          <a:stretch>
            <a:fillRect/>
          </a:stretch>
        </p:blipFill>
        <p:spPr>
          <a:xfrm>
            <a:off x="3048000" y="1987586"/>
            <a:ext cx="6096000" cy="4572000"/>
          </a:xfrm>
          <a:prstGeom prst="rect">
            <a:avLst/>
          </a:prstGeom>
        </p:spPr>
      </p:pic>
      <p:sp>
        <p:nvSpPr>
          <p:cNvPr id="2" name="Title 1">
            <a:extLst>
              <a:ext uri="{FF2B5EF4-FFF2-40B4-BE49-F238E27FC236}">
                <a16:creationId xmlns:a16="http://schemas.microsoft.com/office/drawing/2014/main" id="{2C3ADAC2-C642-7060-A02C-EBD67C06C7A2}"/>
              </a:ext>
            </a:extLst>
          </p:cNvPr>
          <p:cNvSpPr>
            <a:spLocks noGrp="1"/>
          </p:cNvSpPr>
          <p:nvPr>
            <p:ph type="title"/>
          </p:nvPr>
        </p:nvSpPr>
        <p:spPr/>
        <p:txBody>
          <a:bodyPr/>
          <a:lstStyle/>
          <a:p>
            <a:r>
              <a:rPr lang="en-US" dirty="0"/>
              <a:t>A model’s loss leaks membership </a:t>
            </a:r>
            <a:r>
              <a:rPr lang="en-US" i="1" dirty="0">
                <a:solidFill>
                  <a:srgbClr val="C00000"/>
                </a:solidFill>
              </a:rPr>
              <a:t>on average.</a:t>
            </a:r>
            <a:endParaRPr lang="en-US" dirty="0">
              <a:solidFill>
                <a:srgbClr val="C00000"/>
              </a:solidFill>
            </a:endParaRPr>
          </a:p>
        </p:txBody>
      </p:sp>
      <p:sp>
        <p:nvSpPr>
          <p:cNvPr id="4" name="Slide Number Placeholder 3">
            <a:extLst>
              <a:ext uri="{FF2B5EF4-FFF2-40B4-BE49-F238E27FC236}">
                <a16:creationId xmlns:a16="http://schemas.microsoft.com/office/drawing/2014/main" id="{2D015F5A-B299-0D77-39DB-5FFC548ED8C8}"/>
              </a:ext>
            </a:extLst>
          </p:cNvPr>
          <p:cNvSpPr>
            <a:spLocks noGrp="1"/>
          </p:cNvSpPr>
          <p:nvPr>
            <p:ph type="sldNum" sz="quarter" idx="11"/>
          </p:nvPr>
        </p:nvSpPr>
        <p:spPr/>
        <p:txBody>
          <a:bodyPr/>
          <a:lstStyle/>
          <a:p>
            <a:pPr algn="r"/>
            <a:fld id="{D0000B66-E438-CF4E-9EAE-E38381514D64}" type="slidenum">
              <a:rPr lang="en-US" altLang="en-US" smtClean="0"/>
              <a:pPr algn="r"/>
              <a:t>12</a:t>
            </a:fld>
            <a:endParaRPr lang="en-US" altLang="en-US"/>
          </a:p>
        </p:txBody>
      </p:sp>
      <p:sp>
        <p:nvSpPr>
          <p:cNvPr id="6" name="TextBox 5">
            <a:extLst>
              <a:ext uri="{FF2B5EF4-FFF2-40B4-BE49-F238E27FC236}">
                <a16:creationId xmlns:a16="http://schemas.microsoft.com/office/drawing/2014/main" id="{662BB043-F139-11B1-0055-443A784F7A03}"/>
              </a:ext>
            </a:extLst>
          </p:cNvPr>
          <p:cNvSpPr txBox="1"/>
          <p:nvPr/>
        </p:nvSpPr>
        <p:spPr>
          <a:xfrm>
            <a:off x="6607599" y="3811921"/>
            <a:ext cx="2203873" cy="461665"/>
          </a:xfrm>
          <a:prstGeom prst="rect">
            <a:avLst/>
          </a:prstGeom>
          <a:noFill/>
        </p:spPr>
        <p:txBody>
          <a:bodyPr wrap="none" rtlCol="0">
            <a:spAutoFit/>
          </a:bodyPr>
          <a:lstStyle/>
          <a:p>
            <a:r>
              <a:rPr lang="en-US" sz="2400" dirty="0">
                <a:latin typeface="Cambria Math" panose="02040503050406030204" pitchFamily="18" charset="0"/>
                <a:ea typeface="Cambria Math" panose="02040503050406030204" pitchFamily="18" charset="0"/>
              </a:rPr>
              <a:t>AUC-ROC=0.59</a:t>
            </a:r>
          </a:p>
        </p:txBody>
      </p:sp>
    </p:spTree>
    <p:extLst>
      <p:ext uri="{BB962C8B-B14F-4D97-AF65-F5344CB8AC3E}">
        <p14:creationId xmlns:p14="http://schemas.microsoft.com/office/powerpoint/2010/main" val="11808777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125B14B-A630-5326-9062-8E50D0627720}"/>
              </a:ext>
            </a:extLst>
          </p:cNvPr>
          <p:cNvPicPr>
            <a:picLocks noChangeAspect="1"/>
          </p:cNvPicPr>
          <p:nvPr/>
        </p:nvPicPr>
        <p:blipFill>
          <a:blip r:embed="rId2"/>
          <a:stretch>
            <a:fillRect/>
          </a:stretch>
        </p:blipFill>
        <p:spPr>
          <a:xfrm>
            <a:off x="3048000" y="1987586"/>
            <a:ext cx="6096000" cy="4572000"/>
          </a:xfrm>
          <a:prstGeom prst="rect">
            <a:avLst/>
          </a:prstGeom>
        </p:spPr>
      </p:pic>
      <p:sp>
        <p:nvSpPr>
          <p:cNvPr id="2" name="Title 1">
            <a:extLst>
              <a:ext uri="{FF2B5EF4-FFF2-40B4-BE49-F238E27FC236}">
                <a16:creationId xmlns:a16="http://schemas.microsoft.com/office/drawing/2014/main" id="{2C3ADAC2-C642-7060-A02C-EBD67C06C7A2}"/>
              </a:ext>
            </a:extLst>
          </p:cNvPr>
          <p:cNvSpPr>
            <a:spLocks noGrp="1"/>
          </p:cNvSpPr>
          <p:nvPr>
            <p:ph type="title"/>
          </p:nvPr>
        </p:nvSpPr>
        <p:spPr/>
        <p:txBody>
          <a:bodyPr/>
          <a:lstStyle/>
          <a:p>
            <a:r>
              <a:rPr lang="en-US" dirty="0"/>
              <a:t>A model’s loss leaks membership </a:t>
            </a:r>
            <a:r>
              <a:rPr lang="en-US" i="1" dirty="0">
                <a:solidFill>
                  <a:srgbClr val="C00000"/>
                </a:solidFill>
              </a:rPr>
              <a:t>on average.</a:t>
            </a:r>
            <a:endParaRPr lang="en-US" dirty="0"/>
          </a:p>
        </p:txBody>
      </p:sp>
      <p:sp>
        <p:nvSpPr>
          <p:cNvPr id="4" name="Slide Number Placeholder 3">
            <a:extLst>
              <a:ext uri="{FF2B5EF4-FFF2-40B4-BE49-F238E27FC236}">
                <a16:creationId xmlns:a16="http://schemas.microsoft.com/office/drawing/2014/main" id="{2D015F5A-B299-0D77-39DB-5FFC548ED8C8}"/>
              </a:ext>
            </a:extLst>
          </p:cNvPr>
          <p:cNvSpPr>
            <a:spLocks noGrp="1"/>
          </p:cNvSpPr>
          <p:nvPr>
            <p:ph type="sldNum" sz="quarter" idx="11"/>
          </p:nvPr>
        </p:nvSpPr>
        <p:spPr/>
        <p:txBody>
          <a:bodyPr/>
          <a:lstStyle/>
          <a:p>
            <a:pPr algn="r"/>
            <a:fld id="{D0000B66-E438-CF4E-9EAE-E38381514D64}" type="slidenum">
              <a:rPr lang="en-US" altLang="en-US" smtClean="0"/>
              <a:pPr algn="r"/>
              <a:t>13</a:t>
            </a:fld>
            <a:endParaRPr lang="en-US" altLang="en-US"/>
          </a:p>
        </p:txBody>
      </p:sp>
      <p:sp>
        <p:nvSpPr>
          <p:cNvPr id="7" name="Rounded Rectangle 6">
            <a:extLst>
              <a:ext uri="{FF2B5EF4-FFF2-40B4-BE49-F238E27FC236}">
                <a16:creationId xmlns:a16="http://schemas.microsoft.com/office/drawing/2014/main" id="{7DEC5149-8E55-179A-7F6A-EFC37D0C6642}"/>
              </a:ext>
            </a:extLst>
          </p:cNvPr>
          <p:cNvSpPr/>
          <p:nvPr/>
        </p:nvSpPr>
        <p:spPr>
          <a:xfrm>
            <a:off x="1299411" y="2727158"/>
            <a:ext cx="9721515" cy="2069431"/>
          </a:xfrm>
          <a:prstGeom prst="roundRect">
            <a:avLst/>
          </a:prstGeom>
          <a:solidFill>
            <a:schemeClr val="bg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4800" dirty="0"/>
              <a:t>Average-case leakage </a:t>
            </a:r>
            <a:br>
              <a:rPr lang="en-US" sz="4800" dirty="0"/>
            </a:br>
            <a:r>
              <a:rPr lang="en-US" sz="4800" dirty="0"/>
              <a:t>is a </a:t>
            </a:r>
            <a:r>
              <a:rPr lang="en-US" sz="4800" dirty="0">
                <a:solidFill>
                  <a:srgbClr val="C00000"/>
                </a:solidFill>
              </a:rPr>
              <a:t>poor metric </a:t>
            </a:r>
            <a:r>
              <a:rPr lang="en-US" sz="4800" dirty="0"/>
              <a:t>for </a:t>
            </a:r>
            <a:r>
              <a:rPr lang="en-US" sz="4800" b="1" i="1" dirty="0"/>
              <a:t>privacy</a:t>
            </a:r>
            <a:r>
              <a:rPr lang="en-US" sz="4800" b="1" dirty="0"/>
              <a:t>!</a:t>
            </a:r>
            <a:endParaRPr lang="en-US" sz="4800" dirty="0"/>
          </a:p>
        </p:txBody>
      </p:sp>
    </p:spTree>
    <p:extLst>
      <p:ext uri="{BB962C8B-B14F-4D97-AF65-F5344CB8AC3E}">
        <p14:creationId xmlns:p14="http://schemas.microsoft.com/office/powerpoint/2010/main" val="979226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9604C9A-827C-E9EC-F708-5E00DA385BE3}"/>
              </a:ext>
            </a:extLst>
          </p:cNvPr>
          <p:cNvPicPr>
            <a:picLocks noChangeAspect="1"/>
          </p:cNvPicPr>
          <p:nvPr/>
        </p:nvPicPr>
        <p:blipFill>
          <a:blip r:embed="rId2"/>
          <a:stretch>
            <a:fillRect/>
          </a:stretch>
        </p:blipFill>
        <p:spPr>
          <a:xfrm>
            <a:off x="3048000" y="1987586"/>
            <a:ext cx="6096000" cy="4572000"/>
          </a:xfrm>
          <a:prstGeom prst="rect">
            <a:avLst/>
          </a:prstGeom>
        </p:spPr>
      </p:pic>
      <p:sp>
        <p:nvSpPr>
          <p:cNvPr id="2" name="Title 1">
            <a:extLst>
              <a:ext uri="{FF2B5EF4-FFF2-40B4-BE49-F238E27FC236}">
                <a16:creationId xmlns:a16="http://schemas.microsoft.com/office/drawing/2014/main" id="{2C3ADAC2-C642-7060-A02C-EBD67C06C7A2}"/>
              </a:ext>
            </a:extLst>
          </p:cNvPr>
          <p:cNvSpPr>
            <a:spLocks noGrp="1"/>
          </p:cNvSpPr>
          <p:nvPr>
            <p:ph type="title"/>
          </p:nvPr>
        </p:nvSpPr>
        <p:spPr>
          <a:xfrm>
            <a:off x="406400" y="479387"/>
            <a:ext cx="11785600" cy="1325880"/>
          </a:xfrm>
        </p:spPr>
        <p:txBody>
          <a:bodyPr>
            <a:noAutofit/>
          </a:bodyPr>
          <a:lstStyle/>
          <a:p>
            <a:r>
              <a:rPr lang="en-US" dirty="0"/>
              <a:t>“Uniform” loss thresholding doesn’t </a:t>
            </a:r>
            <a:r>
              <a:rPr lang="en-US" b="1" i="1" dirty="0">
                <a:solidFill>
                  <a:srgbClr val="C00000"/>
                </a:solidFill>
              </a:rPr>
              <a:t>confidently</a:t>
            </a:r>
            <a:r>
              <a:rPr lang="en-US" i="1" dirty="0"/>
              <a:t> </a:t>
            </a:r>
            <a:r>
              <a:rPr lang="en-US" dirty="0"/>
              <a:t>infer membership of </a:t>
            </a:r>
            <a:r>
              <a:rPr lang="en-US" b="1" i="1" dirty="0">
                <a:solidFill>
                  <a:srgbClr val="C00000"/>
                </a:solidFill>
              </a:rPr>
              <a:t>any</a:t>
            </a:r>
            <a:r>
              <a:rPr lang="en-US" i="1" dirty="0"/>
              <a:t> </a:t>
            </a:r>
            <a:r>
              <a:rPr lang="en-US" dirty="0"/>
              <a:t>member of the train set!</a:t>
            </a:r>
          </a:p>
        </p:txBody>
      </p:sp>
      <p:sp>
        <p:nvSpPr>
          <p:cNvPr id="4" name="Slide Number Placeholder 3">
            <a:extLst>
              <a:ext uri="{FF2B5EF4-FFF2-40B4-BE49-F238E27FC236}">
                <a16:creationId xmlns:a16="http://schemas.microsoft.com/office/drawing/2014/main" id="{2D015F5A-B299-0D77-39DB-5FFC548ED8C8}"/>
              </a:ext>
            </a:extLst>
          </p:cNvPr>
          <p:cNvSpPr>
            <a:spLocks noGrp="1"/>
          </p:cNvSpPr>
          <p:nvPr>
            <p:ph type="sldNum" sz="quarter" idx="11"/>
          </p:nvPr>
        </p:nvSpPr>
        <p:spPr/>
        <p:txBody>
          <a:bodyPr/>
          <a:lstStyle/>
          <a:p>
            <a:pPr algn="r"/>
            <a:fld id="{D0000B66-E438-CF4E-9EAE-E38381514D64}" type="slidenum">
              <a:rPr lang="en-US" altLang="en-US" smtClean="0"/>
              <a:pPr algn="r"/>
              <a:t>14</a:t>
            </a:fld>
            <a:endParaRPr lang="en-US" altLang="en-US"/>
          </a:p>
        </p:txBody>
      </p:sp>
      <p:sp>
        <p:nvSpPr>
          <p:cNvPr id="6" name="Google Shape;62;p14">
            <a:extLst>
              <a:ext uri="{FF2B5EF4-FFF2-40B4-BE49-F238E27FC236}">
                <a16:creationId xmlns:a16="http://schemas.microsoft.com/office/drawing/2014/main" id="{1C628F81-FA5F-88B0-03F7-9228DE42138D}"/>
              </a:ext>
            </a:extLst>
          </p:cNvPr>
          <p:cNvSpPr/>
          <p:nvPr/>
        </p:nvSpPr>
        <p:spPr>
          <a:xfrm>
            <a:off x="3903873" y="4484978"/>
            <a:ext cx="1694985" cy="1375173"/>
          </a:xfrm>
          <a:prstGeom prst="ellipse">
            <a:avLst/>
          </a:prstGeom>
          <a:noFill/>
          <a:ln w="3810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589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ADAC2-C642-7060-A02C-EBD67C06C7A2}"/>
              </a:ext>
            </a:extLst>
          </p:cNvPr>
          <p:cNvSpPr>
            <a:spLocks noGrp="1"/>
          </p:cNvSpPr>
          <p:nvPr>
            <p:ph type="title"/>
          </p:nvPr>
        </p:nvSpPr>
        <p:spPr>
          <a:xfrm>
            <a:off x="406400" y="479387"/>
            <a:ext cx="11785600" cy="1325880"/>
          </a:xfrm>
        </p:spPr>
        <p:txBody>
          <a:bodyPr/>
          <a:lstStyle/>
          <a:p>
            <a:r>
              <a:rPr lang="en-US" dirty="0"/>
              <a:t>Our preferred evaluation methodology: </a:t>
            </a:r>
            <a:r>
              <a:rPr lang="en-US" b="1" i="1" dirty="0">
                <a:solidFill>
                  <a:srgbClr val="C00000"/>
                </a:solidFill>
              </a:rPr>
              <a:t>low</a:t>
            </a:r>
            <a:r>
              <a:rPr lang="en-US" dirty="0">
                <a:solidFill>
                  <a:srgbClr val="C00000"/>
                </a:solidFill>
              </a:rPr>
              <a:t> FPRs</a:t>
            </a:r>
          </a:p>
        </p:txBody>
      </p:sp>
      <p:sp>
        <p:nvSpPr>
          <p:cNvPr id="4" name="Slide Number Placeholder 3">
            <a:extLst>
              <a:ext uri="{FF2B5EF4-FFF2-40B4-BE49-F238E27FC236}">
                <a16:creationId xmlns:a16="http://schemas.microsoft.com/office/drawing/2014/main" id="{2D015F5A-B299-0D77-39DB-5FFC548ED8C8}"/>
              </a:ext>
            </a:extLst>
          </p:cNvPr>
          <p:cNvSpPr>
            <a:spLocks noGrp="1"/>
          </p:cNvSpPr>
          <p:nvPr>
            <p:ph type="sldNum" sz="quarter" idx="11"/>
          </p:nvPr>
        </p:nvSpPr>
        <p:spPr/>
        <p:txBody>
          <a:bodyPr/>
          <a:lstStyle/>
          <a:p>
            <a:pPr algn="r"/>
            <a:fld id="{D0000B66-E438-CF4E-9EAE-E38381514D64}" type="slidenum">
              <a:rPr lang="en-US" altLang="en-US" smtClean="0"/>
              <a:pPr algn="r"/>
              <a:t>15</a:t>
            </a:fld>
            <a:endParaRPr lang="en-US" altLang="en-US"/>
          </a:p>
        </p:txBody>
      </p:sp>
      <p:pic>
        <p:nvPicPr>
          <p:cNvPr id="3" name="Picture 2">
            <a:extLst>
              <a:ext uri="{FF2B5EF4-FFF2-40B4-BE49-F238E27FC236}">
                <a16:creationId xmlns:a16="http://schemas.microsoft.com/office/drawing/2014/main" id="{F8DB20FD-D33A-33AF-B511-EB95757AE285}"/>
              </a:ext>
            </a:extLst>
          </p:cNvPr>
          <p:cNvPicPr>
            <a:picLocks noChangeAspect="1"/>
          </p:cNvPicPr>
          <p:nvPr/>
        </p:nvPicPr>
        <p:blipFill>
          <a:blip r:embed="rId2"/>
          <a:stretch>
            <a:fillRect/>
          </a:stretch>
        </p:blipFill>
        <p:spPr>
          <a:xfrm>
            <a:off x="3044952" y="1984248"/>
            <a:ext cx="6096000" cy="4572000"/>
          </a:xfrm>
          <a:prstGeom prst="rect">
            <a:avLst/>
          </a:prstGeom>
        </p:spPr>
      </p:pic>
    </p:spTree>
    <p:extLst>
      <p:ext uri="{BB962C8B-B14F-4D97-AF65-F5344CB8AC3E}">
        <p14:creationId xmlns:p14="http://schemas.microsoft.com/office/powerpoint/2010/main" val="1814789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11499DEF-CEEC-1049-74D6-12FAB363AD18}"/>
              </a:ext>
            </a:extLst>
          </p:cNvPr>
          <p:cNvPicPr>
            <a:picLocks noChangeAspect="1"/>
          </p:cNvPicPr>
          <p:nvPr/>
        </p:nvPicPr>
        <p:blipFill>
          <a:blip r:embed="rId2"/>
          <a:stretch>
            <a:fillRect/>
          </a:stretch>
        </p:blipFill>
        <p:spPr>
          <a:xfrm>
            <a:off x="3044951" y="1984247"/>
            <a:ext cx="6095999" cy="4571999"/>
          </a:xfrm>
          <a:prstGeom prst="rect">
            <a:avLst/>
          </a:prstGeom>
        </p:spPr>
      </p:pic>
      <p:sp>
        <p:nvSpPr>
          <p:cNvPr id="2" name="Title 1">
            <a:extLst>
              <a:ext uri="{FF2B5EF4-FFF2-40B4-BE49-F238E27FC236}">
                <a16:creationId xmlns:a16="http://schemas.microsoft.com/office/drawing/2014/main" id="{FDCDF115-74BA-641D-0633-F0AA69D62E66}"/>
              </a:ext>
            </a:extLst>
          </p:cNvPr>
          <p:cNvSpPr>
            <a:spLocks noGrp="1"/>
          </p:cNvSpPr>
          <p:nvPr>
            <p:ph type="title"/>
          </p:nvPr>
        </p:nvSpPr>
        <p:spPr/>
        <p:txBody>
          <a:bodyPr>
            <a:normAutofit/>
          </a:bodyPr>
          <a:lstStyle/>
          <a:p>
            <a:r>
              <a:rPr lang="en-US" b="1" dirty="0">
                <a:solidFill>
                  <a:srgbClr val="C00000"/>
                </a:solidFill>
              </a:rPr>
              <a:t>LIRA:</a:t>
            </a:r>
            <a:r>
              <a:rPr lang="en-US" dirty="0"/>
              <a:t> A better MI attack!</a:t>
            </a:r>
            <a:br>
              <a:rPr lang="en-US" dirty="0"/>
            </a:br>
            <a:r>
              <a:rPr lang="en-US" sz="2000" dirty="0" err="1">
                <a:solidFill>
                  <a:schemeClr val="bg1">
                    <a:lumMod val="50000"/>
                  </a:schemeClr>
                </a:solidFill>
              </a:rPr>
              <a:t>Carlini</a:t>
            </a:r>
            <a:r>
              <a:rPr lang="en-US" sz="2000" dirty="0">
                <a:solidFill>
                  <a:schemeClr val="bg1">
                    <a:lumMod val="50000"/>
                  </a:schemeClr>
                </a:solidFill>
              </a:rPr>
              <a:t> et al., “Membership Inference Attacks From First Principles”, IEEE S&amp;P ‘22</a:t>
            </a:r>
          </a:p>
        </p:txBody>
      </p:sp>
      <p:sp>
        <p:nvSpPr>
          <p:cNvPr id="4" name="Slide Number Placeholder 3">
            <a:extLst>
              <a:ext uri="{FF2B5EF4-FFF2-40B4-BE49-F238E27FC236}">
                <a16:creationId xmlns:a16="http://schemas.microsoft.com/office/drawing/2014/main" id="{D8D230EC-0119-DF85-770A-7D6796295D23}"/>
              </a:ext>
            </a:extLst>
          </p:cNvPr>
          <p:cNvSpPr>
            <a:spLocks noGrp="1"/>
          </p:cNvSpPr>
          <p:nvPr>
            <p:ph type="sldNum" sz="quarter" idx="11"/>
          </p:nvPr>
        </p:nvSpPr>
        <p:spPr/>
        <p:txBody>
          <a:bodyPr/>
          <a:lstStyle/>
          <a:p>
            <a:pPr algn="r"/>
            <a:fld id="{D0000B66-E438-CF4E-9EAE-E38381514D64}" type="slidenum">
              <a:rPr lang="en-US" altLang="en-US" smtClean="0"/>
              <a:pPr algn="r"/>
              <a:t>16</a:t>
            </a:fld>
            <a:endParaRPr lang="en-US" altLang="en-US"/>
          </a:p>
        </p:txBody>
      </p:sp>
      <p:sp>
        <p:nvSpPr>
          <p:cNvPr id="6" name="Rectangular Callout 5">
            <a:extLst>
              <a:ext uri="{FF2B5EF4-FFF2-40B4-BE49-F238E27FC236}">
                <a16:creationId xmlns:a16="http://schemas.microsoft.com/office/drawing/2014/main" id="{91EE8E05-07E2-0F66-2FB3-0C29C3CCF869}"/>
              </a:ext>
            </a:extLst>
          </p:cNvPr>
          <p:cNvSpPr/>
          <p:nvPr/>
        </p:nvSpPr>
        <p:spPr>
          <a:xfrm>
            <a:off x="9209561" y="4227176"/>
            <a:ext cx="2037347" cy="1006348"/>
          </a:xfrm>
          <a:prstGeom prst="wedgeRectCallout">
            <a:avLst>
              <a:gd name="adj1" fmla="val -73518"/>
              <a:gd name="adj2" fmla="val 50385"/>
            </a:avLst>
          </a:prstGeom>
          <a:solidFill>
            <a:schemeClr val="bg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a:t>slightly better </a:t>
            </a:r>
            <a:r>
              <a:rPr lang="en-US" sz="2400" i="1" dirty="0"/>
              <a:t>on average</a:t>
            </a:r>
          </a:p>
        </p:txBody>
      </p:sp>
      <p:sp>
        <p:nvSpPr>
          <p:cNvPr id="7" name="Rectangular Callout 6">
            <a:extLst>
              <a:ext uri="{FF2B5EF4-FFF2-40B4-BE49-F238E27FC236}">
                <a16:creationId xmlns:a16="http://schemas.microsoft.com/office/drawing/2014/main" id="{58A07B98-D2AC-235D-E04D-83383657801B}"/>
              </a:ext>
            </a:extLst>
          </p:cNvPr>
          <p:cNvSpPr/>
          <p:nvPr/>
        </p:nvSpPr>
        <p:spPr>
          <a:xfrm>
            <a:off x="406400" y="2759441"/>
            <a:ext cx="2641600" cy="1090246"/>
          </a:xfrm>
          <a:prstGeom prst="wedgeRectCallout">
            <a:avLst>
              <a:gd name="adj1" fmla="val 87484"/>
              <a:gd name="adj2" fmla="val 7935"/>
            </a:avLst>
          </a:prstGeom>
          <a:solidFill>
            <a:schemeClr val="bg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t>&gt;1000x better in the </a:t>
            </a:r>
            <a:r>
              <a:rPr lang="en-US" sz="2400" b="1" i="1" dirty="0"/>
              <a:t>worst case</a:t>
            </a:r>
            <a:endParaRPr lang="en-US" sz="1400" dirty="0"/>
          </a:p>
        </p:txBody>
      </p:sp>
      <mc:AlternateContent xmlns:mc="http://schemas.openxmlformats.org/markup-compatibility/2006" xmlns:p14="http://schemas.microsoft.com/office/powerpoint/2010/main">
        <mc:Choice Requires="p14">
          <p:contentPart p14:bwMode="auto" r:id="rId3">
            <p14:nvContentPartPr>
              <p14:cNvPr id="29" name="Ink 28">
                <a:extLst>
                  <a:ext uri="{FF2B5EF4-FFF2-40B4-BE49-F238E27FC236}">
                    <a16:creationId xmlns:a16="http://schemas.microsoft.com/office/drawing/2014/main" id="{6794D716-0191-1921-7676-16DF5F4A51BE}"/>
                  </a:ext>
                </a:extLst>
              </p14:cNvPr>
              <p14:cNvContentPartPr/>
              <p14:nvPr/>
            </p14:nvContentPartPr>
            <p14:xfrm>
              <a:off x="7805238" y="4946035"/>
              <a:ext cx="879480" cy="3600"/>
            </p14:xfrm>
          </p:contentPart>
        </mc:Choice>
        <mc:Fallback xmlns="">
          <p:pic>
            <p:nvPicPr>
              <p:cNvPr id="29" name="Ink 28">
                <a:extLst>
                  <a:ext uri="{FF2B5EF4-FFF2-40B4-BE49-F238E27FC236}">
                    <a16:creationId xmlns:a16="http://schemas.microsoft.com/office/drawing/2014/main" id="{6794D716-0191-1921-7676-16DF5F4A51BE}"/>
                  </a:ext>
                </a:extLst>
              </p:cNvPr>
              <p:cNvPicPr/>
              <p:nvPr/>
            </p:nvPicPr>
            <p:blipFill>
              <a:blip r:embed="rId4"/>
              <a:stretch>
                <a:fillRect/>
              </a:stretch>
            </p:blipFill>
            <p:spPr>
              <a:xfrm>
                <a:off x="7751238" y="4838395"/>
                <a:ext cx="9871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0" name="Ink 29">
                <a:extLst>
                  <a:ext uri="{FF2B5EF4-FFF2-40B4-BE49-F238E27FC236}">
                    <a16:creationId xmlns:a16="http://schemas.microsoft.com/office/drawing/2014/main" id="{0F0180AF-48E9-C853-0B89-93F2B974037A}"/>
                  </a:ext>
                </a:extLst>
              </p14:cNvPr>
              <p14:cNvContentPartPr/>
              <p14:nvPr/>
            </p14:nvContentPartPr>
            <p14:xfrm>
              <a:off x="7795878" y="5430955"/>
              <a:ext cx="919080" cy="22680"/>
            </p14:xfrm>
          </p:contentPart>
        </mc:Choice>
        <mc:Fallback xmlns="">
          <p:pic>
            <p:nvPicPr>
              <p:cNvPr id="30" name="Ink 29">
                <a:extLst>
                  <a:ext uri="{FF2B5EF4-FFF2-40B4-BE49-F238E27FC236}">
                    <a16:creationId xmlns:a16="http://schemas.microsoft.com/office/drawing/2014/main" id="{0F0180AF-48E9-C853-0B89-93F2B974037A}"/>
                  </a:ext>
                </a:extLst>
              </p:cNvPr>
              <p:cNvPicPr/>
              <p:nvPr/>
            </p:nvPicPr>
            <p:blipFill>
              <a:blip r:embed="rId6"/>
              <a:stretch>
                <a:fillRect/>
              </a:stretch>
            </p:blipFill>
            <p:spPr>
              <a:xfrm>
                <a:off x="7742238" y="5322955"/>
                <a:ext cx="1026720" cy="238320"/>
              </a:xfrm>
              <a:prstGeom prst="rect">
                <a:avLst/>
              </a:prstGeom>
            </p:spPr>
          </p:pic>
        </mc:Fallback>
      </mc:AlternateContent>
    </p:spTree>
    <p:extLst>
      <p:ext uri="{BB962C8B-B14F-4D97-AF65-F5344CB8AC3E}">
        <p14:creationId xmlns:p14="http://schemas.microsoft.com/office/powerpoint/2010/main" val="3241645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A55E-1C25-50FD-1239-8B6A7C0C8550}"/>
              </a:ext>
            </a:extLst>
          </p:cNvPr>
          <p:cNvSpPr>
            <a:spLocks noGrp="1"/>
          </p:cNvSpPr>
          <p:nvPr>
            <p:ph type="title"/>
          </p:nvPr>
        </p:nvSpPr>
        <p:spPr>
          <a:xfrm>
            <a:off x="406399" y="479387"/>
            <a:ext cx="11785601" cy="1325880"/>
          </a:xfrm>
        </p:spPr>
        <p:txBody>
          <a:bodyPr/>
          <a:lstStyle/>
          <a:p>
            <a:r>
              <a:rPr lang="en-US" dirty="0"/>
              <a:t>Insight: not all examples are equally </a:t>
            </a:r>
            <a:r>
              <a:rPr lang="en-US" dirty="0">
                <a:solidFill>
                  <a:srgbClr val="C00000"/>
                </a:solidFill>
              </a:rPr>
              <a:t>“hard”</a:t>
            </a:r>
            <a:br>
              <a:rPr lang="en-US" sz="4000" dirty="0">
                <a:solidFill>
                  <a:srgbClr val="C00000"/>
                </a:solidFill>
              </a:rPr>
            </a:br>
            <a:r>
              <a:rPr lang="en-US" sz="2000" dirty="0">
                <a:solidFill>
                  <a:schemeClr val="bg1">
                    <a:lumMod val="50000"/>
                  </a:schemeClr>
                </a:solidFill>
              </a:rPr>
              <a:t>[</a:t>
            </a:r>
            <a:r>
              <a:rPr lang="en-US" sz="2000" dirty="0" err="1">
                <a:solidFill>
                  <a:schemeClr val="bg1">
                    <a:lumMod val="50000"/>
                  </a:schemeClr>
                </a:solidFill>
              </a:rPr>
              <a:t>Sablayrolles</a:t>
            </a:r>
            <a:r>
              <a:rPr lang="en-US" sz="2000" dirty="0">
                <a:solidFill>
                  <a:schemeClr val="bg1">
                    <a:lumMod val="50000"/>
                  </a:schemeClr>
                </a:solidFill>
              </a:rPr>
              <a:t> et al.’19, Long et al.’20, Feldman &amp; Zhang’20, Watson et al.’21, Ye et al.’21]</a:t>
            </a:r>
            <a:endParaRPr lang="en-US" sz="2000" dirty="0"/>
          </a:p>
        </p:txBody>
      </p:sp>
      <p:sp>
        <p:nvSpPr>
          <p:cNvPr id="4" name="Slide Number Placeholder 3">
            <a:extLst>
              <a:ext uri="{FF2B5EF4-FFF2-40B4-BE49-F238E27FC236}">
                <a16:creationId xmlns:a16="http://schemas.microsoft.com/office/drawing/2014/main" id="{7C69803D-3B28-6CC5-1AC6-689C7D73DDA9}"/>
              </a:ext>
            </a:extLst>
          </p:cNvPr>
          <p:cNvSpPr>
            <a:spLocks noGrp="1"/>
          </p:cNvSpPr>
          <p:nvPr>
            <p:ph type="sldNum" sz="quarter" idx="11"/>
          </p:nvPr>
        </p:nvSpPr>
        <p:spPr/>
        <p:txBody>
          <a:bodyPr/>
          <a:lstStyle/>
          <a:p>
            <a:pPr algn="r"/>
            <a:fld id="{D0000B66-E438-CF4E-9EAE-E38381514D64}" type="slidenum">
              <a:rPr lang="en-US" altLang="en-US" smtClean="0"/>
              <a:pPr algn="r"/>
              <a:t>17</a:t>
            </a:fld>
            <a:endParaRPr lang="en-US" altLang="en-US"/>
          </a:p>
        </p:txBody>
      </p:sp>
      <p:sp>
        <p:nvSpPr>
          <p:cNvPr id="6" name="Google Shape;71;p15">
            <a:extLst>
              <a:ext uri="{FF2B5EF4-FFF2-40B4-BE49-F238E27FC236}">
                <a16:creationId xmlns:a16="http://schemas.microsoft.com/office/drawing/2014/main" id="{1AD9F8C3-4663-05C5-E3BF-35C0EA7CE9A7}"/>
              </a:ext>
            </a:extLst>
          </p:cNvPr>
          <p:cNvSpPr txBox="1"/>
          <p:nvPr/>
        </p:nvSpPr>
        <p:spPr>
          <a:xfrm>
            <a:off x="1003786" y="5379638"/>
            <a:ext cx="24762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dirty="0"/>
              <a:t>loss: 10</a:t>
            </a:r>
            <a:r>
              <a:rPr lang="en" sz="2800" b="1" baseline="30000" dirty="0"/>
              <a:t>-4</a:t>
            </a:r>
            <a:endParaRPr sz="2800" b="1" dirty="0"/>
          </a:p>
        </p:txBody>
      </p:sp>
      <p:sp>
        <p:nvSpPr>
          <p:cNvPr id="8" name="Google Shape;73;p15">
            <a:extLst>
              <a:ext uri="{FF2B5EF4-FFF2-40B4-BE49-F238E27FC236}">
                <a16:creationId xmlns:a16="http://schemas.microsoft.com/office/drawing/2014/main" id="{947DE4D2-B1E8-C188-36BB-37D169EE8B88}"/>
              </a:ext>
            </a:extLst>
          </p:cNvPr>
          <p:cNvSpPr txBox="1"/>
          <p:nvPr/>
        </p:nvSpPr>
        <p:spPr>
          <a:xfrm>
            <a:off x="8485423" y="5401100"/>
            <a:ext cx="24762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dirty="0"/>
              <a:t>loss: 0.01</a:t>
            </a:r>
            <a:endParaRPr sz="2800" b="1" dirty="0"/>
          </a:p>
        </p:txBody>
      </p:sp>
      <p:sp>
        <p:nvSpPr>
          <p:cNvPr id="9" name="Google Shape;74;p15">
            <a:extLst>
              <a:ext uri="{FF2B5EF4-FFF2-40B4-BE49-F238E27FC236}">
                <a16:creationId xmlns:a16="http://schemas.microsoft.com/office/drawing/2014/main" id="{1FFC8301-3C57-C0C4-3A9D-652E8294617B}"/>
              </a:ext>
            </a:extLst>
          </p:cNvPr>
          <p:cNvSpPr/>
          <p:nvPr/>
        </p:nvSpPr>
        <p:spPr>
          <a:xfrm>
            <a:off x="4589184" y="2861149"/>
            <a:ext cx="2611500" cy="1160100"/>
          </a:xfrm>
          <a:prstGeom prst="roundRect">
            <a:avLst>
              <a:gd name="adj" fmla="val 16667"/>
            </a:avLst>
          </a:prstGeom>
          <a:solidFill>
            <a:schemeClr val="bg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C00000"/>
                </a:solidFill>
              </a:rPr>
              <a:t>Which is a member?</a:t>
            </a:r>
            <a:endParaRPr sz="3200" dirty="0">
              <a:solidFill>
                <a:srgbClr val="C00000"/>
              </a:solidFill>
            </a:endParaRPr>
          </a:p>
        </p:txBody>
      </p:sp>
      <p:pic>
        <p:nvPicPr>
          <p:cNvPr id="10" name="Content Placeholder 2" descr="atchoum-twitter-screenshot">
            <a:extLst>
              <a:ext uri="{FF2B5EF4-FFF2-40B4-BE49-F238E27FC236}">
                <a16:creationId xmlns:a16="http://schemas.microsoft.com/office/drawing/2014/main" id="{5B735C38-CCB2-F068-946A-C0DAC7F4404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528061" y="2136490"/>
            <a:ext cx="1992619" cy="2585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2" descr="Chartreux - Wikipedia">
            <a:extLst>
              <a:ext uri="{FF2B5EF4-FFF2-40B4-BE49-F238E27FC236}">
                <a16:creationId xmlns:a16="http://schemas.microsoft.com/office/drawing/2014/main" id="{E436437C-0A75-7B80-28ED-ADAC9D8E991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03786" y="2467251"/>
            <a:ext cx="2533167" cy="2390928"/>
          </a:xfrm>
          <a:prstGeom prst="rect">
            <a:avLst/>
          </a:prstGeom>
          <a:noFill/>
          <a:ln w="571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8464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9A55E-1C25-50FD-1239-8B6A7C0C8550}"/>
              </a:ext>
            </a:extLst>
          </p:cNvPr>
          <p:cNvSpPr>
            <a:spLocks noGrp="1"/>
          </p:cNvSpPr>
          <p:nvPr>
            <p:ph type="title"/>
          </p:nvPr>
        </p:nvSpPr>
        <p:spPr>
          <a:xfrm>
            <a:off x="406399" y="479387"/>
            <a:ext cx="11785601" cy="1325880"/>
          </a:xfrm>
        </p:spPr>
        <p:txBody>
          <a:bodyPr/>
          <a:lstStyle/>
          <a:p>
            <a:r>
              <a:rPr lang="en-US" dirty="0"/>
              <a:t>Insight: not all examples are equally </a:t>
            </a:r>
            <a:r>
              <a:rPr lang="en-US" dirty="0">
                <a:solidFill>
                  <a:srgbClr val="C00000"/>
                </a:solidFill>
              </a:rPr>
              <a:t>“hard”</a:t>
            </a:r>
            <a:br>
              <a:rPr lang="en-US" sz="4000" dirty="0">
                <a:solidFill>
                  <a:srgbClr val="C00000"/>
                </a:solidFill>
              </a:rPr>
            </a:br>
            <a:r>
              <a:rPr lang="en-US" sz="2000" dirty="0">
                <a:solidFill>
                  <a:schemeClr val="bg1">
                    <a:lumMod val="50000"/>
                  </a:schemeClr>
                </a:solidFill>
              </a:rPr>
              <a:t>[</a:t>
            </a:r>
            <a:r>
              <a:rPr lang="en-US" sz="2000" dirty="0" err="1">
                <a:solidFill>
                  <a:schemeClr val="bg1">
                    <a:lumMod val="50000"/>
                  </a:schemeClr>
                </a:solidFill>
              </a:rPr>
              <a:t>Sablayrolles</a:t>
            </a:r>
            <a:r>
              <a:rPr lang="en-US" sz="2000" dirty="0">
                <a:solidFill>
                  <a:schemeClr val="bg1">
                    <a:lumMod val="50000"/>
                  </a:schemeClr>
                </a:solidFill>
              </a:rPr>
              <a:t> et al.’19, Long et al.’20, Feldman &amp; Zhang’20, Watson et al.’21, Ye et al.’21]</a:t>
            </a:r>
          </a:p>
        </p:txBody>
      </p:sp>
      <p:sp>
        <p:nvSpPr>
          <p:cNvPr id="4" name="Slide Number Placeholder 3">
            <a:extLst>
              <a:ext uri="{FF2B5EF4-FFF2-40B4-BE49-F238E27FC236}">
                <a16:creationId xmlns:a16="http://schemas.microsoft.com/office/drawing/2014/main" id="{7C69803D-3B28-6CC5-1AC6-689C7D73DDA9}"/>
              </a:ext>
            </a:extLst>
          </p:cNvPr>
          <p:cNvSpPr>
            <a:spLocks noGrp="1"/>
          </p:cNvSpPr>
          <p:nvPr>
            <p:ph type="sldNum" sz="quarter" idx="11"/>
          </p:nvPr>
        </p:nvSpPr>
        <p:spPr/>
        <p:txBody>
          <a:bodyPr/>
          <a:lstStyle/>
          <a:p>
            <a:pPr algn="r"/>
            <a:fld id="{D0000B66-E438-CF4E-9EAE-E38381514D64}" type="slidenum">
              <a:rPr lang="en-US" altLang="en-US" smtClean="0"/>
              <a:pPr algn="r"/>
              <a:t>18</a:t>
            </a:fld>
            <a:endParaRPr lang="en-US" altLang="en-US"/>
          </a:p>
        </p:txBody>
      </p:sp>
      <p:pic>
        <p:nvPicPr>
          <p:cNvPr id="1026" name="Picture 2">
            <a:extLst>
              <a:ext uri="{FF2B5EF4-FFF2-40B4-BE49-F238E27FC236}">
                <a16:creationId xmlns:a16="http://schemas.microsoft.com/office/drawing/2014/main" id="{F8C7CB99-B823-EC66-A274-7A6861CF2C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0680" y="4678464"/>
            <a:ext cx="1235597" cy="12355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Red Cross Transparent, Download Free Red Cross Transparent png images,  Free ClipArts on Clipart Library">
            <a:extLst>
              <a:ext uri="{FF2B5EF4-FFF2-40B4-BE49-F238E27FC236}">
                <a16:creationId xmlns:a16="http://schemas.microsoft.com/office/drawing/2014/main" id="{04619FAA-AD76-F0CB-F234-44F47D18A1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683" y="5019802"/>
            <a:ext cx="2424983" cy="116010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71;p15">
            <a:extLst>
              <a:ext uri="{FF2B5EF4-FFF2-40B4-BE49-F238E27FC236}">
                <a16:creationId xmlns:a16="http://schemas.microsoft.com/office/drawing/2014/main" id="{F276F711-15AE-1494-C5C6-FCE42A1DA4B2}"/>
              </a:ext>
            </a:extLst>
          </p:cNvPr>
          <p:cNvSpPr txBox="1"/>
          <p:nvPr/>
        </p:nvSpPr>
        <p:spPr>
          <a:xfrm>
            <a:off x="1003786" y="5379638"/>
            <a:ext cx="24762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dirty="0"/>
              <a:t>loss: 10</a:t>
            </a:r>
            <a:r>
              <a:rPr lang="en" sz="2800" b="1" baseline="30000" dirty="0"/>
              <a:t>-4</a:t>
            </a:r>
            <a:endParaRPr sz="2800" b="1" dirty="0"/>
          </a:p>
        </p:txBody>
      </p:sp>
      <p:sp>
        <p:nvSpPr>
          <p:cNvPr id="5" name="Google Shape;73;p15">
            <a:extLst>
              <a:ext uri="{FF2B5EF4-FFF2-40B4-BE49-F238E27FC236}">
                <a16:creationId xmlns:a16="http://schemas.microsoft.com/office/drawing/2014/main" id="{656455D5-DE72-5EDC-97B6-8ACEBEC0095E}"/>
              </a:ext>
            </a:extLst>
          </p:cNvPr>
          <p:cNvSpPr txBox="1"/>
          <p:nvPr/>
        </p:nvSpPr>
        <p:spPr>
          <a:xfrm>
            <a:off x="8485423" y="5401100"/>
            <a:ext cx="2476200" cy="6155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800" b="1" dirty="0"/>
              <a:t>loss: 0.01</a:t>
            </a:r>
            <a:endParaRPr sz="2800" b="1" dirty="0"/>
          </a:p>
        </p:txBody>
      </p:sp>
      <p:sp>
        <p:nvSpPr>
          <p:cNvPr id="7" name="Google Shape;74;p15">
            <a:extLst>
              <a:ext uri="{FF2B5EF4-FFF2-40B4-BE49-F238E27FC236}">
                <a16:creationId xmlns:a16="http://schemas.microsoft.com/office/drawing/2014/main" id="{21202426-42EB-785E-8268-0C9B00595619}"/>
              </a:ext>
            </a:extLst>
          </p:cNvPr>
          <p:cNvSpPr/>
          <p:nvPr/>
        </p:nvSpPr>
        <p:spPr>
          <a:xfrm>
            <a:off x="4589184" y="2861149"/>
            <a:ext cx="2611500" cy="1160100"/>
          </a:xfrm>
          <a:prstGeom prst="roundRect">
            <a:avLst>
              <a:gd name="adj" fmla="val 16667"/>
            </a:avLst>
          </a:prstGeom>
          <a:solidFill>
            <a:schemeClr val="bg2"/>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rgbClr val="C00000"/>
                </a:solidFill>
              </a:rPr>
              <a:t>Which is a member?</a:t>
            </a:r>
            <a:endParaRPr sz="3200" dirty="0">
              <a:solidFill>
                <a:srgbClr val="C00000"/>
              </a:solidFill>
            </a:endParaRPr>
          </a:p>
        </p:txBody>
      </p:sp>
      <p:pic>
        <p:nvPicPr>
          <p:cNvPr id="12" name="Content Placeholder 2" descr="atchoum-twitter-screenshot">
            <a:extLst>
              <a:ext uri="{FF2B5EF4-FFF2-40B4-BE49-F238E27FC236}">
                <a16:creationId xmlns:a16="http://schemas.microsoft.com/office/drawing/2014/main" id="{BD9BBC8D-259E-3418-DD77-1DF0B886E6B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528061" y="2136490"/>
            <a:ext cx="1992619" cy="25850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3" name="Picture 2" descr="Chartreux - Wikipedia">
            <a:extLst>
              <a:ext uri="{FF2B5EF4-FFF2-40B4-BE49-F238E27FC236}">
                <a16:creationId xmlns:a16="http://schemas.microsoft.com/office/drawing/2014/main" id="{C83F1127-2976-0FAA-3536-C6D6E251E865}"/>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03786" y="2467251"/>
            <a:ext cx="2533167" cy="2390928"/>
          </a:xfrm>
          <a:prstGeom prst="rect">
            <a:avLst/>
          </a:prstGeom>
          <a:noFill/>
          <a:ln w="571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3826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B149C18-89EA-07A5-F7EA-D965EC1FFA7F}"/>
              </a:ext>
            </a:extLst>
          </p:cNvPr>
          <p:cNvGrpSpPr/>
          <p:nvPr/>
        </p:nvGrpSpPr>
        <p:grpSpPr>
          <a:xfrm>
            <a:off x="5763646" y="2622940"/>
            <a:ext cx="902811" cy="1509650"/>
            <a:chOff x="1759534" y="4521213"/>
            <a:chExt cx="902811" cy="150965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0F30A11-80F2-DD96-1A62-0BE8364DC73C}"/>
                    </a:ext>
                  </a:extLst>
                </p:cNvPr>
                <p:cNvSpPr txBox="1"/>
                <p:nvPr/>
              </p:nvSpPr>
              <p:spPr>
                <a:xfrm>
                  <a:off x="1759534" y="4922867"/>
                  <a:ext cx="902811" cy="11079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6600" i="1" smtClean="0">
                            <a:latin typeface="Cambria Math" panose="02040503050406030204" pitchFamily="18" charset="0"/>
                            <a:ea typeface="Cambria Math" panose="02040503050406030204" pitchFamily="18" charset="0"/>
                          </a:rPr>
                          <m:t>∈</m:t>
                        </m:r>
                      </m:oMath>
                    </m:oMathPara>
                  </a14:m>
                  <a:endParaRPr lang="en-US" sz="6600" dirty="0"/>
                </a:p>
              </p:txBody>
            </p:sp>
          </mc:Choice>
          <mc:Fallback xmlns="">
            <p:sp>
              <p:nvSpPr>
                <p:cNvPr id="7" name="TextBox 6">
                  <a:extLst>
                    <a:ext uri="{FF2B5EF4-FFF2-40B4-BE49-F238E27FC236}">
                      <a16:creationId xmlns:a16="http://schemas.microsoft.com/office/drawing/2014/main" id="{F0F30A11-80F2-DD96-1A62-0BE8364DC73C}"/>
                    </a:ext>
                  </a:extLst>
                </p:cNvPr>
                <p:cNvSpPr txBox="1">
                  <a:spLocks noRot="1" noChangeAspect="1" noMove="1" noResize="1" noEditPoints="1" noAdjustHandles="1" noChangeArrowheads="1" noChangeShapeType="1" noTextEdit="1"/>
                </p:cNvSpPr>
                <p:nvPr/>
              </p:nvSpPr>
              <p:spPr>
                <a:xfrm>
                  <a:off x="1759534" y="4922867"/>
                  <a:ext cx="902811" cy="1107996"/>
                </a:xfrm>
                <a:prstGeom prst="rect">
                  <a:avLst/>
                </a:prstGeom>
                <a:blipFill>
                  <a:blip r:embed="rId3"/>
                  <a:stretch>
                    <a:fillRect l="-5479" r="-4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A78A599-188D-92DB-C77E-F919C9FECD52}"/>
                    </a:ext>
                  </a:extLst>
                </p:cNvPr>
                <p:cNvSpPr txBox="1"/>
                <p:nvPr/>
              </p:nvSpPr>
              <p:spPr>
                <a:xfrm>
                  <a:off x="1985861" y="4521213"/>
                  <a:ext cx="551754"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m:t>
                        </m:r>
                      </m:oMath>
                    </m:oMathPara>
                  </a14:m>
                  <a:endParaRPr lang="en-US" sz="4400" dirty="0"/>
                </a:p>
              </p:txBody>
            </p:sp>
          </mc:Choice>
          <mc:Fallback xmlns="">
            <p:sp>
              <p:nvSpPr>
                <p:cNvPr id="8" name="TextBox 7">
                  <a:extLst>
                    <a:ext uri="{FF2B5EF4-FFF2-40B4-BE49-F238E27FC236}">
                      <a16:creationId xmlns:a16="http://schemas.microsoft.com/office/drawing/2014/main" id="{3A78A599-188D-92DB-C77E-F919C9FECD52}"/>
                    </a:ext>
                  </a:extLst>
                </p:cNvPr>
                <p:cNvSpPr txBox="1">
                  <a:spLocks noRot="1" noChangeAspect="1" noMove="1" noResize="1" noEditPoints="1" noAdjustHandles="1" noChangeArrowheads="1" noChangeShapeType="1" noTextEdit="1"/>
                </p:cNvSpPr>
                <p:nvPr/>
              </p:nvSpPr>
              <p:spPr>
                <a:xfrm>
                  <a:off x="1985861" y="4521213"/>
                  <a:ext cx="551754" cy="769441"/>
                </a:xfrm>
                <a:prstGeom prst="rect">
                  <a:avLst/>
                </a:prstGeom>
                <a:blipFill>
                  <a:blip r:embed="rId4"/>
                  <a:stretch>
                    <a:fillRect l="-6667" r="-4444"/>
                  </a:stretch>
                </a:blipFill>
              </p:spPr>
              <p:txBody>
                <a:bodyPr/>
                <a:lstStyle/>
                <a:p>
                  <a:r>
                    <a:rPr lang="en-US">
                      <a:noFill/>
                    </a:rPr>
                    <a:t> </a:t>
                  </a:r>
                </a:p>
              </p:txBody>
            </p:sp>
          </mc:Fallback>
        </mc:AlternateContent>
      </p:grpSp>
      <p:pic>
        <p:nvPicPr>
          <p:cNvPr id="9" name="Picture 2" descr="Chartreux - Wikipedia">
            <a:extLst>
              <a:ext uri="{FF2B5EF4-FFF2-40B4-BE49-F238E27FC236}">
                <a16:creationId xmlns:a16="http://schemas.microsoft.com/office/drawing/2014/main" id="{39993F37-2D61-389E-EC43-2010EA5C0CF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520087" y="2268455"/>
            <a:ext cx="2792154" cy="2635373"/>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10" name="Picture 4" descr="ARTIFICIAL NEURAL NETWORK Vector Icons free download in SVG ...">
            <a:extLst>
              <a:ext uri="{FF2B5EF4-FFF2-40B4-BE49-F238E27FC236}">
                <a16:creationId xmlns:a16="http://schemas.microsoft.com/office/drawing/2014/main" id="{86BFE595-007F-861C-0300-F91F44CD631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1565" r="12849"/>
          <a:stretch/>
        </p:blipFill>
        <p:spPr bwMode="auto">
          <a:xfrm>
            <a:off x="6768054" y="2261515"/>
            <a:ext cx="1990556" cy="263349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1">
            <a:extLst>
              <a:ext uri="{FF2B5EF4-FFF2-40B4-BE49-F238E27FC236}">
                <a16:creationId xmlns:a16="http://schemas.microsoft.com/office/drawing/2014/main" id="{F5B4970B-BDAC-1C76-E65F-51C8A86B8EFC}"/>
              </a:ext>
            </a:extLst>
          </p:cNvPr>
          <p:cNvSpPr txBox="1">
            <a:spLocks/>
          </p:cNvSpPr>
          <p:nvPr/>
        </p:nvSpPr>
        <p:spPr>
          <a:xfrm>
            <a:off x="406399" y="479387"/>
            <a:ext cx="11785601"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Let’s try a </a:t>
            </a:r>
            <a:r>
              <a:rPr lang="en-US" b="1" dirty="0">
                <a:solidFill>
                  <a:srgbClr val="C00000"/>
                </a:solidFill>
              </a:rPr>
              <a:t>membership inference attack!</a:t>
            </a:r>
            <a:endParaRPr lang="en-US" sz="1800" dirty="0"/>
          </a:p>
        </p:txBody>
      </p:sp>
    </p:spTree>
    <p:extLst>
      <p:ext uri="{BB962C8B-B14F-4D97-AF65-F5344CB8AC3E}">
        <p14:creationId xmlns:p14="http://schemas.microsoft.com/office/powerpoint/2010/main" val="1027874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147B7D-A16A-2730-EBA7-17A495B83A91}"/>
              </a:ext>
            </a:extLst>
          </p:cNvPr>
          <p:cNvSpPr>
            <a:spLocks noGrp="1"/>
          </p:cNvSpPr>
          <p:nvPr>
            <p:ph type="sldNum" sz="quarter" idx="11"/>
          </p:nvPr>
        </p:nvSpPr>
        <p:spPr/>
        <p:txBody>
          <a:bodyPr/>
          <a:lstStyle/>
          <a:p>
            <a:pPr algn="r"/>
            <a:fld id="{D0000B66-E438-CF4E-9EAE-E38381514D64}" type="slidenum">
              <a:rPr lang="en-US" altLang="en-US" smtClean="0"/>
              <a:pPr algn="r"/>
              <a:t>2</a:t>
            </a:fld>
            <a:endParaRPr lang="en-US" altLang="en-US"/>
          </a:p>
        </p:txBody>
      </p:sp>
      <p:pic>
        <p:nvPicPr>
          <p:cNvPr id="5" name="Picture 2">
            <a:extLst>
              <a:ext uri="{FF2B5EF4-FFF2-40B4-BE49-F238E27FC236}">
                <a16:creationId xmlns:a16="http://schemas.microsoft.com/office/drawing/2014/main" id="{BE20B903-851C-AD07-C4BF-2045F90827A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14558" y="1674617"/>
            <a:ext cx="596857" cy="12009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6F23C235-7680-069A-160A-0FF79EABA15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4558" y="3139552"/>
            <a:ext cx="596857" cy="12185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G Journey™ LTE Smartphone for TracFone (LGL322DL.ATRFBKY) | LG USA">
            <a:extLst>
              <a:ext uri="{FF2B5EF4-FFF2-40B4-BE49-F238E27FC236}">
                <a16:creationId xmlns:a16="http://schemas.microsoft.com/office/drawing/2014/main" id="{A4B96F59-D025-61AB-22C3-FBC40C582DD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0725" y="4636049"/>
            <a:ext cx="684519" cy="1245241"/>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483C6E83-B5D2-71C6-C924-23129D590A47}"/>
              </a:ext>
            </a:extLst>
          </p:cNvPr>
          <p:cNvCxnSpPr>
            <a:cxnSpLocks/>
            <a:stCxn id="5" idx="3"/>
          </p:cNvCxnSpPr>
          <p:nvPr/>
        </p:nvCxnSpPr>
        <p:spPr>
          <a:xfrm>
            <a:off x="1111414" y="2275104"/>
            <a:ext cx="2767597" cy="1455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82FF1859-59CF-CA51-6D2D-92CE69F5E756}"/>
              </a:ext>
            </a:extLst>
          </p:cNvPr>
          <p:cNvCxnSpPr>
            <a:cxnSpLocks/>
            <a:stCxn id="6" idx="3"/>
          </p:cNvCxnSpPr>
          <p:nvPr/>
        </p:nvCxnSpPr>
        <p:spPr>
          <a:xfrm flipV="1">
            <a:off x="1111414" y="3730462"/>
            <a:ext cx="2767597" cy="183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1CA67AA5-9C42-E26A-7426-586539795049}"/>
              </a:ext>
            </a:extLst>
          </p:cNvPr>
          <p:cNvCxnSpPr>
            <a:cxnSpLocks/>
            <a:stCxn id="7" idx="3"/>
          </p:cNvCxnSpPr>
          <p:nvPr/>
        </p:nvCxnSpPr>
        <p:spPr>
          <a:xfrm flipV="1">
            <a:off x="1155243" y="3730461"/>
            <a:ext cx="2723768" cy="1528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1" name="Picture 12" descr="Neural Networks – an Intuition">
            <a:extLst>
              <a:ext uri="{FF2B5EF4-FFF2-40B4-BE49-F238E27FC236}">
                <a16:creationId xmlns:a16="http://schemas.microsoft.com/office/drawing/2014/main" id="{933555DF-6F20-0A4D-6B0A-78FC8C6C316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22839" y="3139552"/>
            <a:ext cx="2009036" cy="117964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184168A-85E0-C7F2-5F42-0BDD309520B8}"/>
              </a:ext>
            </a:extLst>
          </p:cNvPr>
          <p:cNvSpPr txBox="1"/>
          <p:nvPr/>
        </p:nvSpPr>
        <p:spPr>
          <a:xfrm>
            <a:off x="3727060" y="4449846"/>
            <a:ext cx="2400594" cy="584775"/>
          </a:xfrm>
          <a:prstGeom prst="rect">
            <a:avLst/>
          </a:prstGeom>
          <a:noFill/>
        </p:spPr>
        <p:txBody>
          <a:bodyPr wrap="none" rtlCol="0">
            <a:spAutoFit/>
          </a:bodyPr>
          <a:lstStyle/>
          <a:p>
            <a:r>
              <a:rPr lang="en-US" sz="3200" i="1" dirty="0"/>
              <a:t>minimize loss</a:t>
            </a:r>
          </a:p>
        </p:txBody>
      </p:sp>
      <p:pic>
        <p:nvPicPr>
          <p:cNvPr id="20" name="Picture 16" descr="Teacup Dogs for Tiny-Canine Lovers">
            <a:extLst>
              <a:ext uri="{FF2B5EF4-FFF2-40B4-BE49-F238E27FC236}">
                <a16:creationId xmlns:a16="http://schemas.microsoft.com/office/drawing/2014/main" id="{0493B299-F074-5A3A-03AC-68D6AC4FC5E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950051" y="3408953"/>
            <a:ext cx="720000" cy="720000"/>
          </a:xfrm>
          <a:prstGeom prst="rect">
            <a:avLst/>
          </a:prstGeom>
          <a:ln w="254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1" name="Picture 18" descr="Cute Mini Pig - A Funny and Cute Micro Pig Videos Compilation [BEST OF] -  YouTube">
            <a:extLst>
              <a:ext uri="{FF2B5EF4-FFF2-40B4-BE49-F238E27FC236}">
                <a16:creationId xmlns:a16="http://schemas.microsoft.com/office/drawing/2014/main" id="{918B5481-AC57-D49C-C4C2-264D605F01E5}"/>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950051" y="4509083"/>
            <a:ext cx="720000" cy="720000"/>
          </a:xfrm>
          <a:prstGeom prst="rect">
            <a:avLst/>
          </a:prstGeom>
          <a:ln w="254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F3601D94-C681-277B-86C2-5A096A2B71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46451" y="2235527"/>
            <a:ext cx="723600" cy="723600"/>
          </a:xfrm>
          <a:prstGeom prst="rect">
            <a:avLst/>
          </a:prstGeom>
          <a:ln w="38100" cap="sq" cmpd="thickThin">
            <a:solidFill>
              <a:schemeClr val="accent1"/>
            </a:solidFill>
            <a:prstDash val="solid"/>
            <a:miter lim="800000"/>
          </a:ln>
          <a:effectLst>
            <a:innerShdw blurRad="76200">
              <a:srgbClr val="000000"/>
            </a:innerShdw>
          </a:effectLst>
        </p:spPr>
      </p:pic>
      <p:pic>
        <p:nvPicPr>
          <p:cNvPr id="23" name="Picture 14" descr="How we found coronavirus in a cat">
            <a:extLst>
              <a:ext uri="{FF2B5EF4-FFF2-40B4-BE49-F238E27FC236}">
                <a16:creationId xmlns:a16="http://schemas.microsoft.com/office/drawing/2014/main" id="{CA149967-A902-731E-2EC5-46E5419BA792}"/>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393099" y="3369374"/>
            <a:ext cx="720000" cy="720000"/>
          </a:xfrm>
          <a:prstGeom prst="rect">
            <a:avLst/>
          </a:prstGeom>
          <a:ln w="38100" cap="sq" cmpd="thickThin">
            <a:solidFill>
              <a:srgbClr val="FF0000"/>
            </a:solidFill>
            <a:prstDash val="solid"/>
            <a:miter lim="800000"/>
          </a:ln>
          <a:effectLst>
            <a:innerShdw blurRad="76200">
              <a:srgbClr val="000000"/>
            </a:innerShdw>
          </a:effectLst>
        </p:spPr>
      </p:pic>
      <p:sp>
        <p:nvSpPr>
          <p:cNvPr id="25" name="Title 1">
            <a:extLst>
              <a:ext uri="{FF2B5EF4-FFF2-40B4-BE49-F238E27FC236}">
                <a16:creationId xmlns:a16="http://schemas.microsoft.com/office/drawing/2014/main" id="{D9517A55-7B56-6EC8-D7C1-8DDA851A1EBC}"/>
              </a:ext>
            </a:extLst>
          </p:cNvPr>
          <p:cNvSpPr>
            <a:spLocks noGrp="1"/>
          </p:cNvSpPr>
          <p:nvPr>
            <p:ph type="title"/>
          </p:nvPr>
        </p:nvSpPr>
        <p:spPr>
          <a:xfrm>
            <a:off x="406400" y="479387"/>
            <a:ext cx="11613322" cy="1325880"/>
          </a:xfrm>
        </p:spPr>
        <p:txBody>
          <a:bodyPr/>
          <a:lstStyle/>
          <a:p>
            <a:r>
              <a:rPr lang="en-US" dirty="0"/>
              <a:t>Neural networks learn from a (private) </a:t>
            </a:r>
            <a:r>
              <a:rPr lang="en-US" dirty="0">
                <a:solidFill>
                  <a:srgbClr val="C00000"/>
                </a:solidFill>
              </a:rPr>
              <a:t>training set.</a:t>
            </a:r>
          </a:p>
        </p:txBody>
      </p:sp>
      <p:cxnSp>
        <p:nvCxnSpPr>
          <p:cNvPr id="27" name="Straight Arrow Connector 26">
            <a:extLst>
              <a:ext uri="{FF2B5EF4-FFF2-40B4-BE49-F238E27FC236}">
                <a16:creationId xmlns:a16="http://schemas.microsoft.com/office/drawing/2014/main" id="{733733C6-9064-83A9-EC2D-2AC7C34BB3CC}"/>
              </a:ext>
            </a:extLst>
          </p:cNvPr>
          <p:cNvCxnSpPr>
            <a:cxnSpLocks/>
            <a:stCxn id="23" idx="3"/>
            <a:endCxn id="33" idx="1"/>
          </p:cNvCxnSpPr>
          <p:nvPr/>
        </p:nvCxnSpPr>
        <p:spPr>
          <a:xfrm>
            <a:off x="8113099" y="3729374"/>
            <a:ext cx="3665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33" name="Picture 12" descr="Neural Networks – an Intuition">
            <a:extLst>
              <a:ext uri="{FF2B5EF4-FFF2-40B4-BE49-F238E27FC236}">
                <a16:creationId xmlns:a16="http://schemas.microsoft.com/office/drawing/2014/main" id="{C9D3B4A1-3DA9-8621-0D24-52552B1746B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479689" y="3139552"/>
            <a:ext cx="2009036" cy="1179644"/>
          </a:xfrm>
          <a:prstGeom prst="rect">
            <a:avLst/>
          </a:prstGeom>
          <a:noFill/>
          <a:extLst>
            <a:ext uri="{909E8E84-426E-40DD-AFC4-6F175D3DCCD1}">
              <a14:hiddenFill xmlns:a14="http://schemas.microsoft.com/office/drawing/2010/main">
                <a:solidFill>
                  <a:srgbClr val="FFFFFF"/>
                </a:solidFill>
              </a14:hiddenFill>
            </a:ext>
          </a:extLst>
        </p:spPr>
      </p:pic>
      <p:cxnSp>
        <p:nvCxnSpPr>
          <p:cNvPr id="37" name="Straight Arrow Connector 36">
            <a:extLst>
              <a:ext uri="{FF2B5EF4-FFF2-40B4-BE49-F238E27FC236}">
                <a16:creationId xmlns:a16="http://schemas.microsoft.com/office/drawing/2014/main" id="{8A266271-E232-DE9F-4B2A-5C1A8CDEFAA4}"/>
              </a:ext>
            </a:extLst>
          </p:cNvPr>
          <p:cNvCxnSpPr>
            <a:cxnSpLocks/>
            <a:stCxn id="33" idx="3"/>
          </p:cNvCxnSpPr>
          <p:nvPr/>
        </p:nvCxnSpPr>
        <p:spPr>
          <a:xfrm>
            <a:off x="10488725" y="3729374"/>
            <a:ext cx="36659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775D2F95-8679-6482-EA28-DD591FE2A2F6}"/>
              </a:ext>
            </a:extLst>
          </p:cNvPr>
          <p:cNvSpPr txBox="1"/>
          <p:nvPr/>
        </p:nvSpPr>
        <p:spPr>
          <a:xfrm>
            <a:off x="10865488" y="3498541"/>
            <a:ext cx="811954" cy="461665"/>
          </a:xfrm>
          <a:prstGeom prst="rect">
            <a:avLst/>
          </a:prstGeom>
          <a:noFill/>
        </p:spPr>
        <p:txBody>
          <a:bodyPr wrap="none" rtlCol="0">
            <a:spAutoFit/>
          </a:bodyPr>
          <a:lstStyle/>
          <a:p>
            <a:r>
              <a:rPr lang="en-US" sz="2400" dirty="0"/>
              <a:t>“cat”</a:t>
            </a:r>
          </a:p>
        </p:txBody>
      </p:sp>
    </p:spTree>
    <p:extLst>
      <p:ext uri="{BB962C8B-B14F-4D97-AF65-F5344CB8AC3E}">
        <p14:creationId xmlns:p14="http://schemas.microsoft.com/office/powerpoint/2010/main" val="28006897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2117D4-E698-DB10-E35D-68E82FA02A8A}"/>
              </a:ext>
            </a:extLst>
          </p:cNvPr>
          <p:cNvSpPr/>
          <p:nvPr/>
        </p:nvSpPr>
        <p:spPr>
          <a:xfrm>
            <a:off x="0" y="0"/>
            <a:ext cx="12192000" cy="3113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4" name="Picture 6">
            <a:extLst>
              <a:ext uri="{FF2B5EF4-FFF2-40B4-BE49-F238E27FC236}">
                <a16:creationId xmlns:a16="http://schemas.microsoft.com/office/drawing/2014/main" id="{4024EBA2-600C-AFAA-8139-D7D4EE13C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6024" y="837055"/>
            <a:ext cx="4272908" cy="167691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8C9DF129-02DB-0B2B-9F9B-4C7D92663B0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32860" y="765819"/>
            <a:ext cx="4188397" cy="16733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3860299-C386-9476-18CE-3E2011D2F2BD}"/>
              </a:ext>
            </a:extLst>
          </p:cNvPr>
          <p:cNvSpPr txBox="1"/>
          <p:nvPr/>
        </p:nvSpPr>
        <p:spPr>
          <a:xfrm>
            <a:off x="4748932" y="15775"/>
            <a:ext cx="2694135" cy="738664"/>
          </a:xfrm>
          <a:prstGeom prst="rect">
            <a:avLst/>
          </a:prstGeom>
          <a:noFill/>
        </p:spPr>
        <p:txBody>
          <a:bodyPr wrap="none" rtlCol="0">
            <a:spAutoFit/>
          </a:bodyPr>
          <a:lstStyle/>
          <a:p>
            <a:r>
              <a:rPr lang="en-US" sz="4200" dirty="0"/>
              <a:t>Training set</a:t>
            </a:r>
          </a:p>
        </p:txBody>
      </p:sp>
      <p:pic>
        <p:nvPicPr>
          <p:cNvPr id="14338" name="Picture 2" descr="Chartreux - Wikipedia">
            <a:extLst>
              <a:ext uri="{FF2B5EF4-FFF2-40B4-BE49-F238E27FC236}">
                <a16:creationId xmlns:a16="http://schemas.microsoft.com/office/drawing/2014/main" id="{A632F333-78A4-F707-A1E4-87F9165BD86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2913" y="1140760"/>
            <a:ext cx="978408" cy="923470"/>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sp>
        <p:nvSpPr>
          <p:cNvPr id="2" name="Right Arrow 1">
            <a:extLst>
              <a:ext uri="{FF2B5EF4-FFF2-40B4-BE49-F238E27FC236}">
                <a16:creationId xmlns:a16="http://schemas.microsoft.com/office/drawing/2014/main" id="{5C3C27E4-72F1-68B1-7F6A-9B3BF1954416}"/>
              </a:ext>
            </a:extLst>
          </p:cNvPr>
          <p:cNvSpPr/>
          <p:nvPr/>
        </p:nvSpPr>
        <p:spPr>
          <a:xfrm>
            <a:off x="3725749" y="4529003"/>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2" descr="Chartreux - Wikipedia">
            <a:extLst>
              <a:ext uri="{FF2B5EF4-FFF2-40B4-BE49-F238E27FC236}">
                <a16:creationId xmlns:a16="http://schemas.microsoft.com/office/drawing/2014/main" id="{3146FF01-76BA-D161-EE50-908A0ECDEB3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98326" y="3850916"/>
            <a:ext cx="1950313" cy="1840802"/>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13" name="Picture 4" descr="ARTIFICIAL NEURAL NETWORK Vector Icons free download in SVG ...">
            <a:extLst>
              <a:ext uri="{FF2B5EF4-FFF2-40B4-BE49-F238E27FC236}">
                <a16:creationId xmlns:a16="http://schemas.microsoft.com/office/drawing/2014/main" id="{38231247-29DF-94E1-781A-37FB2E23644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1565" r="12849"/>
          <a:stretch/>
        </p:blipFill>
        <p:spPr bwMode="auto">
          <a:xfrm>
            <a:off x="5100721" y="3454567"/>
            <a:ext cx="1990556" cy="263349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E54998A1-8856-B903-A968-D4C315932B7B}"/>
              </a:ext>
            </a:extLst>
          </p:cNvPr>
          <p:cNvSpPr/>
          <p:nvPr/>
        </p:nvSpPr>
        <p:spPr>
          <a:xfrm>
            <a:off x="7332860" y="452900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AE69C4-883C-196C-910D-25ED923D86C6}"/>
              </a:ext>
            </a:extLst>
          </p:cNvPr>
          <p:cNvSpPr txBox="1"/>
          <p:nvPr/>
        </p:nvSpPr>
        <p:spPr>
          <a:xfrm>
            <a:off x="9311906" y="5203397"/>
            <a:ext cx="567784" cy="369332"/>
          </a:xfrm>
          <a:prstGeom prst="rect">
            <a:avLst/>
          </a:prstGeom>
          <a:noFill/>
        </p:spPr>
        <p:txBody>
          <a:bodyPr wrap="none" rtlCol="0">
            <a:spAutoFit/>
          </a:bodyPr>
          <a:lstStyle/>
          <a:p>
            <a:r>
              <a:rPr lang="en-US" dirty="0">
                <a:latin typeface="Cambria" panose="02040503050406030204" pitchFamily="18" charset="0"/>
              </a:rPr>
              <a:t>loss</a:t>
            </a:r>
          </a:p>
        </p:txBody>
      </p:sp>
      <p:cxnSp>
        <p:nvCxnSpPr>
          <p:cNvPr id="11" name="Straight Connector 10">
            <a:extLst>
              <a:ext uri="{FF2B5EF4-FFF2-40B4-BE49-F238E27FC236}">
                <a16:creationId xmlns:a16="http://schemas.microsoft.com/office/drawing/2014/main" id="{5D199718-3F7B-8783-1D96-DC409B779278}"/>
              </a:ext>
            </a:extLst>
          </p:cNvPr>
          <p:cNvCxnSpPr>
            <a:cxnSpLocks/>
          </p:cNvCxnSpPr>
          <p:nvPr/>
        </p:nvCxnSpPr>
        <p:spPr>
          <a:xfrm>
            <a:off x="8573305" y="5134412"/>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4425756-64F5-F398-5F61-E029EB9B8773}"/>
              </a:ext>
            </a:extLst>
          </p:cNvPr>
          <p:cNvCxnSpPr>
            <a:cxnSpLocks/>
          </p:cNvCxnSpPr>
          <p:nvPr/>
        </p:nvCxnSpPr>
        <p:spPr>
          <a:xfrm flipV="1">
            <a:off x="8573676" y="5058212"/>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82E3358-49D7-928D-D9FB-D10F64F68929}"/>
              </a:ext>
            </a:extLst>
          </p:cNvPr>
          <p:cNvCxnSpPr>
            <a:cxnSpLocks/>
          </p:cNvCxnSpPr>
          <p:nvPr/>
        </p:nvCxnSpPr>
        <p:spPr>
          <a:xfrm flipV="1">
            <a:off x="9633489" y="5050997"/>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4F4B05B-8F23-2F7F-9531-40B035BF4551}"/>
              </a:ext>
            </a:extLst>
          </p:cNvPr>
          <p:cNvCxnSpPr>
            <a:cxnSpLocks/>
          </p:cNvCxnSpPr>
          <p:nvPr/>
        </p:nvCxnSpPr>
        <p:spPr>
          <a:xfrm flipV="1">
            <a:off x="10693674" y="5058212"/>
            <a:ext cx="0" cy="152400"/>
          </a:xfrm>
          <a:prstGeom prst="line">
            <a:avLst/>
          </a:prstGeom>
          <a:ln w="28575"/>
        </p:spPr>
        <p:style>
          <a:lnRef idx="1">
            <a:schemeClr val="dk1"/>
          </a:lnRef>
          <a:fillRef idx="0">
            <a:schemeClr val="dk1"/>
          </a:fillRef>
          <a:effectRef idx="0">
            <a:schemeClr val="dk1"/>
          </a:effectRef>
          <a:fontRef idx="minor">
            <a:schemeClr val="tx1"/>
          </a:fontRef>
        </p:style>
      </p:cxnSp>
      <p:pic>
        <p:nvPicPr>
          <p:cNvPr id="18" name="Picture 2">
            <a:extLst>
              <a:ext uri="{FF2B5EF4-FFF2-40B4-BE49-F238E27FC236}">
                <a16:creationId xmlns:a16="http://schemas.microsoft.com/office/drawing/2014/main" id="{8F738365-5A3D-CA46-0DA4-5374B73469DD}"/>
              </a:ext>
            </a:extLst>
          </p:cNvPr>
          <p:cNvPicPr>
            <a:picLocks noChangeAspect="1" noChangeArrowheads="1"/>
          </p:cNvPicPr>
          <p:nvPr/>
        </p:nvPicPr>
        <p:blipFill rotWithShape="1">
          <a:blip r:embed="rId8" cstate="screen">
            <a:alphaModFix amt="50000"/>
            <a:duotone>
              <a:prstClr val="black"/>
              <a:srgbClr val="0432FF">
                <a:tint val="45000"/>
                <a:satMod val="400000"/>
              </a:srgb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p:blipFill>
        <p:spPr bwMode="auto">
          <a:xfrm>
            <a:off x="8563699" y="3670216"/>
            <a:ext cx="275501" cy="14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081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2117D4-E698-DB10-E35D-68E82FA02A8A}"/>
              </a:ext>
            </a:extLst>
          </p:cNvPr>
          <p:cNvSpPr/>
          <p:nvPr/>
        </p:nvSpPr>
        <p:spPr>
          <a:xfrm>
            <a:off x="0" y="0"/>
            <a:ext cx="12192000" cy="3113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E836F534-9BB7-1185-CEA5-3524B47DF192}"/>
              </a:ext>
            </a:extLst>
          </p:cNvPr>
          <p:cNvSpPr/>
          <p:nvPr/>
        </p:nvSpPr>
        <p:spPr>
          <a:xfrm>
            <a:off x="3725749" y="4529003"/>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294" name="Picture 6">
            <a:extLst>
              <a:ext uri="{FF2B5EF4-FFF2-40B4-BE49-F238E27FC236}">
                <a16:creationId xmlns:a16="http://schemas.microsoft.com/office/drawing/2014/main" id="{4024EBA2-600C-AFAA-8139-D7D4EE13C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6024" y="837055"/>
            <a:ext cx="4272908" cy="167691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8C9DF129-02DB-0B2B-9F9B-4C7D92663B0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32860" y="765819"/>
            <a:ext cx="4188397" cy="16733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3860299-C386-9476-18CE-3E2011D2F2BD}"/>
              </a:ext>
            </a:extLst>
          </p:cNvPr>
          <p:cNvSpPr txBox="1"/>
          <p:nvPr/>
        </p:nvSpPr>
        <p:spPr>
          <a:xfrm>
            <a:off x="4748932" y="15775"/>
            <a:ext cx="2694135" cy="738664"/>
          </a:xfrm>
          <a:prstGeom prst="rect">
            <a:avLst/>
          </a:prstGeom>
          <a:noFill/>
        </p:spPr>
        <p:txBody>
          <a:bodyPr wrap="none" rtlCol="0">
            <a:spAutoFit/>
          </a:bodyPr>
          <a:lstStyle/>
          <a:p>
            <a:r>
              <a:rPr lang="en-US" sz="4200" dirty="0"/>
              <a:t>Training set</a:t>
            </a:r>
          </a:p>
        </p:txBody>
      </p:sp>
      <p:pic>
        <p:nvPicPr>
          <p:cNvPr id="10" name="Picture 2" descr="Chartreux - Wikipedia">
            <a:extLst>
              <a:ext uri="{FF2B5EF4-FFF2-40B4-BE49-F238E27FC236}">
                <a16:creationId xmlns:a16="http://schemas.microsoft.com/office/drawing/2014/main" id="{DDF7BE61-A97D-95DE-D2D7-98C901C2667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98326" y="3850916"/>
            <a:ext cx="1950313" cy="1840802"/>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11" name="Picture 4" descr="ARTIFICIAL NEURAL NETWORK Vector Icons free download in SVG ...">
            <a:extLst>
              <a:ext uri="{FF2B5EF4-FFF2-40B4-BE49-F238E27FC236}">
                <a16:creationId xmlns:a16="http://schemas.microsoft.com/office/drawing/2014/main" id="{CCDE8022-0A5D-BB3E-5151-97559FB0AD2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1565" r="12849"/>
          <a:stretch/>
        </p:blipFill>
        <p:spPr bwMode="auto">
          <a:xfrm>
            <a:off x="5100721" y="3454567"/>
            <a:ext cx="1990556" cy="2633499"/>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a:extLst>
              <a:ext uri="{FF2B5EF4-FFF2-40B4-BE49-F238E27FC236}">
                <a16:creationId xmlns:a16="http://schemas.microsoft.com/office/drawing/2014/main" id="{4992723C-CA16-030F-4F3A-F5C96F354893}"/>
              </a:ext>
            </a:extLst>
          </p:cNvPr>
          <p:cNvSpPr/>
          <p:nvPr/>
        </p:nvSpPr>
        <p:spPr>
          <a:xfrm>
            <a:off x="7332860" y="452900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C0EB43-9CC7-0B35-8AB1-5D8681DAD234}"/>
              </a:ext>
            </a:extLst>
          </p:cNvPr>
          <p:cNvSpPr txBox="1"/>
          <p:nvPr/>
        </p:nvSpPr>
        <p:spPr>
          <a:xfrm>
            <a:off x="9311906" y="5203397"/>
            <a:ext cx="567784" cy="369332"/>
          </a:xfrm>
          <a:prstGeom prst="rect">
            <a:avLst/>
          </a:prstGeom>
          <a:noFill/>
        </p:spPr>
        <p:txBody>
          <a:bodyPr wrap="none" rtlCol="0">
            <a:spAutoFit/>
          </a:bodyPr>
          <a:lstStyle/>
          <a:p>
            <a:r>
              <a:rPr lang="en-US" dirty="0">
                <a:latin typeface="Cambria" panose="02040503050406030204" pitchFamily="18" charset="0"/>
              </a:rPr>
              <a:t>loss</a:t>
            </a:r>
          </a:p>
        </p:txBody>
      </p:sp>
      <p:cxnSp>
        <p:nvCxnSpPr>
          <p:cNvPr id="7" name="Straight Connector 6">
            <a:extLst>
              <a:ext uri="{FF2B5EF4-FFF2-40B4-BE49-F238E27FC236}">
                <a16:creationId xmlns:a16="http://schemas.microsoft.com/office/drawing/2014/main" id="{2F22BC90-DB9D-997F-B0A9-0D1B8D2A9B66}"/>
              </a:ext>
            </a:extLst>
          </p:cNvPr>
          <p:cNvCxnSpPr>
            <a:cxnSpLocks/>
          </p:cNvCxnSpPr>
          <p:nvPr/>
        </p:nvCxnSpPr>
        <p:spPr>
          <a:xfrm>
            <a:off x="8573305" y="5134412"/>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BF75FB9-9D28-2ACF-CDAA-CB76D9E7E4EA}"/>
              </a:ext>
            </a:extLst>
          </p:cNvPr>
          <p:cNvCxnSpPr>
            <a:cxnSpLocks/>
          </p:cNvCxnSpPr>
          <p:nvPr/>
        </p:nvCxnSpPr>
        <p:spPr>
          <a:xfrm flipV="1">
            <a:off x="9633489" y="5050997"/>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A72503C-253B-1376-B9C8-AE5423F8E9DF}"/>
              </a:ext>
            </a:extLst>
          </p:cNvPr>
          <p:cNvCxnSpPr>
            <a:cxnSpLocks/>
          </p:cNvCxnSpPr>
          <p:nvPr/>
        </p:nvCxnSpPr>
        <p:spPr>
          <a:xfrm flipV="1">
            <a:off x="10693674" y="5058212"/>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E71BB73-EF89-A228-2C7B-3579C65C9A98}"/>
              </a:ext>
            </a:extLst>
          </p:cNvPr>
          <p:cNvCxnSpPr>
            <a:cxnSpLocks/>
          </p:cNvCxnSpPr>
          <p:nvPr/>
        </p:nvCxnSpPr>
        <p:spPr>
          <a:xfrm flipV="1">
            <a:off x="8573676" y="5058212"/>
            <a:ext cx="0" cy="152400"/>
          </a:xfrm>
          <a:prstGeom prst="line">
            <a:avLst/>
          </a:prstGeom>
          <a:ln w="28575"/>
        </p:spPr>
        <p:style>
          <a:lnRef idx="1">
            <a:schemeClr val="dk1"/>
          </a:lnRef>
          <a:fillRef idx="0">
            <a:schemeClr val="dk1"/>
          </a:fillRef>
          <a:effectRef idx="0">
            <a:schemeClr val="dk1"/>
          </a:effectRef>
          <a:fontRef idx="minor">
            <a:schemeClr val="tx1"/>
          </a:fontRef>
        </p:style>
      </p:cxnSp>
      <p:pic>
        <p:nvPicPr>
          <p:cNvPr id="19" name="Picture 18">
            <a:extLst>
              <a:ext uri="{FF2B5EF4-FFF2-40B4-BE49-F238E27FC236}">
                <a16:creationId xmlns:a16="http://schemas.microsoft.com/office/drawing/2014/main" id="{DBA5B321-C12B-E80E-FAD6-4EEF34951791}"/>
              </a:ext>
            </a:extLst>
          </p:cNvPr>
          <p:cNvPicPr>
            <a:picLocks noChangeAspect="1" noChangeArrowheads="1"/>
          </p:cNvPicPr>
          <p:nvPr/>
        </p:nvPicPr>
        <p:blipFill rotWithShape="1">
          <a:blip r:embed="rId7" cstate="screen">
            <a:alphaModFix amt="50000"/>
            <a:duotone>
              <a:prstClr val="black"/>
              <a:srgbClr val="FF2F92">
                <a:tint val="45000"/>
                <a:satMod val="400000"/>
              </a:srgbClr>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p:blipFill>
        <p:spPr bwMode="auto">
          <a:xfrm>
            <a:off x="8573304" y="3670216"/>
            <a:ext cx="449847" cy="14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368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2117D4-E698-DB10-E35D-68E82FA02A8A}"/>
              </a:ext>
            </a:extLst>
          </p:cNvPr>
          <p:cNvSpPr/>
          <p:nvPr/>
        </p:nvSpPr>
        <p:spPr>
          <a:xfrm>
            <a:off x="0" y="0"/>
            <a:ext cx="12192000" cy="3113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4" name="Picture 6">
            <a:extLst>
              <a:ext uri="{FF2B5EF4-FFF2-40B4-BE49-F238E27FC236}">
                <a16:creationId xmlns:a16="http://schemas.microsoft.com/office/drawing/2014/main" id="{4024EBA2-600C-AFAA-8139-D7D4EE13C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6024" y="837055"/>
            <a:ext cx="4272908" cy="167691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8C9DF129-02DB-0B2B-9F9B-4C7D92663B0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32860" y="765819"/>
            <a:ext cx="4188397" cy="16733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3860299-C386-9476-18CE-3E2011D2F2BD}"/>
              </a:ext>
            </a:extLst>
          </p:cNvPr>
          <p:cNvSpPr txBox="1"/>
          <p:nvPr/>
        </p:nvSpPr>
        <p:spPr>
          <a:xfrm>
            <a:off x="4748932" y="15775"/>
            <a:ext cx="2694135" cy="738664"/>
          </a:xfrm>
          <a:prstGeom prst="rect">
            <a:avLst/>
          </a:prstGeom>
          <a:noFill/>
        </p:spPr>
        <p:txBody>
          <a:bodyPr wrap="none" rtlCol="0">
            <a:spAutoFit/>
          </a:bodyPr>
          <a:lstStyle/>
          <a:p>
            <a:r>
              <a:rPr lang="en-US" sz="4200" dirty="0"/>
              <a:t>Training set</a:t>
            </a:r>
          </a:p>
        </p:txBody>
      </p:sp>
      <p:pic>
        <p:nvPicPr>
          <p:cNvPr id="14338" name="Picture 2" descr="Chartreux - Wikipedia">
            <a:extLst>
              <a:ext uri="{FF2B5EF4-FFF2-40B4-BE49-F238E27FC236}">
                <a16:creationId xmlns:a16="http://schemas.microsoft.com/office/drawing/2014/main" id="{A632F333-78A4-F707-A1E4-87F9165BD86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172913" y="1140760"/>
            <a:ext cx="978408" cy="923470"/>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sp>
        <p:nvSpPr>
          <p:cNvPr id="2" name="Right Arrow 1">
            <a:extLst>
              <a:ext uri="{FF2B5EF4-FFF2-40B4-BE49-F238E27FC236}">
                <a16:creationId xmlns:a16="http://schemas.microsoft.com/office/drawing/2014/main" id="{5C3C27E4-72F1-68B1-7F6A-9B3BF1954416}"/>
              </a:ext>
            </a:extLst>
          </p:cNvPr>
          <p:cNvSpPr/>
          <p:nvPr/>
        </p:nvSpPr>
        <p:spPr>
          <a:xfrm>
            <a:off x="3725749" y="4529003"/>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2" descr="Chartreux - Wikipedia">
            <a:extLst>
              <a:ext uri="{FF2B5EF4-FFF2-40B4-BE49-F238E27FC236}">
                <a16:creationId xmlns:a16="http://schemas.microsoft.com/office/drawing/2014/main" id="{3146FF01-76BA-D161-EE50-908A0ECDEB3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98326" y="3850916"/>
            <a:ext cx="1950313" cy="1840802"/>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13" name="Picture 4" descr="ARTIFICIAL NEURAL NETWORK Vector Icons free download in SVG ...">
            <a:extLst>
              <a:ext uri="{FF2B5EF4-FFF2-40B4-BE49-F238E27FC236}">
                <a16:creationId xmlns:a16="http://schemas.microsoft.com/office/drawing/2014/main" id="{38231247-29DF-94E1-781A-37FB2E236446}"/>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1565" r="12849"/>
          <a:stretch/>
        </p:blipFill>
        <p:spPr bwMode="auto">
          <a:xfrm>
            <a:off x="5100721" y="3454567"/>
            <a:ext cx="1990556" cy="2633499"/>
          </a:xfrm>
          <a:prstGeom prst="rect">
            <a:avLst/>
          </a:prstGeom>
          <a:noFill/>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E54998A1-8856-B903-A968-D4C315932B7B}"/>
              </a:ext>
            </a:extLst>
          </p:cNvPr>
          <p:cNvSpPr/>
          <p:nvPr/>
        </p:nvSpPr>
        <p:spPr>
          <a:xfrm>
            <a:off x="7332860" y="452900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AE69C4-883C-196C-910D-25ED923D86C6}"/>
              </a:ext>
            </a:extLst>
          </p:cNvPr>
          <p:cNvSpPr txBox="1"/>
          <p:nvPr/>
        </p:nvSpPr>
        <p:spPr>
          <a:xfrm>
            <a:off x="9311906" y="5203397"/>
            <a:ext cx="567784" cy="369332"/>
          </a:xfrm>
          <a:prstGeom prst="rect">
            <a:avLst/>
          </a:prstGeom>
          <a:noFill/>
        </p:spPr>
        <p:txBody>
          <a:bodyPr wrap="none" rtlCol="0">
            <a:spAutoFit/>
          </a:bodyPr>
          <a:lstStyle/>
          <a:p>
            <a:r>
              <a:rPr lang="en-US" dirty="0">
                <a:latin typeface="Cambria" panose="02040503050406030204" pitchFamily="18" charset="0"/>
              </a:rPr>
              <a:t>loss</a:t>
            </a:r>
          </a:p>
        </p:txBody>
      </p:sp>
      <p:cxnSp>
        <p:nvCxnSpPr>
          <p:cNvPr id="11" name="Straight Connector 10">
            <a:extLst>
              <a:ext uri="{FF2B5EF4-FFF2-40B4-BE49-F238E27FC236}">
                <a16:creationId xmlns:a16="http://schemas.microsoft.com/office/drawing/2014/main" id="{5D199718-3F7B-8783-1D96-DC409B779278}"/>
              </a:ext>
            </a:extLst>
          </p:cNvPr>
          <p:cNvCxnSpPr>
            <a:cxnSpLocks/>
          </p:cNvCxnSpPr>
          <p:nvPr/>
        </p:nvCxnSpPr>
        <p:spPr>
          <a:xfrm>
            <a:off x="8573305" y="5134412"/>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F4425756-64F5-F398-5F61-E029EB9B8773}"/>
              </a:ext>
            </a:extLst>
          </p:cNvPr>
          <p:cNvCxnSpPr>
            <a:cxnSpLocks/>
          </p:cNvCxnSpPr>
          <p:nvPr/>
        </p:nvCxnSpPr>
        <p:spPr>
          <a:xfrm flipV="1">
            <a:off x="8573676" y="5058212"/>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982E3358-49D7-928D-D9FB-D10F64F68929}"/>
              </a:ext>
            </a:extLst>
          </p:cNvPr>
          <p:cNvCxnSpPr>
            <a:cxnSpLocks/>
          </p:cNvCxnSpPr>
          <p:nvPr/>
        </p:nvCxnSpPr>
        <p:spPr>
          <a:xfrm flipV="1">
            <a:off x="9633489" y="5050997"/>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4F4B05B-8F23-2F7F-9531-40B035BF4551}"/>
              </a:ext>
            </a:extLst>
          </p:cNvPr>
          <p:cNvCxnSpPr>
            <a:cxnSpLocks/>
          </p:cNvCxnSpPr>
          <p:nvPr/>
        </p:nvCxnSpPr>
        <p:spPr>
          <a:xfrm flipV="1">
            <a:off x="10693674" y="5058212"/>
            <a:ext cx="0" cy="152400"/>
          </a:xfrm>
          <a:prstGeom prst="line">
            <a:avLst/>
          </a:prstGeom>
          <a:ln w="28575"/>
        </p:spPr>
        <p:style>
          <a:lnRef idx="1">
            <a:schemeClr val="dk1"/>
          </a:lnRef>
          <a:fillRef idx="0">
            <a:schemeClr val="dk1"/>
          </a:fillRef>
          <a:effectRef idx="0">
            <a:schemeClr val="dk1"/>
          </a:effectRef>
          <a:fontRef idx="minor">
            <a:schemeClr val="tx1"/>
          </a:fontRef>
        </p:style>
      </p:cxnSp>
      <p:pic>
        <p:nvPicPr>
          <p:cNvPr id="18" name="Picture 2">
            <a:extLst>
              <a:ext uri="{FF2B5EF4-FFF2-40B4-BE49-F238E27FC236}">
                <a16:creationId xmlns:a16="http://schemas.microsoft.com/office/drawing/2014/main" id="{8F738365-5A3D-CA46-0DA4-5374B73469DD}"/>
              </a:ext>
            </a:extLst>
          </p:cNvPr>
          <p:cNvPicPr>
            <a:picLocks noChangeAspect="1" noChangeArrowheads="1"/>
          </p:cNvPicPr>
          <p:nvPr/>
        </p:nvPicPr>
        <p:blipFill rotWithShape="1">
          <a:blip r:embed="rId8" cstate="screen">
            <a:alphaModFix amt="50000"/>
            <a:duotone>
              <a:prstClr val="black"/>
              <a:srgbClr val="0432FF">
                <a:tint val="45000"/>
                <a:satMod val="400000"/>
              </a:srgb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p:blipFill>
        <p:spPr bwMode="auto">
          <a:xfrm>
            <a:off x="8563699" y="3670216"/>
            <a:ext cx="275501" cy="14641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64CF77F-3522-9DE2-4FDE-593850A34FA6}"/>
              </a:ext>
            </a:extLst>
          </p:cNvPr>
          <p:cNvPicPr>
            <a:picLocks noChangeAspect="1" noChangeArrowheads="1"/>
          </p:cNvPicPr>
          <p:nvPr/>
        </p:nvPicPr>
        <p:blipFill rotWithShape="1">
          <a:blip r:embed="rId8" cstate="screen">
            <a:duotone>
              <a:prstClr val="black"/>
              <a:srgbClr val="FF2F92">
                <a:tint val="45000"/>
                <a:satMod val="400000"/>
              </a:srgbClr>
            </a:duotone>
            <a:alphaModFix amt="20000"/>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p:blipFill>
        <p:spPr bwMode="auto">
          <a:xfrm>
            <a:off x="8573304" y="3670216"/>
            <a:ext cx="449847" cy="14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6436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2117D4-E698-DB10-E35D-68E82FA02A8A}"/>
              </a:ext>
            </a:extLst>
          </p:cNvPr>
          <p:cNvSpPr/>
          <p:nvPr/>
        </p:nvSpPr>
        <p:spPr>
          <a:xfrm>
            <a:off x="0" y="0"/>
            <a:ext cx="12192000" cy="3113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a:extLst>
              <a:ext uri="{FF2B5EF4-FFF2-40B4-BE49-F238E27FC236}">
                <a16:creationId xmlns:a16="http://schemas.microsoft.com/office/drawing/2014/main" id="{E836F534-9BB7-1185-CEA5-3524B47DF192}"/>
              </a:ext>
            </a:extLst>
          </p:cNvPr>
          <p:cNvSpPr/>
          <p:nvPr/>
        </p:nvSpPr>
        <p:spPr>
          <a:xfrm>
            <a:off x="3725749" y="4529003"/>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294" name="Picture 6">
            <a:extLst>
              <a:ext uri="{FF2B5EF4-FFF2-40B4-BE49-F238E27FC236}">
                <a16:creationId xmlns:a16="http://schemas.microsoft.com/office/drawing/2014/main" id="{4024EBA2-600C-AFAA-8139-D7D4EE13C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6024" y="837055"/>
            <a:ext cx="4272908" cy="167691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8C9DF129-02DB-0B2B-9F9B-4C7D92663B0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32860" y="765819"/>
            <a:ext cx="4188397" cy="16733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3860299-C386-9476-18CE-3E2011D2F2BD}"/>
              </a:ext>
            </a:extLst>
          </p:cNvPr>
          <p:cNvSpPr txBox="1"/>
          <p:nvPr/>
        </p:nvSpPr>
        <p:spPr>
          <a:xfrm>
            <a:off x="4748932" y="15775"/>
            <a:ext cx="2694135" cy="738664"/>
          </a:xfrm>
          <a:prstGeom prst="rect">
            <a:avLst/>
          </a:prstGeom>
          <a:noFill/>
        </p:spPr>
        <p:txBody>
          <a:bodyPr wrap="none" rtlCol="0">
            <a:spAutoFit/>
          </a:bodyPr>
          <a:lstStyle/>
          <a:p>
            <a:r>
              <a:rPr lang="en-US" sz="4200" dirty="0"/>
              <a:t>Training set</a:t>
            </a:r>
          </a:p>
        </p:txBody>
      </p:sp>
      <p:pic>
        <p:nvPicPr>
          <p:cNvPr id="10" name="Picture 2" descr="Chartreux - Wikipedia">
            <a:extLst>
              <a:ext uri="{FF2B5EF4-FFF2-40B4-BE49-F238E27FC236}">
                <a16:creationId xmlns:a16="http://schemas.microsoft.com/office/drawing/2014/main" id="{DDF7BE61-A97D-95DE-D2D7-98C901C2667C}"/>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98326" y="3850916"/>
            <a:ext cx="1950313" cy="1840802"/>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11" name="Picture 4" descr="ARTIFICIAL NEURAL NETWORK Vector Icons free download in SVG ...">
            <a:extLst>
              <a:ext uri="{FF2B5EF4-FFF2-40B4-BE49-F238E27FC236}">
                <a16:creationId xmlns:a16="http://schemas.microsoft.com/office/drawing/2014/main" id="{CCDE8022-0A5D-BB3E-5151-97559FB0AD22}"/>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1565" r="12849"/>
          <a:stretch/>
        </p:blipFill>
        <p:spPr bwMode="auto">
          <a:xfrm>
            <a:off x="5100721" y="3454567"/>
            <a:ext cx="1990556" cy="2633499"/>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a:extLst>
              <a:ext uri="{FF2B5EF4-FFF2-40B4-BE49-F238E27FC236}">
                <a16:creationId xmlns:a16="http://schemas.microsoft.com/office/drawing/2014/main" id="{4992723C-CA16-030F-4F3A-F5C96F354893}"/>
              </a:ext>
            </a:extLst>
          </p:cNvPr>
          <p:cNvSpPr/>
          <p:nvPr/>
        </p:nvSpPr>
        <p:spPr>
          <a:xfrm>
            <a:off x="7332860" y="452900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5C0EB43-9CC7-0B35-8AB1-5D8681DAD234}"/>
              </a:ext>
            </a:extLst>
          </p:cNvPr>
          <p:cNvSpPr txBox="1"/>
          <p:nvPr/>
        </p:nvSpPr>
        <p:spPr>
          <a:xfrm>
            <a:off x="9311906" y="5203397"/>
            <a:ext cx="567784" cy="369332"/>
          </a:xfrm>
          <a:prstGeom prst="rect">
            <a:avLst/>
          </a:prstGeom>
          <a:noFill/>
        </p:spPr>
        <p:txBody>
          <a:bodyPr wrap="none" rtlCol="0">
            <a:spAutoFit/>
          </a:bodyPr>
          <a:lstStyle/>
          <a:p>
            <a:r>
              <a:rPr lang="en-US" dirty="0">
                <a:latin typeface="Cambria" panose="02040503050406030204" pitchFamily="18" charset="0"/>
              </a:rPr>
              <a:t>loss</a:t>
            </a:r>
          </a:p>
        </p:txBody>
      </p:sp>
      <p:cxnSp>
        <p:nvCxnSpPr>
          <p:cNvPr id="7" name="Straight Connector 6">
            <a:extLst>
              <a:ext uri="{FF2B5EF4-FFF2-40B4-BE49-F238E27FC236}">
                <a16:creationId xmlns:a16="http://schemas.microsoft.com/office/drawing/2014/main" id="{2F22BC90-DB9D-997F-B0A9-0D1B8D2A9B66}"/>
              </a:ext>
            </a:extLst>
          </p:cNvPr>
          <p:cNvCxnSpPr>
            <a:cxnSpLocks/>
          </p:cNvCxnSpPr>
          <p:nvPr/>
        </p:nvCxnSpPr>
        <p:spPr>
          <a:xfrm>
            <a:off x="8573305" y="5134412"/>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BF75FB9-9D28-2ACF-CDAA-CB76D9E7E4EA}"/>
              </a:ext>
            </a:extLst>
          </p:cNvPr>
          <p:cNvCxnSpPr>
            <a:cxnSpLocks/>
          </p:cNvCxnSpPr>
          <p:nvPr/>
        </p:nvCxnSpPr>
        <p:spPr>
          <a:xfrm flipV="1">
            <a:off x="9633489" y="5050997"/>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A72503C-253B-1376-B9C8-AE5423F8E9DF}"/>
              </a:ext>
            </a:extLst>
          </p:cNvPr>
          <p:cNvCxnSpPr>
            <a:cxnSpLocks/>
          </p:cNvCxnSpPr>
          <p:nvPr/>
        </p:nvCxnSpPr>
        <p:spPr>
          <a:xfrm flipV="1">
            <a:off x="10693674" y="5058212"/>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7E71BB73-EF89-A228-2C7B-3579C65C9A98}"/>
              </a:ext>
            </a:extLst>
          </p:cNvPr>
          <p:cNvCxnSpPr>
            <a:cxnSpLocks/>
          </p:cNvCxnSpPr>
          <p:nvPr/>
        </p:nvCxnSpPr>
        <p:spPr>
          <a:xfrm flipV="1">
            <a:off x="8573676" y="5058212"/>
            <a:ext cx="0" cy="152400"/>
          </a:xfrm>
          <a:prstGeom prst="line">
            <a:avLst/>
          </a:prstGeom>
          <a:ln w="28575"/>
        </p:spPr>
        <p:style>
          <a:lnRef idx="1">
            <a:schemeClr val="dk1"/>
          </a:lnRef>
          <a:fillRef idx="0">
            <a:schemeClr val="dk1"/>
          </a:fillRef>
          <a:effectRef idx="0">
            <a:schemeClr val="dk1"/>
          </a:effectRef>
          <a:fontRef idx="minor">
            <a:schemeClr val="tx1"/>
          </a:fontRef>
        </p:style>
      </p:cxnSp>
      <p:pic>
        <p:nvPicPr>
          <p:cNvPr id="3" name="Picture 2">
            <a:extLst>
              <a:ext uri="{FF2B5EF4-FFF2-40B4-BE49-F238E27FC236}">
                <a16:creationId xmlns:a16="http://schemas.microsoft.com/office/drawing/2014/main" id="{570657F4-66E1-2575-244A-67943B6CECA0}"/>
              </a:ext>
            </a:extLst>
          </p:cNvPr>
          <p:cNvPicPr>
            <a:picLocks noChangeAspect="1" noChangeArrowheads="1"/>
          </p:cNvPicPr>
          <p:nvPr/>
        </p:nvPicPr>
        <p:blipFill rotWithShape="1">
          <a:blip r:embed="rId7" cstate="screen">
            <a:alphaModFix amt="50000"/>
            <a:duotone>
              <a:prstClr val="black"/>
              <a:srgbClr val="FF2F92">
                <a:tint val="45000"/>
                <a:satMod val="400000"/>
              </a:srgbClr>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p:blipFill>
        <p:spPr bwMode="auto">
          <a:xfrm>
            <a:off x="8573304" y="3670216"/>
            <a:ext cx="449847" cy="14641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C4765BF-E600-E442-35A0-844FB659D115}"/>
              </a:ext>
            </a:extLst>
          </p:cNvPr>
          <p:cNvPicPr>
            <a:picLocks noChangeAspect="1" noChangeArrowheads="1"/>
          </p:cNvPicPr>
          <p:nvPr/>
        </p:nvPicPr>
        <p:blipFill rotWithShape="1">
          <a:blip r:embed="rId7" cstate="screen">
            <a:duotone>
              <a:prstClr val="black"/>
              <a:srgbClr val="0432FF">
                <a:tint val="45000"/>
                <a:satMod val="400000"/>
              </a:srgbClr>
            </a:duotone>
            <a:alphaModFix amt="20000"/>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p:blipFill>
        <p:spPr bwMode="auto">
          <a:xfrm>
            <a:off x="8563699" y="3670216"/>
            <a:ext cx="275501" cy="14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845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C83AE-5F7E-2D23-D7F8-E9C978FE8929}"/>
              </a:ext>
            </a:extLst>
          </p:cNvPr>
          <p:cNvSpPr>
            <a:spLocks noGrp="1"/>
          </p:cNvSpPr>
          <p:nvPr>
            <p:ph type="sldNum" sz="quarter" idx="12"/>
          </p:nvPr>
        </p:nvSpPr>
        <p:spPr/>
        <p:txBody>
          <a:bodyPr/>
          <a:lstStyle/>
          <a:p>
            <a:fld id="{373B143A-FD3D-0D42-99F8-1B14586C9728}" type="slidenum">
              <a:rPr lang="en-US" smtClean="0"/>
              <a:t>24</a:t>
            </a:fld>
            <a:endParaRPr lang="en-US"/>
          </a:p>
        </p:txBody>
      </p:sp>
      <p:sp>
        <p:nvSpPr>
          <p:cNvPr id="5" name="TextBox 4">
            <a:extLst>
              <a:ext uri="{FF2B5EF4-FFF2-40B4-BE49-F238E27FC236}">
                <a16:creationId xmlns:a16="http://schemas.microsoft.com/office/drawing/2014/main" id="{B939FA44-B763-916F-373A-B82EF9F2C012}"/>
              </a:ext>
            </a:extLst>
          </p:cNvPr>
          <p:cNvSpPr txBox="1"/>
          <p:nvPr/>
        </p:nvSpPr>
        <p:spPr>
          <a:xfrm>
            <a:off x="6488815" y="4748638"/>
            <a:ext cx="567784" cy="369332"/>
          </a:xfrm>
          <a:prstGeom prst="rect">
            <a:avLst/>
          </a:prstGeom>
          <a:noFill/>
        </p:spPr>
        <p:txBody>
          <a:bodyPr wrap="none" rtlCol="0">
            <a:spAutoFit/>
          </a:bodyPr>
          <a:lstStyle/>
          <a:p>
            <a:r>
              <a:rPr lang="en-US" dirty="0">
                <a:latin typeface="Cambria" panose="02040503050406030204" pitchFamily="18" charset="0"/>
              </a:rPr>
              <a:t>loss</a:t>
            </a:r>
          </a:p>
        </p:txBody>
      </p:sp>
      <p:pic>
        <p:nvPicPr>
          <p:cNvPr id="6" name="Picture 5">
            <a:extLst>
              <a:ext uri="{FF2B5EF4-FFF2-40B4-BE49-F238E27FC236}">
                <a16:creationId xmlns:a16="http://schemas.microsoft.com/office/drawing/2014/main" id="{16DA16D2-B2DC-C8CF-83E8-4D5A8D395D8C}"/>
              </a:ext>
            </a:extLst>
          </p:cNvPr>
          <p:cNvPicPr>
            <a:picLocks noChangeAspect="1"/>
          </p:cNvPicPr>
          <p:nvPr/>
        </p:nvPicPr>
        <p:blipFill>
          <a:blip r:embed="rId2"/>
          <a:stretch>
            <a:fillRect/>
          </a:stretch>
        </p:blipFill>
        <p:spPr>
          <a:xfrm>
            <a:off x="6799152" y="3203947"/>
            <a:ext cx="3043482" cy="700303"/>
          </a:xfrm>
          <a:prstGeom prst="rect">
            <a:avLst/>
          </a:prstGeom>
        </p:spPr>
      </p:pic>
      <p:cxnSp>
        <p:nvCxnSpPr>
          <p:cNvPr id="7" name="Straight Connector 6">
            <a:extLst>
              <a:ext uri="{FF2B5EF4-FFF2-40B4-BE49-F238E27FC236}">
                <a16:creationId xmlns:a16="http://schemas.microsoft.com/office/drawing/2014/main" id="{51A6E443-504A-5CFC-919D-61F8872F5649}"/>
              </a:ext>
            </a:extLst>
          </p:cNvPr>
          <p:cNvCxnSpPr>
            <a:cxnSpLocks/>
          </p:cNvCxnSpPr>
          <p:nvPr/>
        </p:nvCxnSpPr>
        <p:spPr>
          <a:xfrm>
            <a:off x="5750214" y="4679653"/>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EC70AB2-1744-D652-92CB-99481A3B94BB}"/>
              </a:ext>
            </a:extLst>
          </p:cNvPr>
          <p:cNvCxnSpPr>
            <a:cxnSpLocks/>
          </p:cNvCxnSpPr>
          <p:nvPr/>
        </p:nvCxnSpPr>
        <p:spPr>
          <a:xfrm flipV="1">
            <a:off x="5750585" y="4603453"/>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33D24B2-EFCD-D0F0-6E4E-AE3E19162719}"/>
              </a:ext>
            </a:extLst>
          </p:cNvPr>
          <p:cNvCxnSpPr>
            <a:cxnSpLocks/>
          </p:cNvCxnSpPr>
          <p:nvPr/>
        </p:nvCxnSpPr>
        <p:spPr>
          <a:xfrm flipV="1">
            <a:off x="6810398" y="4596238"/>
            <a:ext cx="0" cy="152400"/>
          </a:xfrm>
          <a:prstGeom prst="line">
            <a:avLst/>
          </a:prstGeom>
          <a:ln w="28575"/>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92E76FF5-6A0E-8E85-E354-1F847EF969A7}"/>
              </a:ext>
            </a:extLst>
          </p:cNvPr>
          <p:cNvSpPr/>
          <p:nvPr/>
        </p:nvSpPr>
        <p:spPr>
          <a:xfrm>
            <a:off x="7391233" y="3311144"/>
            <a:ext cx="2374497" cy="4575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818FDD04-AC66-FBC5-9747-AB8A6268B571}"/>
              </a:ext>
            </a:extLst>
          </p:cNvPr>
          <p:cNvSpPr txBox="1"/>
          <p:nvPr/>
        </p:nvSpPr>
        <p:spPr>
          <a:xfrm>
            <a:off x="7395262" y="3232157"/>
            <a:ext cx="2077941" cy="307777"/>
          </a:xfrm>
          <a:prstGeom prst="rect">
            <a:avLst/>
          </a:prstGeom>
          <a:noFill/>
        </p:spPr>
        <p:txBody>
          <a:bodyPr wrap="none" rtlCol="0">
            <a:spAutoFit/>
          </a:bodyPr>
          <a:lstStyle/>
          <a:p>
            <a:r>
              <a:rPr lang="en-US" sz="1400" dirty="0">
                <a:latin typeface="Cambria" panose="02040503050406030204" pitchFamily="18" charset="0"/>
              </a:rPr>
              <a:t>models trained on image</a:t>
            </a:r>
          </a:p>
        </p:txBody>
      </p:sp>
      <p:sp>
        <p:nvSpPr>
          <p:cNvPr id="12" name="TextBox 11">
            <a:extLst>
              <a:ext uri="{FF2B5EF4-FFF2-40B4-BE49-F238E27FC236}">
                <a16:creationId xmlns:a16="http://schemas.microsoft.com/office/drawing/2014/main" id="{3EA53C3E-4BC7-65E2-C3F9-E8D6FA1C90DF}"/>
              </a:ext>
            </a:extLst>
          </p:cNvPr>
          <p:cNvSpPr txBox="1"/>
          <p:nvPr/>
        </p:nvSpPr>
        <p:spPr>
          <a:xfrm>
            <a:off x="7395993" y="3502631"/>
            <a:ext cx="2374496" cy="307777"/>
          </a:xfrm>
          <a:prstGeom prst="rect">
            <a:avLst/>
          </a:prstGeom>
          <a:noFill/>
        </p:spPr>
        <p:txBody>
          <a:bodyPr wrap="none" rtlCol="0">
            <a:spAutoFit/>
          </a:bodyPr>
          <a:lstStyle/>
          <a:p>
            <a:r>
              <a:rPr lang="en-US" sz="1400" dirty="0">
                <a:latin typeface="Cambria" panose="02040503050406030204" pitchFamily="18" charset="0"/>
              </a:rPr>
              <a:t>models not trained on image</a:t>
            </a:r>
          </a:p>
        </p:txBody>
      </p:sp>
      <p:cxnSp>
        <p:nvCxnSpPr>
          <p:cNvPr id="13" name="Straight Connector 12">
            <a:extLst>
              <a:ext uri="{FF2B5EF4-FFF2-40B4-BE49-F238E27FC236}">
                <a16:creationId xmlns:a16="http://schemas.microsoft.com/office/drawing/2014/main" id="{21AC7254-8B04-D0BC-0A0D-CA4AD59B7D2C}"/>
              </a:ext>
            </a:extLst>
          </p:cNvPr>
          <p:cNvCxnSpPr>
            <a:cxnSpLocks/>
          </p:cNvCxnSpPr>
          <p:nvPr/>
        </p:nvCxnSpPr>
        <p:spPr>
          <a:xfrm flipV="1">
            <a:off x="7870583" y="4603453"/>
            <a:ext cx="0" cy="152400"/>
          </a:xfrm>
          <a:prstGeom prst="line">
            <a:avLst/>
          </a:prstGeom>
          <a:ln w="28575"/>
        </p:spPr>
        <p:style>
          <a:lnRef idx="1">
            <a:schemeClr val="dk1"/>
          </a:lnRef>
          <a:fillRef idx="0">
            <a:schemeClr val="dk1"/>
          </a:fillRef>
          <a:effectRef idx="0">
            <a:schemeClr val="dk1"/>
          </a:effectRef>
          <a:fontRef idx="minor">
            <a:schemeClr val="tx1"/>
          </a:fontRef>
        </p:style>
      </p:cxnSp>
      <p:pic>
        <p:nvPicPr>
          <p:cNvPr id="14" name="Picture 2" descr="Chartreux - Wikipedia">
            <a:extLst>
              <a:ext uri="{FF2B5EF4-FFF2-40B4-BE49-F238E27FC236}">
                <a16:creationId xmlns:a16="http://schemas.microsoft.com/office/drawing/2014/main" id="{1AB96230-6987-FCC5-9EDA-46373F8A8D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04878" y="2573260"/>
            <a:ext cx="2533167" cy="2390928"/>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6A06D1D2-C2FD-0031-7D21-D1CE3BA20254}"/>
              </a:ext>
            </a:extLst>
          </p:cNvPr>
          <p:cNvPicPr>
            <a:picLocks noChangeAspect="1" noChangeArrowheads="1"/>
          </p:cNvPicPr>
          <p:nvPr/>
        </p:nvPicPr>
        <p:blipFill rotWithShape="1">
          <a:blip r:embed="rId4" cstate="screen">
            <a:alphaModFix amt="50000"/>
            <a:duotone>
              <a:prstClr val="black"/>
              <a:srgbClr val="0432FF">
                <a:tint val="45000"/>
                <a:satMod val="400000"/>
              </a:srgb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bwMode="auto">
          <a:xfrm>
            <a:off x="5766627" y="3215457"/>
            <a:ext cx="275501" cy="14641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19AEE46-7A84-8186-918E-45A0A07A55B1}"/>
              </a:ext>
            </a:extLst>
          </p:cNvPr>
          <p:cNvPicPr>
            <a:picLocks noChangeAspect="1" noChangeArrowheads="1"/>
          </p:cNvPicPr>
          <p:nvPr/>
        </p:nvPicPr>
        <p:blipFill rotWithShape="1">
          <a:blip r:embed="rId4" cstate="screen">
            <a:alphaModFix amt="50000"/>
            <a:duotone>
              <a:prstClr val="black"/>
              <a:srgbClr val="FF2F92">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p:blipFill>
        <p:spPr bwMode="auto">
          <a:xfrm>
            <a:off x="5765420" y="3203947"/>
            <a:ext cx="449847" cy="1464196"/>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A078E631-C052-3CC7-FFDE-805CFB4F69CB}"/>
              </a:ext>
            </a:extLst>
          </p:cNvPr>
          <p:cNvSpPr txBox="1">
            <a:spLocks/>
          </p:cNvSpPr>
          <p:nvPr/>
        </p:nvSpPr>
        <p:spPr>
          <a:xfrm>
            <a:off x="406399" y="479387"/>
            <a:ext cx="11785601"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Membership inference as a </a:t>
            </a:r>
            <a:r>
              <a:rPr lang="en-US" i="1" dirty="0">
                <a:solidFill>
                  <a:srgbClr val="C00000"/>
                </a:solidFill>
              </a:rPr>
              <a:t>likelihood test.</a:t>
            </a:r>
            <a:endParaRPr lang="en-US" sz="1800" i="1" dirty="0">
              <a:solidFill>
                <a:srgbClr val="C00000"/>
              </a:solidFill>
            </a:endParaRPr>
          </a:p>
        </p:txBody>
      </p:sp>
    </p:spTree>
    <p:extLst>
      <p:ext uri="{BB962C8B-B14F-4D97-AF65-F5344CB8AC3E}">
        <p14:creationId xmlns:p14="http://schemas.microsoft.com/office/powerpoint/2010/main" val="2976935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C83AE-5F7E-2D23-D7F8-E9C978FE8929}"/>
              </a:ext>
            </a:extLst>
          </p:cNvPr>
          <p:cNvSpPr>
            <a:spLocks noGrp="1"/>
          </p:cNvSpPr>
          <p:nvPr>
            <p:ph type="sldNum" sz="quarter" idx="12"/>
          </p:nvPr>
        </p:nvSpPr>
        <p:spPr/>
        <p:txBody>
          <a:bodyPr/>
          <a:lstStyle/>
          <a:p>
            <a:fld id="{373B143A-FD3D-0D42-99F8-1B14586C9728}" type="slidenum">
              <a:rPr lang="en-US" smtClean="0"/>
              <a:t>25</a:t>
            </a:fld>
            <a:endParaRPr lang="en-US"/>
          </a:p>
        </p:txBody>
      </p:sp>
      <p:sp>
        <p:nvSpPr>
          <p:cNvPr id="5" name="TextBox 4">
            <a:extLst>
              <a:ext uri="{FF2B5EF4-FFF2-40B4-BE49-F238E27FC236}">
                <a16:creationId xmlns:a16="http://schemas.microsoft.com/office/drawing/2014/main" id="{B939FA44-B763-916F-373A-B82EF9F2C012}"/>
              </a:ext>
            </a:extLst>
          </p:cNvPr>
          <p:cNvSpPr txBox="1"/>
          <p:nvPr/>
        </p:nvSpPr>
        <p:spPr>
          <a:xfrm>
            <a:off x="6488815" y="4748638"/>
            <a:ext cx="567784" cy="369332"/>
          </a:xfrm>
          <a:prstGeom prst="rect">
            <a:avLst/>
          </a:prstGeom>
          <a:noFill/>
        </p:spPr>
        <p:txBody>
          <a:bodyPr wrap="none" rtlCol="0">
            <a:spAutoFit/>
          </a:bodyPr>
          <a:lstStyle/>
          <a:p>
            <a:r>
              <a:rPr lang="en-US" dirty="0">
                <a:latin typeface="Cambria" panose="02040503050406030204" pitchFamily="18" charset="0"/>
              </a:rPr>
              <a:t>loss</a:t>
            </a:r>
          </a:p>
        </p:txBody>
      </p:sp>
      <p:pic>
        <p:nvPicPr>
          <p:cNvPr id="6" name="Picture 5">
            <a:extLst>
              <a:ext uri="{FF2B5EF4-FFF2-40B4-BE49-F238E27FC236}">
                <a16:creationId xmlns:a16="http://schemas.microsoft.com/office/drawing/2014/main" id="{16DA16D2-B2DC-C8CF-83E8-4D5A8D395D8C}"/>
              </a:ext>
            </a:extLst>
          </p:cNvPr>
          <p:cNvPicPr>
            <a:picLocks noChangeAspect="1"/>
          </p:cNvPicPr>
          <p:nvPr/>
        </p:nvPicPr>
        <p:blipFill>
          <a:blip r:embed="rId2"/>
          <a:stretch>
            <a:fillRect/>
          </a:stretch>
        </p:blipFill>
        <p:spPr>
          <a:xfrm>
            <a:off x="6799152" y="3203947"/>
            <a:ext cx="3043482" cy="700303"/>
          </a:xfrm>
          <a:prstGeom prst="rect">
            <a:avLst/>
          </a:prstGeom>
        </p:spPr>
      </p:pic>
      <p:cxnSp>
        <p:nvCxnSpPr>
          <p:cNvPr id="7" name="Straight Connector 6">
            <a:extLst>
              <a:ext uri="{FF2B5EF4-FFF2-40B4-BE49-F238E27FC236}">
                <a16:creationId xmlns:a16="http://schemas.microsoft.com/office/drawing/2014/main" id="{51A6E443-504A-5CFC-919D-61F8872F5649}"/>
              </a:ext>
            </a:extLst>
          </p:cNvPr>
          <p:cNvCxnSpPr>
            <a:cxnSpLocks/>
          </p:cNvCxnSpPr>
          <p:nvPr/>
        </p:nvCxnSpPr>
        <p:spPr>
          <a:xfrm>
            <a:off x="5750214" y="4679653"/>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AEC70AB2-1744-D652-92CB-99481A3B94BB}"/>
              </a:ext>
            </a:extLst>
          </p:cNvPr>
          <p:cNvCxnSpPr>
            <a:cxnSpLocks/>
          </p:cNvCxnSpPr>
          <p:nvPr/>
        </p:nvCxnSpPr>
        <p:spPr>
          <a:xfrm flipV="1">
            <a:off x="5750585" y="4603453"/>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33D24B2-EFCD-D0F0-6E4E-AE3E19162719}"/>
              </a:ext>
            </a:extLst>
          </p:cNvPr>
          <p:cNvCxnSpPr>
            <a:cxnSpLocks/>
          </p:cNvCxnSpPr>
          <p:nvPr/>
        </p:nvCxnSpPr>
        <p:spPr>
          <a:xfrm flipV="1">
            <a:off x="6810398" y="4596238"/>
            <a:ext cx="0" cy="152400"/>
          </a:xfrm>
          <a:prstGeom prst="line">
            <a:avLst/>
          </a:prstGeom>
          <a:ln w="28575"/>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92E76FF5-6A0E-8E85-E354-1F847EF969A7}"/>
              </a:ext>
            </a:extLst>
          </p:cNvPr>
          <p:cNvSpPr/>
          <p:nvPr/>
        </p:nvSpPr>
        <p:spPr>
          <a:xfrm>
            <a:off x="7391233" y="3311144"/>
            <a:ext cx="2374497" cy="4575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818FDD04-AC66-FBC5-9747-AB8A6268B571}"/>
              </a:ext>
            </a:extLst>
          </p:cNvPr>
          <p:cNvSpPr txBox="1"/>
          <p:nvPr/>
        </p:nvSpPr>
        <p:spPr>
          <a:xfrm>
            <a:off x="7395262" y="3232157"/>
            <a:ext cx="2077941" cy="307777"/>
          </a:xfrm>
          <a:prstGeom prst="rect">
            <a:avLst/>
          </a:prstGeom>
          <a:noFill/>
        </p:spPr>
        <p:txBody>
          <a:bodyPr wrap="none" rtlCol="0">
            <a:spAutoFit/>
          </a:bodyPr>
          <a:lstStyle/>
          <a:p>
            <a:r>
              <a:rPr lang="en-US" sz="1400" dirty="0">
                <a:latin typeface="Cambria" panose="02040503050406030204" pitchFamily="18" charset="0"/>
              </a:rPr>
              <a:t>models trained on image</a:t>
            </a:r>
          </a:p>
        </p:txBody>
      </p:sp>
      <p:sp>
        <p:nvSpPr>
          <p:cNvPr id="12" name="TextBox 11">
            <a:extLst>
              <a:ext uri="{FF2B5EF4-FFF2-40B4-BE49-F238E27FC236}">
                <a16:creationId xmlns:a16="http://schemas.microsoft.com/office/drawing/2014/main" id="{3EA53C3E-4BC7-65E2-C3F9-E8D6FA1C90DF}"/>
              </a:ext>
            </a:extLst>
          </p:cNvPr>
          <p:cNvSpPr txBox="1"/>
          <p:nvPr/>
        </p:nvSpPr>
        <p:spPr>
          <a:xfrm>
            <a:off x="7395993" y="3502631"/>
            <a:ext cx="2374496" cy="307777"/>
          </a:xfrm>
          <a:prstGeom prst="rect">
            <a:avLst/>
          </a:prstGeom>
          <a:noFill/>
        </p:spPr>
        <p:txBody>
          <a:bodyPr wrap="none" rtlCol="0">
            <a:spAutoFit/>
          </a:bodyPr>
          <a:lstStyle/>
          <a:p>
            <a:r>
              <a:rPr lang="en-US" sz="1400" dirty="0">
                <a:latin typeface="Cambria" panose="02040503050406030204" pitchFamily="18" charset="0"/>
              </a:rPr>
              <a:t>models not trained on image</a:t>
            </a:r>
          </a:p>
        </p:txBody>
      </p:sp>
      <p:cxnSp>
        <p:nvCxnSpPr>
          <p:cNvPr id="13" name="Straight Connector 12">
            <a:extLst>
              <a:ext uri="{FF2B5EF4-FFF2-40B4-BE49-F238E27FC236}">
                <a16:creationId xmlns:a16="http://schemas.microsoft.com/office/drawing/2014/main" id="{21AC7254-8B04-D0BC-0A0D-CA4AD59B7D2C}"/>
              </a:ext>
            </a:extLst>
          </p:cNvPr>
          <p:cNvCxnSpPr>
            <a:cxnSpLocks/>
          </p:cNvCxnSpPr>
          <p:nvPr/>
        </p:nvCxnSpPr>
        <p:spPr>
          <a:xfrm flipV="1">
            <a:off x="7870583" y="4603453"/>
            <a:ext cx="0" cy="152400"/>
          </a:xfrm>
          <a:prstGeom prst="line">
            <a:avLst/>
          </a:prstGeom>
          <a:ln w="28575"/>
        </p:spPr>
        <p:style>
          <a:lnRef idx="1">
            <a:schemeClr val="dk1"/>
          </a:lnRef>
          <a:fillRef idx="0">
            <a:schemeClr val="dk1"/>
          </a:fillRef>
          <a:effectRef idx="0">
            <a:schemeClr val="dk1"/>
          </a:effectRef>
          <a:fontRef idx="minor">
            <a:schemeClr val="tx1"/>
          </a:fontRef>
        </p:style>
      </p:cxnSp>
      <p:pic>
        <p:nvPicPr>
          <p:cNvPr id="14" name="Picture 2" descr="Chartreux - Wikipedia">
            <a:extLst>
              <a:ext uri="{FF2B5EF4-FFF2-40B4-BE49-F238E27FC236}">
                <a16:creationId xmlns:a16="http://schemas.microsoft.com/office/drawing/2014/main" id="{1AB96230-6987-FCC5-9EDA-46373F8A8D3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04878" y="2573260"/>
            <a:ext cx="2533167" cy="2390928"/>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15" name="Picture 2">
            <a:extLst>
              <a:ext uri="{FF2B5EF4-FFF2-40B4-BE49-F238E27FC236}">
                <a16:creationId xmlns:a16="http://schemas.microsoft.com/office/drawing/2014/main" id="{6A06D1D2-C2FD-0031-7D21-D1CE3BA20254}"/>
              </a:ext>
            </a:extLst>
          </p:cNvPr>
          <p:cNvPicPr>
            <a:picLocks noChangeAspect="1" noChangeArrowheads="1"/>
          </p:cNvPicPr>
          <p:nvPr/>
        </p:nvPicPr>
        <p:blipFill rotWithShape="1">
          <a:blip r:embed="rId4" cstate="screen">
            <a:alphaModFix amt="50000"/>
            <a:duotone>
              <a:prstClr val="black"/>
              <a:srgbClr val="0432FF">
                <a:tint val="45000"/>
                <a:satMod val="400000"/>
              </a:srgb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bwMode="auto">
          <a:xfrm>
            <a:off x="5766627" y="3215457"/>
            <a:ext cx="275501" cy="146419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a:extLst>
              <a:ext uri="{FF2B5EF4-FFF2-40B4-BE49-F238E27FC236}">
                <a16:creationId xmlns:a16="http://schemas.microsoft.com/office/drawing/2014/main" id="{219AEE46-7A84-8186-918E-45A0A07A55B1}"/>
              </a:ext>
            </a:extLst>
          </p:cNvPr>
          <p:cNvPicPr>
            <a:picLocks noChangeAspect="1" noChangeArrowheads="1"/>
          </p:cNvPicPr>
          <p:nvPr/>
        </p:nvPicPr>
        <p:blipFill rotWithShape="1">
          <a:blip r:embed="rId4" cstate="screen">
            <a:alphaModFix amt="50000"/>
            <a:duotone>
              <a:prstClr val="black"/>
              <a:srgbClr val="FF2F92">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p:blipFill>
        <p:spPr bwMode="auto">
          <a:xfrm>
            <a:off x="5765420" y="3203947"/>
            <a:ext cx="449847" cy="146419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2E28C7B8-7833-2939-A68C-EAF7CD016B7A}"/>
              </a:ext>
            </a:extLst>
          </p:cNvPr>
          <p:cNvCxnSpPr>
            <a:cxnSpLocks/>
          </p:cNvCxnSpPr>
          <p:nvPr/>
        </p:nvCxnSpPr>
        <p:spPr>
          <a:xfrm>
            <a:off x="5856968" y="3129002"/>
            <a:ext cx="0" cy="15506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Rectangular Callout 16">
                <a:extLst>
                  <a:ext uri="{FF2B5EF4-FFF2-40B4-BE49-F238E27FC236}">
                    <a16:creationId xmlns:a16="http://schemas.microsoft.com/office/drawing/2014/main" id="{9135669B-DD01-C002-7843-DDE014C0D66D}"/>
                  </a:ext>
                </a:extLst>
              </p:cNvPr>
              <p:cNvSpPr/>
              <p:nvPr/>
            </p:nvSpPr>
            <p:spPr>
              <a:xfrm>
                <a:off x="4240569" y="5270444"/>
                <a:ext cx="2087156" cy="847523"/>
              </a:xfrm>
              <a:prstGeom prst="wedgeRectCallout">
                <a:avLst>
                  <a:gd name="adj1" fmla="val 25544"/>
                  <a:gd name="adj2" fmla="val -104058"/>
                </a:avLst>
              </a:prstGeom>
              <a:ln>
                <a:solidFill>
                  <a:schemeClr val="accent3"/>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dirty="0"/>
                  <a:t>threshold set to achieve a FPR of </a:t>
                </a:r>
                <a14:m>
                  <m:oMath xmlns:m="http://schemas.openxmlformats.org/officeDocument/2006/math">
                    <m:r>
                      <a:rPr lang="en-US" sz="2000" i="1" smtClean="0">
                        <a:latin typeface="Cambria Math" panose="02040503050406030204" pitchFamily="18" charset="0"/>
                        <a:ea typeface="Cambria Math" panose="02040503050406030204" pitchFamily="18" charset="0"/>
                      </a:rPr>
                      <m:t>𝛼</m:t>
                    </m:r>
                  </m:oMath>
                </a14:m>
                <a:endParaRPr lang="en-US" sz="2000" dirty="0"/>
              </a:p>
            </p:txBody>
          </p:sp>
        </mc:Choice>
        <mc:Fallback xmlns="">
          <p:sp>
            <p:nvSpPr>
              <p:cNvPr id="17" name="Rectangular Callout 16">
                <a:extLst>
                  <a:ext uri="{FF2B5EF4-FFF2-40B4-BE49-F238E27FC236}">
                    <a16:creationId xmlns:a16="http://schemas.microsoft.com/office/drawing/2014/main" id="{9135669B-DD01-C002-7843-DDE014C0D66D}"/>
                  </a:ext>
                </a:extLst>
              </p:cNvPr>
              <p:cNvSpPr>
                <a:spLocks noRot="1" noChangeAspect="1" noMove="1" noResize="1" noEditPoints="1" noAdjustHandles="1" noChangeArrowheads="1" noChangeShapeType="1" noTextEdit="1"/>
              </p:cNvSpPr>
              <p:nvPr/>
            </p:nvSpPr>
            <p:spPr>
              <a:xfrm>
                <a:off x="4240569" y="5270444"/>
                <a:ext cx="2087156" cy="847523"/>
              </a:xfrm>
              <a:prstGeom prst="wedgeRectCallout">
                <a:avLst>
                  <a:gd name="adj1" fmla="val 25544"/>
                  <a:gd name="adj2" fmla="val -104058"/>
                </a:avLst>
              </a:prstGeom>
              <a:blipFill>
                <a:blip r:embed="rId7"/>
                <a:stretch>
                  <a:fillRect l="-3030" b="-1905"/>
                </a:stretch>
              </a:blipFill>
              <a:ln>
                <a:solidFill>
                  <a:schemeClr val="accent3"/>
                </a:solidFill>
              </a:ln>
            </p:spPr>
            <p:txBody>
              <a:bodyPr/>
              <a:lstStyle/>
              <a:p>
                <a:r>
                  <a:rPr lang="en-US">
                    <a:noFill/>
                  </a:rPr>
                  <a:t> </a:t>
                </a:r>
              </a:p>
            </p:txBody>
          </p:sp>
        </mc:Fallback>
      </mc:AlternateContent>
      <p:sp>
        <p:nvSpPr>
          <p:cNvPr id="20" name="Title 1">
            <a:extLst>
              <a:ext uri="{FF2B5EF4-FFF2-40B4-BE49-F238E27FC236}">
                <a16:creationId xmlns:a16="http://schemas.microsoft.com/office/drawing/2014/main" id="{1E5F68F7-DC84-2C97-AA88-04DD8F8B9256}"/>
              </a:ext>
            </a:extLst>
          </p:cNvPr>
          <p:cNvSpPr txBox="1">
            <a:spLocks/>
          </p:cNvSpPr>
          <p:nvPr/>
        </p:nvSpPr>
        <p:spPr>
          <a:xfrm>
            <a:off x="406399" y="479387"/>
            <a:ext cx="11785601"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Membership inference as a </a:t>
            </a:r>
            <a:r>
              <a:rPr lang="en-US" i="1" dirty="0">
                <a:solidFill>
                  <a:srgbClr val="C00000"/>
                </a:solidFill>
              </a:rPr>
              <a:t>likelihood test.</a:t>
            </a:r>
            <a:endParaRPr lang="en-US" sz="4400" i="1" dirty="0">
              <a:solidFill>
                <a:srgbClr val="C00000"/>
              </a:solidFill>
            </a:endParaRPr>
          </a:p>
        </p:txBody>
      </p:sp>
    </p:spTree>
    <p:extLst>
      <p:ext uri="{BB962C8B-B14F-4D97-AF65-F5344CB8AC3E}">
        <p14:creationId xmlns:p14="http://schemas.microsoft.com/office/powerpoint/2010/main" val="55106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AB149C18-89EA-07A5-F7EA-D965EC1FFA7F}"/>
              </a:ext>
            </a:extLst>
          </p:cNvPr>
          <p:cNvGrpSpPr/>
          <p:nvPr/>
        </p:nvGrpSpPr>
        <p:grpSpPr>
          <a:xfrm>
            <a:off x="5763646" y="2622940"/>
            <a:ext cx="902811" cy="1509650"/>
            <a:chOff x="1759534" y="4521213"/>
            <a:chExt cx="902811" cy="1509650"/>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F0F30A11-80F2-DD96-1A62-0BE8364DC73C}"/>
                    </a:ext>
                  </a:extLst>
                </p:cNvPr>
                <p:cNvSpPr txBox="1"/>
                <p:nvPr/>
              </p:nvSpPr>
              <p:spPr>
                <a:xfrm>
                  <a:off x="1759534" y="4922867"/>
                  <a:ext cx="902811" cy="11079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6600" i="1" smtClean="0">
                            <a:latin typeface="Cambria Math" panose="02040503050406030204" pitchFamily="18" charset="0"/>
                            <a:ea typeface="Cambria Math" panose="02040503050406030204" pitchFamily="18" charset="0"/>
                          </a:rPr>
                          <m:t>∈</m:t>
                        </m:r>
                      </m:oMath>
                    </m:oMathPara>
                  </a14:m>
                  <a:endParaRPr lang="en-US" sz="6600" dirty="0"/>
                </a:p>
              </p:txBody>
            </p:sp>
          </mc:Choice>
          <mc:Fallback xmlns="">
            <p:sp>
              <p:nvSpPr>
                <p:cNvPr id="7" name="TextBox 6">
                  <a:extLst>
                    <a:ext uri="{FF2B5EF4-FFF2-40B4-BE49-F238E27FC236}">
                      <a16:creationId xmlns:a16="http://schemas.microsoft.com/office/drawing/2014/main" id="{F0F30A11-80F2-DD96-1A62-0BE8364DC73C}"/>
                    </a:ext>
                  </a:extLst>
                </p:cNvPr>
                <p:cNvSpPr txBox="1">
                  <a:spLocks noRot="1" noChangeAspect="1" noMove="1" noResize="1" noEditPoints="1" noAdjustHandles="1" noChangeArrowheads="1" noChangeShapeType="1" noTextEdit="1"/>
                </p:cNvSpPr>
                <p:nvPr/>
              </p:nvSpPr>
              <p:spPr>
                <a:xfrm>
                  <a:off x="1759534" y="4922867"/>
                  <a:ext cx="902811" cy="1107996"/>
                </a:xfrm>
                <a:prstGeom prst="rect">
                  <a:avLst/>
                </a:prstGeom>
                <a:blipFill>
                  <a:blip r:embed="rId3"/>
                  <a:stretch>
                    <a:fillRect l="-5479" r="-41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A78A599-188D-92DB-C77E-F919C9FECD52}"/>
                    </a:ext>
                  </a:extLst>
                </p:cNvPr>
                <p:cNvSpPr txBox="1"/>
                <p:nvPr/>
              </p:nvSpPr>
              <p:spPr>
                <a:xfrm>
                  <a:off x="1985861" y="4521213"/>
                  <a:ext cx="551754" cy="76944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4400" b="0" i="1" smtClean="0">
                            <a:latin typeface="Cambria Math" panose="02040503050406030204" pitchFamily="18" charset="0"/>
                          </a:rPr>
                          <m:t>?</m:t>
                        </m:r>
                      </m:oMath>
                    </m:oMathPara>
                  </a14:m>
                  <a:endParaRPr lang="en-US" sz="4400" dirty="0"/>
                </a:p>
              </p:txBody>
            </p:sp>
          </mc:Choice>
          <mc:Fallback xmlns="">
            <p:sp>
              <p:nvSpPr>
                <p:cNvPr id="8" name="TextBox 7">
                  <a:extLst>
                    <a:ext uri="{FF2B5EF4-FFF2-40B4-BE49-F238E27FC236}">
                      <a16:creationId xmlns:a16="http://schemas.microsoft.com/office/drawing/2014/main" id="{3A78A599-188D-92DB-C77E-F919C9FECD52}"/>
                    </a:ext>
                  </a:extLst>
                </p:cNvPr>
                <p:cNvSpPr txBox="1">
                  <a:spLocks noRot="1" noChangeAspect="1" noMove="1" noResize="1" noEditPoints="1" noAdjustHandles="1" noChangeArrowheads="1" noChangeShapeType="1" noTextEdit="1"/>
                </p:cNvSpPr>
                <p:nvPr/>
              </p:nvSpPr>
              <p:spPr>
                <a:xfrm>
                  <a:off x="1985861" y="4521213"/>
                  <a:ext cx="551754" cy="769441"/>
                </a:xfrm>
                <a:prstGeom prst="rect">
                  <a:avLst/>
                </a:prstGeom>
                <a:blipFill>
                  <a:blip r:embed="rId4"/>
                  <a:stretch>
                    <a:fillRect l="-6667" r="-4444"/>
                  </a:stretch>
                </a:blipFill>
              </p:spPr>
              <p:txBody>
                <a:bodyPr/>
                <a:lstStyle/>
                <a:p>
                  <a:r>
                    <a:rPr lang="en-US">
                      <a:noFill/>
                    </a:rPr>
                    <a:t> </a:t>
                  </a:r>
                </a:p>
              </p:txBody>
            </p:sp>
          </mc:Fallback>
        </mc:AlternateContent>
      </p:grpSp>
      <p:pic>
        <p:nvPicPr>
          <p:cNvPr id="3" name="Content Placeholder 2" descr="atchoum-twitter-screenshot">
            <a:extLst>
              <a:ext uri="{FF2B5EF4-FFF2-40B4-BE49-F238E27FC236}">
                <a16:creationId xmlns:a16="http://schemas.microsoft.com/office/drawing/2014/main" id="{805D7A16-67EB-8D21-6003-B9BCB191EB1D}"/>
              </a:ext>
            </a:extLst>
          </p:cNvPr>
          <p:cNvPicPr>
            <a:picLocks noGrp="1" noChangeAspect="1" noChangeArrowheads="1"/>
          </p:cNvPicPr>
          <p:nvPr>
            <p:ph idx="1"/>
          </p:nvPr>
        </p:nvPicPr>
        <p:blipFill>
          <a:blip r:embed="rId5" cstate="screen">
            <a:extLst>
              <a:ext uri="{28A0092B-C50C-407E-A947-70E740481C1C}">
                <a14:useLocalDpi xmlns:a14="http://schemas.microsoft.com/office/drawing/2010/main"/>
              </a:ext>
            </a:extLst>
          </a:blip>
          <a:srcRect/>
          <a:stretch>
            <a:fillRect/>
          </a:stretch>
        </p:blipFill>
        <p:spPr bwMode="auto">
          <a:xfrm>
            <a:off x="1948732" y="1540932"/>
            <a:ext cx="3576812" cy="46401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4" descr="ARTIFICIAL NEURAL NETWORK Vector Icons free download in SVG ...">
            <a:extLst>
              <a:ext uri="{FF2B5EF4-FFF2-40B4-BE49-F238E27FC236}">
                <a16:creationId xmlns:a16="http://schemas.microsoft.com/office/drawing/2014/main" id="{0935D454-7646-2552-D5E3-FB7DE01173D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1565" r="12849"/>
          <a:stretch/>
        </p:blipFill>
        <p:spPr bwMode="auto">
          <a:xfrm>
            <a:off x="6768054" y="2261515"/>
            <a:ext cx="1990556" cy="2633499"/>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a:extLst>
              <a:ext uri="{FF2B5EF4-FFF2-40B4-BE49-F238E27FC236}">
                <a16:creationId xmlns:a16="http://schemas.microsoft.com/office/drawing/2014/main" id="{7D96C2F4-A4CF-556A-D0F4-895CD02B1970}"/>
              </a:ext>
            </a:extLst>
          </p:cNvPr>
          <p:cNvSpPr txBox="1">
            <a:spLocks/>
          </p:cNvSpPr>
          <p:nvPr/>
        </p:nvSpPr>
        <p:spPr>
          <a:xfrm>
            <a:off x="406399" y="479387"/>
            <a:ext cx="11785601"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Let’s try again!</a:t>
            </a:r>
            <a:endParaRPr lang="en-US" sz="1800" dirty="0"/>
          </a:p>
        </p:txBody>
      </p:sp>
    </p:spTree>
    <p:extLst>
      <p:ext uri="{BB962C8B-B14F-4D97-AF65-F5344CB8AC3E}">
        <p14:creationId xmlns:p14="http://schemas.microsoft.com/office/powerpoint/2010/main" val="1701159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2117D4-E698-DB10-E35D-68E82FA02A8A}"/>
              </a:ext>
            </a:extLst>
          </p:cNvPr>
          <p:cNvSpPr/>
          <p:nvPr/>
        </p:nvSpPr>
        <p:spPr>
          <a:xfrm>
            <a:off x="0" y="0"/>
            <a:ext cx="12192000" cy="3113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4" name="Picture 6">
            <a:extLst>
              <a:ext uri="{FF2B5EF4-FFF2-40B4-BE49-F238E27FC236}">
                <a16:creationId xmlns:a16="http://schemas.microsoft.com/office/drawing/2014/main" id="{4024EBA2-600C-AFAA-8139-D7D4EE13C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6024" y="837055"/>
            <a:ext cx="4272908" cy="167691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8C9DF129-02DB-0B2B-9F9B-4C7D92663B0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32860" y="765819"/>
            <a:ext cx="4188397" cy="16733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3860299-C386-9476-18CE-3E2011D2F2BD}"/>
              </a:ext>
            </a:extLst>
          </p:cNvPr>
          <p:cNvSpPr txBox="1"/>
          <p:nvPr/>
        </p:nvSpPr>
        <p:spPr>
          <a:xfrm>
            <a:off x="4748932" y="15775"/>
            <a:ext cx="2694135" cy="738664"/>
          </a:xfrm>
          <a:prstGeom prst="rect">
            <a:avLst/>
          </a:prstGeom>
          <a:noFill/>
        </p:spPr>
        <p:txBody>
          <a:bodyPr wrap="none" rtlCol="0">
            <a:spAutoFit/>
          </a:bodyPr>
          <a:lstStyle/>
          <a:p>
            <a:r>
              <a:rPr lang="en-US" sz="4200" dirty="0"/>
              <a:t>Training set</a:t>
            </a:r>
          </a:p>
        </p:txBody>
      </p:sp>
      <p:pic>
        <p:nvPicPr>
          <p:cNvPr id="2" name="Picture 2" descr="atchoum-twitter-screenshot">
            <a:extLst>
              <a:ext uri="{FF2B5EF4-FFF2-40B4-BE49-F238E27FC236}">
                <a16:creationId xmlns:a16="http://schemas.microsoft.com/office/drawing/2014/main" id="{E0A7A213-DEB6-596B-7EE3-2B242B00FC5F}"/>
              </a:ext>
            </a:extLst>
          </p:cNvPr>
          <p:cNvPicPr>
            <a:picLocks noGrp="1" noChangeAspect="1" noChangeArrowheads="1"/>
          </p:cNvPicPr>
          <p:nvPr>
            <p:ph idx="1"/>
          </p:nvPr>
        </p:nvPicPr>
        <p:blipFill rotWithShape="1">
          <a:blip r:embed="rId5" cstate="screen">
            <a:extLst>
              <a:ext uri="{28A0092B-C50C-407E-A947-70E740481C1C}">
                <a14:useLocalDpi xmlns:a14="http://schemas.microsoft.com/office/drawing/2010/main"/>
              </a:ext>
            </a:extLst>
          </a:blip>
          <a:srcRect/>
          <a:stretch/>
        </p:blipFill>
        <p:spPr bwMode="auto">
          <a:xfrm>
            <a:off x="1588436" y="3853774"/>
            <a:ext cx="1843831" cy="1837944"/>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D31D0E36-B93E-618E-A3D6-573AD3BDCBCE}"/>
              </a:ext>
            </a:extLst>
          </p:cNvPr>
          <p:cNvSpPr/>
          <p:nvPr/>
        </p:nvSpPr>
        <p:spPr>
          <a:xfrm>
            <a:off x="3725749" y="4529003"/>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4" descr="ARTIFICIAL NEURAL NETWORK Vector Icons free download in SVG ...">
            <a:extLst>
              <a:ext uri="{FF2B5EF4-FFF2-40B4-BE49-F238E27FC236}">
                <a16:creationId xmlns:a16="http://schemas.microsoft.com/office/drawing/2014/main" id="{6D1DC175-DF55-D821-9BDD-3951AA54085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1565" r="12849"/>
          <a:stretch/>
        </p:blipFill>
        <p:spPr bwMode="auto">
          <a:xfrm>
            <a:off x="5100721" y="3454567"/>
            <a:ext cx="1990556" cy="2633499"/>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23C96C7D-CB3B-5740-A45E-D7E2EF91914D}"/>
              </a:ext>
            </a:extLst>
          </p:cNvPr>
          <p:cNvSpPr/>
          <p:nvPr/>
        </p:nvSpPr>
        <p:spPr>
          <a:xfrm>
            <a:off x="7332860" y="452900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3296CB-CC2C-1B67-7D11-61E389EC3644}"/>
              </a:ext>
            </a:extLst>
          </p:cNvPr>
          <p:cNvSpPr txBox="1"/>
          <p:nvPr/>
        </p:nvSpPr>
        <p:spPr>
          <a:xfrm>
            <a:off x="9311906" y="5203397"/>
            <a:ext cx="567784" cy="369332"/>
          </a:xfrm>
          <a:prstGeom prst="rect">
            <a:avLst/>
          </a:prstGeom>
          <a:noFill/>
        </p:spPr>
        <p:txBody>
          <a:bodyPr wrap="none" rtlCol="0">
            <a:spAutoFit/>
          </a:bodyPr>
          <a:lstStyle/>
          <a:p>
            <a:r>
              <a:rPr lang="en-US" dirty="0">
                <a:latin typeface="Cambria" panose="02040503050406030204" pitchFamily="18" charset="0"/>
              </a:rPr>
              <a:t>loss</a:t>
            </a:r>
          </a:p>
        </p:txBody>
      </p:sp>
      <p:cxnSp>
        <p:nvCxnSpPr>
          <p:cNvPr id="8" name="Straight Connector 7">
            <a:extLst>
              <a:ext uri="{FF2B5EF4-FFF2-40B4-BE49-F238E27FC236}">
                <a16:creationId xmlns:a16="http://schemas.microsoft.com/office/drawing/2014/main" id="{DEE34B03-CE1E-F282-A1B5-B4E2F2C32992}"/>
              </a:ext>
            </a:extLst>
          </p:cNvPr>
          <p:cNvCxnSpPr>
            <a:cxnSpLocks/>
          </p:cNvCxnSpPr>
          <p:nvPr/>
        </p:nvCxnSpPr>
        <p:spPr>
          <a:xfrm>
            <a:off x="8573305" y="5134412"/>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5572FC5-5A5F-3B5E-D066-9314D36CA903}"/>
              </a:ext>
            </a:extLst>
          </p:cNvPr>
          <p:cNvCxnSpPr>
            <a:cxnSpLocks/>
          </p:cNvCxnSpPr>
          <p:nvPr/>
        </p:nvCxnSpPr>
        <p:spPr>
          <a:xfrm flipV="1">
            <a:off x="9633489" y="5050997"/>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53753C3-A986-44D9-3131-61B42864597B}"/>
              </a:ext>
            </a:extLst>
          </p:cNvPr>
          <p:cNvCxnSpPr>
            <a:cxnSpLocks/>
          </p:cNvCxnSpPr>
          <p:nvPr/>
        </p:nvCxnSpPr>
        <p:spPr>
          <a:xfrm flipV="1">
            <a:off x="10693674" y="5058212"/>
            <a:ext cx="0" cy="152400"/>
          </a:xfrm>
          <a:prstGeom prst="line">
            <a:avLst/>
          </a:prstGeom>
          <a:ln w="28575"/>
        </p:spPr>
        <p:style>
          <a:lnRef idx="1">
            <a:schemeClr val="dk1"/>
          </a:lnRef>
          <a:fillRef idx="0">
            <a:schemeClr val="dk1"/>
          </a:fillRef>
          <a:effectRef idx="0">
            <a:schemeClr val="dk1"/>
          </a:effectRef>
          <a:fontRef idx="minor">
            <a:schemeClr val="tx1"/>
          </a:fontRef>
        </p:style>
      </p:cxnSp>
      <p:pic>
        <p:nvPicPr>
          <p:cNvPr id="16" name="Picture 2">
            <a:extLst>
              <a:ext uri="{FF2B5EF4-FFF2-40B4-BE49-F238E27FC236}">
                <a16:creationId xmlns:a16="http://schemas.microsoft.com/office/drawing/2014/main" id="{27B1B06F-71B3-FA99-C3D9-A84BA9E4400D}"/>
              </a:ext>
            </a:extLst>
          </p:cNvPr>
          <p:cNvPicPr>
            <a:picLocks noChangeAspect="1" noChangeArrowheads="1"/>
          </p:cNvPicPr>
          <p:nvPr/>
        </p:nvPicPr>
        <p:blipFill rotWithShape="1">
          <a:blip r:embed="rId7" cstate="screen">
            <a:alphaModFix amt="50000"/>
            <a:duotone>
              <a:prstClr val="black"/>
              <a:srgbClr val="FF2F92">
                <a:tint val="45000"/>
                <a:satMod val="400000"/>
              </a:srgbClr>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p:blipFill>
        <p:spPr bwMode="auto">
          <a:xfrm>
            <a:off x="9723017" y="3663001"/>
            <a:ext cx="978404" cy="1464196"/>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a:extLst>
              <a:ext uri="{FF2B5EF4-FFF2-40B4-BE49-F238E27FC236}">
                <a16:creationId xmlns:a16="http://schemas.microsoft.com/office/drawing/2014/main" id="{A966D5F2-A762-EDB2-7352-44787EE8E131}"/>
              </a:ext>
            </a:extLst>
          </p:cNvPr>
          <p:cNvCxnSpPr>
            <a:cxnSpLocks/>
          </p:cNvCxnSpPr>
          <p:nvPr/>
        </p:nvCxnSpPr>
        <p:spPr>
          <a:xfrm flipV="1">
            <a:off x="8573676" y="5058212"/>
            <a:ext cx="0" cy="1524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996180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2117D4-E698-DB10-E35D-68E82FA02A8A}"/>
              </a:ext>
            </a:extLst>
          </p:cNvPr>
          <p:cNvSpPr/>
          <p:nvPr/>
        </p:nvSpPr>
        <p:spPr>
          <a:xfrm>
            <a:off x="0" y="0"/>
            <a:ext cx="12192000" cy="3113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4" name="Picture 6">
            <a:extLst>
              <a:ext uri="{FF2B5EF4-FFF2-40B4-BE49-F238E27FC236}">
                <a16:creationId xmlns:a16="http://schemas.microsoft.com/office/drawing/2014/main" id="{4024EBA2-600C-AFAA-8139-D7D4EE13C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6024" y="837055"/>
            <a:ext cx="4272908" cy="167691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8C9DF129-02DB-0B2B-9F9B-4C7D92663B0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32860" y="765819"/>
            <a:ext cx="4188397" cy="16733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3860299-C386-9476-18CE-3E2011D2F2BD}"/>
              </a:ext>
            </a:extLst>
          </p:cNvPr>
          <p:cNvSpPr txBox="1"/>
          <p:nvPr/>
        </p:nvSpPr>
        <p:spPr>
          <a:xfrm>
            <a:off x="4748932" y="15775"/>
            <a:ext cx="2694135" cy="738664"/>
          </a:xfrm>
          <a:prstGeom prst="rect">
            <a:avLst/>
          </a:prstGeom>
          <a:noFill/>
        </p:spPr>
        <p:txBody>
          <a:bodyPr wrap="none" rtlCol="0">
            <a:spAutoFit/>
          </a:bodyPr>
          <a:lstStyle/>
          <a:p>
            <a:r>
              <a:rPr lang="en-US" sz="4200" dirty="0"/>
              <a:t>Training set</a:t>
            </a:r>
          </a:p>
        </p:txBody>
      </p:sp>
      <p:pic>
        <p:nvPicPr>
          <p:cNvPr id="24" name="Picture 2" descr="atchoum-twitter-screenshot">
            <a:extLst>
              <a:ext uri="{FF2B5EF4-FFF2-40B4-BE49-F238E27FC236}">
                <a16:creationId xmlns:a16="http://schemas.microsoft.com/office/drawing/2014/main" id="{E7591319-3188-8BB4-1214-30B5AC4841F2}"/>
              </a:ext>
            </a:extLst>
          </p:cNvPr>
          <p:cNvPicPr>
            <a:picLocks noGrp="1" noChangeAspect="1" noChangeArrowheads="1"/>
          </p:cNvPicPr>
          <p:nvPr>
            <p:ph idx="1"/>
          </p:nvPr>
        </p:nvPicPr>
        <p:blipFill rotWithShape="1">
          <a:blip r:embed="rId5" cstate="screen">
            <a:extLst>
              <a:ext uri="{28A0092B-C50C-407E-A947-70E740481C1C}">
                <a14:useLocalDpi xmlns:a14="http://schemas.microsoft.com/office/drawing/2010/main"/>
              </a:ext>
            </a:extLst>
          </a:blip>
          <a:srcRect/>
          <a:stretch/>
        </p:blipFill>
        <p:spPr bwMode="auto">
          <a:xfrm>
            <a:off x="6226258" y="1168028"/>
            <a:ext cx="871717" cy="868934"/>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sp>
        <p:nvSpPr>
          <p:cNvPr id="30" name="Right Arrow 29">
            <a:extLst>
              <a:ext uri="{FF2B5EF4-FFF2-40B4-BE49-F238E27FC236}">
                <a16:creationId xmlns:a16="http://schemas.microsoft.com/office/drawing/2014/main" id="{F6831B18-CF1B-5CF5-07DD-166FC1926A5C}"/>
              </a:ext>
            </a:extLst>
          </p:cNvPr>
          <p:cNvSpPr/>
          <p:nvPr/>
        </p:nvSpPr>
        <p:spPr>
          <a:xfrm>
            <a:off x="3725749" y="4529003"/>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5" name="Picture 2" descr="atchoum-twitter-screenshot">
            <a:extLst>
              <a:ext uri="{FF2B5EF4-FFF2-40B4-BE49-F238E27FC236}">
                <a16:creationId xmlns:a16="http://schemas.microsoft.com/office/drawing/2014/main" id="{C2AF3751-488B-FDAB-7C17-5DAC2F93E5B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588436" y="3853774"/>
            <a:ext cx="1843831" cy="1837944"/>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37" name="Picture 4" descr="ARTIFICIAL NEURAL NETWORK Vector Icons free download in SVG ...">
            <a:extLst>
              <a:ext uri="{FF2B5EF4-FFF2-40B4-BE49-F238E27FC236}">
                <a16:creationId xmlns:a16="http://schemas.microsoft.com/office/drawing/2014/main" id="{D035E2A8-7713-D85B-4AB6-E44C9BFF4AF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1565" r="12849"/>
          <a:stretch/>
        </p:blipFill>
        <p:spPr bwMode="auto">
          <a:xfrm>
            <a:off x="5100721" y="3454567"/>
            <a:ext cx="1990556" cy="2633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31C437-C771-AAE3-AE2E-829746925880}"/>
              </a:ext>
            </a:extLst>
          </p:cNvPr>
          <p:cNvSpPr txBox="1"/>
          <p:nvPr/>
        </p:nvSpPr>
        <p:spPr>
          <a:xfrm>
            <a:off x="9311906" y="5203397"/>
            <a:ext cx="567784" cy="369332"/>
          </a:xfrm>
          <a:prstGeom prst="rect">
            <a:avLst/>
          </a:prstGeom>
          <a:noFill/>
        </p:spPr>
        <p:txBody>
          <a:bodyPr wrap="none" rtlCol="0">
            <a:spAutoFit/>
          </a:bodyPr>
          <a:lstStyle/>
          <a:p>
            <a:r>
              <a:rPr lang="en-US" dirty="0">
                <a:latin typeface="Cambria" panose="02040503050406030204" pitchFamily="18" charset="0"/>
              </a:rPr>
              <a:t>loss</a:t>
            </a:r>
          </a:p>
        </p:txBody>
      </p:sp>
      <p:cxnSp>
        <p:nvCxnSpPr>
          <p:cNvPr id="3" name="Straight Connector 2">
            <a:extLst>
              <a:ext uri="{FF2B5EF4-FFF2-40B4-BE49-F238E27FC236}">
                <a16:creationId xmlns:a16="http://schemas.microsoft.com/office/drawing/2014/main" id="{FEDD90DC-376A-8A5F-A219-2E98A52E680F}"/>
              </a:ext>
            </a:extLst>
          </p:cNvPr>
          <p:cNvCxnSpPr>
            <a:cxnSpLocks/>
          </p:cNvCxnSpPr>
          <p:nvPr/>
        </p:nvCxnSpPr>
        <p:spPr>
          <a:xfrm>
            <a:off x="8573305" y="5134412"/>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7D301B58-8935-BB58-ED36-0ACA6EABB9D1}"/>
              </a:ext>
            </a:extLst>
          </p:cNvPr>
          <p:cNvCxnSpPr>
            <a:cxnSpLocks/>
          </p:cNvCxnSpPr>
          <p:nvPr/>
        </p:nvCxnSpPr>
        <p:spPr>
          <a:xfrm flipV="1">
            <a:off x="8573676" y="5058212"/>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8488D7F5-A0F3-5CAE-9E5A-CF266FDD3C26}"/>
              </a:ext>
            </a:extLst>
          </p:cNvPr>
          <p:cNvCxnSpPr>
            <a:cxnSpLocks/>
          </p:cNvCxnSpPr>
          <p:nvPr/>
        </p:nvCxnSpPr>
        <p:spPr>
          <a:xfrm flipV="1">
            <a:off x="9633489" y="5050997"/>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5A09FFE-A9F0-5927-E176-5AF5AE86086B}"/>
              </a:ext>
            </a:extLst>
          </p:cNvPr>
          <p:cNvCxnSpPr>
            <a:cxnSpLocks/>
          </p:cNvCxnSpPr>
          <p:nvPr/>
        </p:nvCxnSpPr>
        <p:spPr>
          <a:xfrm flipV="1">
            <a:off x="10693674" y="5058212"/>
            <a:ext cx="0" cy="152400"/>
          </a:xfrm>
          <a:prstGeom prst="line">
            <a:avLst/>
          </a:prstGeom>
          <a:ln w="28575"/>
        </p:spPr>
        <p:style>
          <a:lnRef idx="1">
            <a:schemeClr val="dk1"/>
          </a:lnRef>
          <a:fillRef idx="0">
            <a:schemeClr val="dk1"/>
          </a:fillRef>
          <a:effectRef idx="0">
            <a:schemeClr val="dk1"/>
          </a:effectRef>
          <a:fontRef idx="minor">
            <a:schemeClr val="tx1"/>
          </a:fontRef>
        </p:style>
      </p:cxnSp>
      <p:pic>
        <p:nvPicPr>
          <p:cNvPr id="7" name="Picture 2">
            <a:extLst>
              <a:ext uri="{FF2B5EF4-FFF2-40B4-BE49-F238E27FC236}">
                <a16:creationId xmlns:a16="http://schemas.microsoft.com/office/drawing/2014/main" id="{EFC315F1-4877-9B11-5449-895A8F113772}"/>
              </a:ext>
            </a:extLst>
          </p:cNvPr>
          <p:cNvPicPr>
            <a:picLocks noChangeAspect="1" noChangeArrowheads="1"/>
          </p:cNvPicPr>
          <p:nvPr/>
        </p:nvPicPr>
        <p:blipFill rotWithShape="1">
          <a:blip r:embed="rId8" cstate="screen">
            <a:alphaModFix amt="50000"/>
            <a:duotone>
              <a:prstClr val="black"/>
              <a:srgbClr val="0432FF">
                <a:tint val="45000"/>
                <a:satMod val="400000"/>
              </a:srgb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p:blipFill>
        <p:spPr bwMode="auto">
          <a:xfrm>
            <a:off x="8563699" y="3670216"/>
            <a:ext cx="978404" cy="1464196"/>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a:extLst>
              <a:ext uri="{FF2B5EF4-FFF2-40B4-BE49-F238E27FC236}">
                <a16:creationId xmlns:a16="http://schemas.microsoft.com/office/drawing/2014/main" id="{A018F41C-883E-2CCE-B054-7BD7321A1945}"/>
              </a:ext>
            </a:extLst>
          </p:cNvPr>
          <p:cNvSpPr/>
          <p:nvPr/>
        </p:nvSpPr>
        <p:spPr>
          <a:xfrm>
            <a:off x="7332860" y="452900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97316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2117D4-E698-DB10-E35D-68E82FA02A8A}"/>
              </a:ext>
            </a:extLst>
          </p:cNvPr>
          <p:cNvSpPr/>
          <p:nvPr/>
        </p:nvSpPr>
        <p:spPr>
          <a:xfrm>
            <a:off x="0" y="0"/>
            <a:ext cx="12192000" cy="3113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4" name="Picture 6">
            <a:extLst>
              <a:ext uri="{FF2B5EF4-FFF2-40B4-BE49-F238E27FC236}">
                <a16:creationId xmlns:a16="http://schemas.microsoft.com/office/drawing/2014/main" id="{4024EBA2-600C-AFAA-8139-D7D4EE13C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6024" y="837055"/>
            <a:ext cx="4272908" cy="167691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8C9DF129-02DB-0B2B-9F9B-4C7D92663B0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32860" y="765819"/>
            <a:ext cx="4188397" cy="16733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3860299-C386-9476-18CE-3E2011D2F2BD}"/>
              </a:ext>
            </a:extLst>
          </p:cNvPr>
          <p:cNvSpPr txBox="1"/>
          <p:nvPr/>
        </p:nvSpPr>
        <p:spPr>
          <a:xfrm>
            <a:off x="4748932" y="15775"/>
            <a:ext cx="2694135" cy="738664"/>
          </a:xfrm>
          <a:prstGeom prst="rect">
            <a:avLst/>
          </a:prstGeom>
          <a:noFill/>
        </p:spPr>
        <p:txBody>
          <a:bodyPr wrap="none" rtlCol="0">
            <a:spAutoFit/>
          </a:bodyPr>
          <a:lstStyle/>
          <a:p>
            <a:r>
              <a:rPr lang="en-US" sz="4200" dirty="0"/>
              <a:t>Training set</a:t>
            </a:r>
          </a:p>
        </p:txBody>
      </p:sp>
      <p:pic>
        <p:nvPicPr>
          <p:cNvPr id="2" name="Picture 2" descr="atchoum-twitter-screenshot">
            <a:extLst>
              <a:ext uri="{FF2B5EF4-FFF2-40B4-BE49-F238E27FC236}">
                <a16:creationId xmlns:a16="http://schemas.microsoft.com/office/drawing/2014/main" id="{E0A7A213-DEB6-596B-7EE3-2B242B00FC5F}"/>
              </a:ext>
            </a:extLst>
          </p:cNvPr>
          <p:cNvPicPr>
            <a:picLocks noGrp="1" noChangeAspect="1" noChangeArrowheads="1"/>
          </p:cNvPicPr>
          <p:nvPr>
            <p:ph idx="1"/>
          </p:nvPr>
        </p:nvPicPr>
        <p:blipFill rotWithShape="1">
          <a:blip r:embed="rId5" cstate="screen">
            <a:extLst>
              <a:ext uri="{28A0092B-C50C-407E-A947-70E740481C1C}">
                <a14:useLocalDpi xmlns:a14="http://schemas.microsoft.com/office/drawing/2010/main"/>
              </a:ext>
            </a:extLst>
          </a:blip>
          <a:srcRect/>
          <a:stretch/>
        </p:blipFill>
        <p:spPr bwMode="auto">
          <a:xfrm>
            <a:off x="1588436" y="3853774"/>
            <a:ext cx="1843831" cy="1837944"/>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3" name="Right Arrow 2">
            <a:extLst>
              <a:ext uri="{FF2B5EF4-FFF2-40B4-BE49-F238E27FC236}">
                <a16:creationId xmlns:a16="http://schemas.microsoft.com/office/drawing/2014/main" id="{D31D0E36-B93E-618E-A3D6-573AD3BDCBCE}"/>
              </a:ext>
            </a:extLst>
          </p:cNvPr>
          <p:cNvSpPr/>
          <p:nvPr/>
        </p:nvSpPr>
        <p:spPr>
          <a:xfrm>
            <a:off x="3725749" y="4529003"/>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5" name="Picture 4" descr="ARTIFICIAL NEURAL NETWORK Vector Icons free download in SVG ...">
            <a:extLst>
              <a:ext uri="{FF2B5EF4-FFF2-40B4-BE49-F238E27FC236}">
                <a16:creationId xmlns:a16="http://schemas.microsoft.com/office/drawing/2014/main" id="{6D1DC175-DF55-D821-9BDD-3951AA54085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1565" r="12849"/>
          <a:stretch/>
        </p:blipFill>
        <p:spPr bwMode="auto">
          <a:xfrm>
            <a:off x="5100721" y="3454567"/>
            <a:ext cx="1990556" cy="2633499"/>
          </a:xfrm>
          <a:prstGeom prst="rect">
            <a:avLst/>
          </a:prstGeom>
          <a:noFill/>
          <a:extLst>
            <a:ext uri="{909E8E84-426E-40DD-AFC4-6F175D3DCCD1}">
              <a14:hiddenFill xmlns:a14="http://schemas.microsoft.com/office/drawing/2010/main">
                <a:solidFill>
                  <a:srgbClr val="FFFFFF"/>
                </a:solidFill>
              </a14:hiddenFill>
            </a:ext>
          </a:extLst>
        </p:spPr>
      </p:pic>
      <p:sp>
        <p:nvSpPr>
          <p:cNvPr id="4" name="Right Arrow 3">
            <a:extLst>
              <a:ext uri="{FF2B5EF4-FFF2-40B4-BE49-F238E27FC236}">
                <a16:creationId xmlns:a16="http://schemas.microsoft.com/office/drawing/2014/main" id="{23C96C7D-CB3B-5740-A45E-D7E2EF91914D}"/>
              </a:ext>
            </a:extLst>
          </p:cNvPr>
          <p:cNvSpPr/>
          <p:nvPr/>
        </p:nvSpPr>
        <p:spPr>
          <a:xfrm>
            <a:off x="7332860" y="452900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3296CB-CC2C-1B67-7D11-61E389EC3644}"/>
              </a:ext>
            </a:extLst>
          </p:cNvPr>
          <p:cNvSpPr txBox="1"/>
          <p:nvPr/>
        </p:nvSpPr>
        <p:spPr>
          <a:xfrm>
            <a:off x="9311906" y="5203397"/>
            <a:ext cx="567784" cy="369332"/>
          </a:xfrm>
          <a:prstGeom prst="rect">
            <a:avLst/>
          </a:prstGeom>
          <a:noFill/>
        </p:spPr>
        <p:txBody>
          <a:bodyPr wrap="none" rtlCol="0">
            <a:spAutoFit/>
          </a:bodyPr>
          <a:lstStyle/>
          <a:p>
            <a:r>
              <a:rPr lang="en-US" dirty="0">
                <a:latin typeface="Cambria" panose="02040503050406030204" pitchFamily="18" charset="0"/>
              </a:rPr>
              <a:t>loss</a:t>
            </a:r>
          </a:p>
        </p:txBody>
      </p:sp>
      <p:cxnSp>
        <p:nvCxnSpPr>
          <p:cNvPr id="8" name="Straight Connector 7">
            <a:extLst>
              <a:ext uri="{FF2B5EF4-FFF2-40B4-BE49-F238E27FC236}">
                <a16:creationId xmlns:a16="http://schemas.microsoft.com/office/drawing/2014/main" id="{DEE34B03-CE1E-F282-A1B5-B4E2F2C32992}"/>
              </a:ext>
            </a:extLst>
          </p:cNvPr>
          <p:cNvCxnSpPr>
            <a:cxnSpLocks/>
          </p:cNvCxnSpPr>
          <p:nvPr/>
        </p:nvCxnSpPr>
        <p:spPr>
          <a:xfrm>
            <a:off x="8573305" y="5134412"/>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5572FC5-5A5F-3B5E-D066-9314D36CA903}"/>
              </a:ext>
            </a:extLst>
          </p:cNvPr>
          <p:cNvCxnSpPr>
            <a:cxnSpLocks/>
          </p:cNvCxnSpPr>
          <p:nvPr/>
        </p:nvCxnSpPr>
        <p:spPr>
          <a:xfrm flipV="1">
            <a:off x="9633489" y="5050997"/>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E53753C3-A986-44D9-3131-61B42864597B}"/>
              </a:ext>
            </a:extLst>
          </p:cNvPr>
          <p:cNvCxnSpPr>
            <a:cxnSpLocks/>
          </p:cNvCxnSpPr>
          <p:nvPr/>
        </p:nvCxnSpPr>
        <p:spPr>
          <a:xfrm flipV="1">
            <a:off x="10693674" y="5058212"/>
            <a:ext cx="0" cy="152400"/>
          </a:xfrm>
          <a:prstGeom prst="line">
            <a:avLst/>
          </a:prstGeom>
          <a:ln w="28575"/>
        </p:spPr>
        <p:style>
          <a:lnRef idx="1">
            <a:schemeClr val="dk1"/>
          </a:lnRef>
          <a:fillRef idx="0">
            <a:schemeClr val="dk1"/>
          </a:fillRef>
          <a:effectRef idx="0">
            <a:schemeClr val="dk1"/>
          </a:effectRef>
          <a:fontRef idx="minor">
            <a:schemeClr val="tx1"/>
          </a:fontRef>
        </p:style>
      </p:cxnSp>
      <p:pic>
        <p:nvPicPr>
          <p:cNvPr id="16" name="Picture 2">
            <a:extLst>
              <a:ext uri="{FF2B5EF4-FFF2-40B4-BE49-F238E27FC236}">
                <a16:creationId xmlns:a16="http://schemas.microsoft.com/office/drawing/2014/main" id="{27B1B06F-71B3-FA99-C3D9-A84BA9E4400D}"/>
              </a:ext>
            </a:extLst>
          </p:cNvPr>
          <p:cNvPicPr>
            <a:picLocks noChangeAspect="1" noChangeArrowheads="1"/>
          </p:cNvPicPr>
          <p:nvPr/>
        </p:nvPicPr>
        <p:blipFill rotWithShape="1">
          <a:blip r:embed="rId7" cstate="screen">
            <a:alphaModFix amt="50000"/>
            <a:duotone>
              <a:prstClr val="black"/>
              <a:srgbClr val="FF2F92">
                <a:tint val="45000"/>
                <a:satMod val="400000"/>
              </a:srgbClr>
            </a:duotone>
            <a:extLst>
              <a:ext uri="{BEBA8EAE-BF5A-486C-A8C5-ECC9F3942E4B}">
                <a14:imgProps xmlns:a14="http://schemas.microsoft.com/office/drawing/2010/main">
                  <a14:imgLayer r:embed="rId8">
                    <a14:imgEffect>
                      <a14:brightnessContrast bright="100000"/>
                    </a14:imgEffect>
                  </a14:imgLayer>
                </a14:imgProps>
              </a:ext>
              <a:ext uri="{28A0092B-C50C-407E-A947-70E740481C1C}">
                <a14:useLocalDpi xmlns:a14="http://schemas.microsoft.com/office/drawing/2010/main"/>
              </a:ext>
            </a:extLst>
          </a:blip>
          <a:srcRect/>
          <a:stretch/>
        </p:blipFill>
        <p:spPr bwMode="auto">
          <a:xfrm>
            <a:off x="9723017" y="3663001"/>
            <a:ext cx="978404" cy="1464196"/>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F2ED16BC-5C6F-AAB7-91DB-AFD4C96285A4}"/>
              </a:ext>
            </a:extLst>
          </p:cNvPr>
          <p:cNvCxnSpPr>
            <a:cxnSpLocks/>
          </p:cNvCxnSpPr>
          <p:nvPr/>
        </p:nvCxnSpPr>
        <p:spPr>
          <a:xfrm flipV="1">
            <a:off x="8573676" y="5058212"/>
            <a:ext cx="0" cy="152400"/>
          </a:xfrm>
          <a:prstGeom prst="line">
            <a:avLst/>
          </a:prstGeom>
          <a:ln w="28575"/>
        </p:spPr>
        <p:style>
          <a:lnRef idx="1">
            <a:schemeClr val="dk1"/>
          </a:lnRef>
          <a:fillRef idx="0">
            <a:schemeClr val="dk1"/>
          </a:fillRef>
          <a:effectRef idx="0">
            <a:schemeClr val="dk1"/>
          </a:effectRef>
          <a:fontRef idx="minor">
            <a:schemeClr val="tx1"/>
          </a:fontRef>
        </p:style>
      </p:cxnSp>
      <p:pic>
        <p:nvPicPr>
          <p:cNvPr id="6" name="Picture 2">
            <a:extLst>
              <a:ext uri="{FF2B5EF4-FFF2-40B4-BE49-F238E27FC236}">
                <a16:creationId xmlns:a16="http://schemas.microsoft.com/office/drawing/2014/main" id="{05DE5A73-BD13-614D-B43C-70F37AC61EBF}"/>
              </a:ext>
            </a:extLst>
          </p:cNvPr>
          <p:cNvPicPr>
            <a:picLocks noChangeAspect="1" noChangeArrowheads="1"/>
          </p:cNvPicPr>
          <p:nvPr/>
        </p:nvPicPr>
        <p:blipFill rotWithShape="1">
          <a:blip r:embed="rId7" cstate="screen">
            <a:duotone>
              <a:prstClr val="black"/>
              <a:srgbClr val="0432FF">
                <a:tint val="45000"/>
                <a:satMod val="400000"/>
              </a:srgbClr>
            </a:duotone>
            <a:alphaModFix amt="20000"/>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p:blipFill>
        <p:spPr bwMode="auto">
          <a:xfrm>
            <a:off x="8563699" y="3670216"/>
            <a:ext cx="978404" cy="14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6431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998-7986-9D91-6D70-3D84BEA7E36E}"/>
              </a:ext>
            </a:extLst>
          </p:cNvPr>
          <p:cNvSpPr>
            <a:spLocks noGrp="1"/>
          </p:cNvSpPr>
          <p:nvPr>
            <p:ph type="title"/>
          </p:nvPr>
        </p:nvSpPr>
        <p:spPr/>
        <p:txBody>
          <a:bodyPr/>
          <a:lstStyle/>
          <a:p>
            <a:r>
              <a:rPr lang="en-US" dirty="0"/>
              <a:t>The trained model might </a:t>
            </a:r>
            <a:r>
              <a:rPr lang="en-US" i="1" dirty="0">
                <a:solidFill>
                  <a:srgbClr val="C00000"/>
                </a:solidFill>
              </a:rPr>
              <a:t>leak</a:t>
            </a:r>
            <a:r>
              <a:rPr lang="en-US" dirty="0"/>
              <a:t> the training set.</a:t>
            </a:r>
          </a:p>
        </p:txBody>
      </p:sp>
      <p:sp>
        <p:nvSpPr>
          <p:cNvPr id="4" name="Slide Number Placeholder 3">
            <a:extLst>
              <a:ext uri="{FF2B5EF4-FFF2-40B4-BE49-F238E27FC236}">
                <a16:creationId xmlns:a16="http://schemas.microsoft.com/office/drawing/2014/main" id="{5E145FD5-E6D3-1E25-1782-81229885978B}"/>
              </a:ext>
            </a:extLst>
          </p:cNvPr>
          <p:cNvSpPr>
            <a:spLocks noGrp="1"/>
          </p:cNvSpPr>
          <p:nvPr>
            <p:ph type="sldNum" sz="quarter" idx="11"/>
          </p:nvPr>
        </p:nvSpPr>
        <p:spPr/>
        <p:txBody>
          <a:bodyPr/>
          <a:lstStyle/>
          <a:p>
            <a:pPr algn="r"/>
            <a:fld id="{D0000B66-E438-CF4E-9EAE-E38381514D64}" type="slidenum">
              <a:rPr lang="en-US" altLang="en-US" smtClean="0"/>
              <a:pPr algn="r"/>
              <a:t>3</a:t>
            </a:fld>
            <a:endParaRPr lang="en-US" altLang="en-US"/>
          </a:p>
        </p:txBody>
      </p:sp>
      <p:pic>
        <p:nvPicPr>
          <p:cNvPr id="6" name="Picture 2">
            <a:extLst>
              <a:ext uri="{FF2B5EF4-FFF2-40B4-BE49-F238E27FC236}">
                <a16:creationId xmlns:a16="http://schemas.microsoft.com/office/drawing/2014/main" id="{CC53E4B0-530C-E20B-79C2-E560D82A036A}"/>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941474" y="1900451"/>
            <a:ext cx="3749141" cy="3995875"/>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30FE0B86-3252-B38F-46AC-2CA3AFEFC955}"/>
              </a:ext>
            </a:extLst>
          </p:cNvPr>
          <p:cNvGrpSpPr/>
          <p:nvPr/>
        </p:nvGrpSpPr>
        <p:grpSpPr>
          <a:xfrm>
            <a:off x="406400" y="1805267"/>
            <a:ext cx="7292103" cy="2030973"/>
            <a:chOff x="4623447" y="4230748"/>
            <a:chExt cx="7292103" cy="2030973"/>
          </a:xfrm>
        </p:grpSpPr>
        <p:grpSp>
          <p:nvGrpSpPr>
            <p:cNvPr id="8" name="Group 7">
              <a:extLst>
                <a:ext uri="{FF2B5EF4-FFF2-40B4-BE49-F238E27FC236}">
                  <a16:creationId xmlns:a16="http://schemas.microsoft.com/office/drawing/2014/main" id="{6B0FBEE6-8D82-796A-F2A7-F449CF332ECD}"/>
                </a:ext>
              </a:extLst>
            </p:cNvPr>
            <p:cNvGrpSpPr>
              <a:grpSpLocks noChangeAspect="1"/>
            </p:cNvGrpSpPr>
            <p:nvPr/>
          </p:nvGrpSpPr>
          <p:grpSpPr>
            <a:xfrm>
              <a:off x="4623447" y="4325932"/>
              <a:ext cx="6616429" cy="1935789"/>
              <a:chOff x="5587497" y="4556312"/>
              <a:chExt cx="6074957" cy="1777369"/>
            </a:xfrm>
            <a:effectLst>
              <a:outerShdw blurRad="50800" dist="38100" dir="5400000" algn="t" rotWithShape="0">
                <a:prstClr val="black">
                  <a:alpha val="40000"/>
                </a:prstClr>
              </a:outerShdw>
            </a:effectLst>
          </p:grpSpPr>
          <p:pic>
            <p:nvPicPr>
              <p:cNvPr id="11" name="Picture 10">
                <a:extLst>
                  <a:ext uri="{FF2B5EF4-FFF2-40B4-BE49-F238E27FC236}">
                    <a16:creationId xmlns:a16="http://schemas.microsoft.com/office/drawing/2014/main" id="{F9FDD7F8-376A-0441-AC45-52541D80B1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87497" y="4556312"/>
                <a:ext cx="6074957" cy="1777369"/>
              </a:xfrm>
              <a:prstGeom prst="rect">
                <a:avLst/>
              </a:prstGeom>
              <a:solidFill>
                <a:schemeClr val="bg1"/>
              </a:solidFill>
              <a:ln>
                <a:noFill/>
              </a:ln>
              <a:effectLst>
                <a:outerShdw blurRad="381000" dist="63500" dir="2700000" algn="tl" rotWithShape="0">
                  <a:prstClr val="black">
                    <a:alpha val="70000"/>
                  </a:prstClr>
                </a:outerShdw>
              </a:effectLst>
            </p:spPr>
          </p:pic>
          <p:sp>
            <p:nvSpPr>
              <p:cNvPr id="12" name="Rectangle 11">
                <a:extLst>
                  <a:ext uri="{FF2B5EF4-FFF2-40B4-BE49-F238E27FC236}">
                    <a16:creationId xmlns:a16="http://schemas.microsoft.com/office/drawing/2014/main" id="{B2316F80-6278-CA14-C652-A111E66AE934}"/>
                  </a:ext>
                </a:extLst>
              </p:cNvPr>
              <p:cNvSpPr/>
              <p:nvPr/>
            </p:nvSpPr>
            <p:spPr>
              <a:xfrm>
                <a:off x="9297156" y="5260634"/>
                <a:ext cx="1844123" cy="31161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4ABA21-071A-F507-CA17-9C3203A6FB2C}"/>
                  </a:ext>
                </a:extLst>
              </p:cNvPr>
              <p:cNvSpPr/>
              <p:nvPr/>
            </p:nvSpPr>
            <p:spPr>
              <a:xfrm>
                <a:off x="8780357" y="5572244"/>
                <a:ext cx="2360923" cy="311611"/>
              </a:xfrm>
              <a:prstGeom prst="rect">
                <a:avLst/>
              </a:prstGeom>
              <a:solidFill>
                <a:srgbClr val="FFFF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 name="Elbow Connector 8">
              <a:extLst>
                <a:ext uri="{FF2B5EF4-FFF2-40B4-BE49-F238E27FC236}">
                  <a16:creationId xmlns:a16="http://schemas.microsoft.com/office/drawing/2014/main" id="{D1C09EF4-CBF1-C1B6-D35F-9561703BDE1E}"/>
                </a:ext>
              </a:extLst>
            </p:cNvPr>
            <p:cNvCxnSpPr>
              <a:cxnSpLocks/>
            </p:cNvCxnSpPr>
            <p:nvPr/>
          </p:nvCxnSpPr>
          <p:spPr>
            <a:xfrm flipV="1">
              <a:off x="10672248" y="4881648"/>
              <a:ext cx="189764" cy="653409"/>
            </a:xfrm>
            <a:prstGeom prst="bentConnector2">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ounded Rectangle 9">
              <a:extLst>
                <a:ext uri="{FF2B5EF4-FFF2-40B4-BE49-F238E27FC236}">
                  <a16:creationId xmlns:a16="http://schemas.microsoft.com/office/drawing/2014/main" id="{53AB12EF-1E90-B51C-089C-4DF757BF255D}"/>
                </a:ext>
              </a:extLst>
            </p:cNvPr>
            <p:cNvSpPr/>
            <p:nvPr/>
          </p:nvSpPr>
          <p:spPr>
            <a:xfrm>
              <a:off x="8554706" y="4230748"/>
              <a:ext cx="3360844" cy="653408"/>
            </a:xfrm>
            <a:prstGeom prst="roundRect">
              <a:avLst/>
            </a:prstGeom>
            <a:solidFill>
              <a:schemeClr val="bg2"/>
            </a:solidFill>
            <a:ln w="28575">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i="1" dirty="0">
                  <a:solidFill>
                    <a:schemeClr val="tx1"/>
                  </a:solidFill>
                </a:rPr>
                <a:t>from the Bible </a:t>
              </a:r>
              <a:r>
                <a:rPr lang="en-US" sz="2000" dirty="0">
                  <a:solidFill>
                    <a:schemeClr val="tx1"/>
                  </a:solidFill>
                </a:rPr>
                <a:t>(1 Kings 7:2)</a:t>
              </a:r>
            </a:p>
          </p:txBody>
        </p:sp>
      </p:grpSp>
      <p:pic>
        <p:nvPicPr>
          <p:cNvPr id="9218" name="Picture 2" descr="Attacks against Machine Learning Privacy (Part 1): Model Inversion Attacks  with the IBM-ART Framework - Franziska Boenisch">
            <a:extLst>
              <a:ext uri="{FF2B5EF4-FFF2-40B4-BE49-F238E27FC236}">
                <a16:creationId xmlns:a16="http://schemas.microsoft.com/office/drawing/2014/main" id="{8C405886-FCCE-1761-1238-D5215159B088}"/>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20354" y="4384500"/>
            <a:ext cx="3530600" cy="1892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807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2117D4-E698-DB10-E35D-68E82FA02A8A}"/>
              </a:ext>
            </a:extLst>
          </p:cNvPr>
          <p:cNvSpPr/>
          <p:nvPr/>
        </p:nvSpPr>
        <p:spPr>
          <a:xfrm>
            <a:off x="0" y="0"/>
            <a:ext cx="12192000" cy="3113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4" name="Picture 6">
            <a:extLst>
              <a:ext uri="{FF2B5EF4-FFF2-40B4-BE49-F238E27FC236}">
                <a16:creationId xmlns:a16="http://schemas.microsoft.com/office/drawing/2014/main" id="{4024EBA2-600C-AFAA-8139-D7D4EE13C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6024" y="837055"/>
            <a:ext cx="4272908" cy="167691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8C9DF129-02DB-0B2B-9F9B-4C7D92663B0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332860" y="765819"/>
            <a:ext cx="4188397" cy="16733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3860299-C386-9476-18CE-3E2011D2F2BD}"/>
              </a:ext>
            </a:extLst>
          </p:cNvPr>
          <p:cNvSpPr txBox="1"/>
          <p:nvPr/>
        </p:nvSpPr>
        <p:spPr>
          <a:xfrm>
            <a:off x="4748932" y="15775"/>
            <a:ext cx="2694135" cy="738664"/>
          </a:xfrm>
          <a:prstGeom prst="rect">
            <a:avLst/>
          </a:prstGeom>
          <a:noFill/>
        </p:spPr>
        <p:txBody>
          <a:bodyPr wrap="none" rtlCol="0">
            <a:spAutoFit/>
          </a:bodyPr>
          <a:lstStyle/>
          <a:p>
            <a:r>
              <a:rPr lang="en-US" sz="4200" dirty="0"/>
              <a:t>Training set</a:t>
            </a:r>
          </a:p>
        </p:txBody>
      </p:sp>
      <p:pic>
        <p:nvPicPr>
          <p:cNvPr id="24" name="Picture 2" descr="atchoum-twitter-screenshot">
            <a:extLst>
              <a:ext uri="{FF2B5EF4-FFF2-40B4-BE49-F238E27FC236}">
                <a16:creationId xmlns:a16="http://schemas.microsoft.com/office/drawing/2014/main" id="{E7591319-3188-8BB4-1214-30B5AC4841F2}"/>
              </a:ext>
            </a:extLst>
          </p:cNvPr>
          <p:cNvPicPr>
            <a:picLocks noGrp="1" noChangeAspect="1" noChangeArrowheads="1"/>
          </p:cNvPicPr>
          <p:nvPr>
            <p:ph idx="1"/>
          </p:nvPr>
        </p:nvPicPr>
        <p:blipFill rotWithShape="1">
          <a:blip r:embed="rId5" cstate="screen">
            <a:extLst>
              <a:ext uri="{28A0092B-C50C-407E-A947-70E740481C1C}">
                <a14:useLocalDpi xmlns:a14="http://schemas.microsoft.com/office/drawing/2010/main"/>
              </a:ext>
            </a:extLst>
          </a:blip>
          <a:srcRect/>
          <a:stretch/>
        </p:blipFill>
        <p:spPr bwMode="auto">
          <a:xfrm>
            <a:off x="6226258" y="1168028"/>
            <a:ext cx="871717" cy="868934"/>
          </a:xfrm>
          <a:prstGeom prst="rect">
            <a:avLst/>
          </a:prstGeom>
          <a:noFill/>
          <a:ln w="57150">
            <a:solidFill>
              <a:schemeClr val="accent4"/>
            </a:solidFill>
          </a:ln>
          <a:extLst>
            <a:ext uri="{909E8E84-426E-40DD-AFC4-6F175D3DCCD1}">
              <a14:hiddenFill xmlns:a14="http://schemas.microsoft.com/office/drawing/2010/main">
                <a:solidFill>
                  <a:srgbClr val="FFFFFF"/>
                </a:solidFill>
              </a14:hiddenFill>
            </a:ext>
          </a:extLst>
        </p:spPr>
      </p:pic>
      <p:sp>
        <p:nvSpPr>
          <p:cNvPr id="30" name="Right Arrow 29">
            <a:extLst>
              <a:ext uri="{FF2B5EF4-FFF2-40B4-BE49-F238E27FC236}">
                <a16:creationId xmlns:a16="http://schemas.microsoft.com/office/drawing/2014/main" id="{F6831B18-CF1B-5CF5-07DD-166FC1926A5C}"/>
              </a:ext>
            </a:extLst>
          </p:cNvPr>
          <p:cNvSpPr/>
          <p:nvPr/>
        </p:nvSpPr>
        <p:spPr>
          <a:xfrm>
            <a:off x="3725749" y="4529003"/>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5" name="Picture 2" descr="atchoum-twitter-screenshot">
            <a:extLst>
              <a:ext uri="{FF2B5EF4-FFF2-40B4-BE49-F238E27FC236}">
                <a16:creationId xmlns:a16="http://schemas.microsoft.com/office/drawing/2014/main" id="{C2AF3751-488B-FDAB-7C17-5DAC2F93E5B3}"/>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588436" y="3853774"/>
            <a:ext cx="1843831" cy="1837944"/>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37" name="Picture 4" descr="ARTIFICIAL NEURAL NETWORK Vector Icons free download in SVG ...">
            <a:extLst>
              <a:ext uri="{FF2B5EF4-FFF2-40B4-BE49-F238E27FC236}">
                <a16:creationId xmlns:a16="http://schemas.microsoft.com/office/drawing/2014/main" id="{D035E2A8-7713-D85B-4AB6-E44C9BFF4AF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1565" r="12849"/>
          <a:stretch/>
        </p:blipFill>
        <p:spPr bwMode="auto">
          <a:xfrm>
            <a:off x="5100721" y="3454567"/>
            <a:ext cx="1990556" cy="26334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31C437-C771-AAE3-AE2E-829746925880}"/>
              </a:ext>
            </a:extLst>
          </p:cNvPr>
          <p:cNvSpPr txBox="1"/>
          <p:nvPr/>
        </p:nvSpPr>
        <p:spPr>
          <a:xfrm>
            <a:off x="9311906" y="5203397"/>
            <a:ext cx="567784" cy="369332"/>
          </a:xfrm>
          <a:prstGeom prst="rect">
            <a:avLst/>
          </a:prstGeom>
          <a:noFill/>
        </p:spPr>
        <p:txBody>
          <a:bodyPr wrap="none" rtlCol="0">
            <a:spAutoFit/>
          </a:bodyPr>
          <a:lstStyle/>
          <a:p>
            <a:r>
              <a:rPr lang="en-US" dirty="0">
                <a:latin typeface="Cambria" panose="02040503050406030204" pitchFamily="18" charset="0"/>
              </a:rPr>
              <a:t>loss</a:t>
            </a:r>
          </a:p>
        </p:txBody>
      </p:sp>
      <p:cxnSp>
        <p:nvCxnSpPr>
          <p:cNvPr id="3" name="Straight Connector 2">
            <a:extLst>
              <a:ext uri="{FF2B5EF4-FFF2-40B4-BE49-F238E27FC236}">
                <a16:creationId xmlns:a16="http://schemas.microsoft.com/office/drawing/2014/main" id="{FEDD90DC-376A-8A5F-A219-2E98A52E680F}"/>
              </a:ext>
            </a:extLst>
          </p:cNvPr>
          <p:cNvCxnSpPr>
            <a:cxnSpLocks/>
          </p:cNvCxnSpPr>
          <p:nvPr/>
        </p:nvCxnSpPr>
        <p:spPr>
          <a:xfrm>
            <a:off x="8573305" y="5134412"/>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4" name="Straight Connector 3">
            <a:extLst>
              <a:ext uri="{FF2B5EF4-FFF2-40B4-BE49-F238E27FC236}">
                <a16:creationId xmlns:a16="http://schemas.microsoft.com/office/drawing/2014/main" id="{7D301B58-8935-BB58-ED36-0ACA6EABB9D1}"/>
              </a:ext>
            </a:extLst>
          </p:cNvPr>
          <p:cNvCxnSpPr>
            <a:cxnSpLocks/>
          </p:cNvCxnSpPr>
          <p:nvPr/>
        </p:nvCxnSpPr>
        <p:spPr>
          <a:xfrm flipV="1">
            <a:off x="8573676" y="5058212"/>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8488D7F5-A0F3-5CAE-9E5A-CF266FDD3C26}"/>
              </a:ext>
            </a:extLst>
          </p:cNvPr>
          <p:cNvCxnSpPr>
            <a:cxnSpLocks/>
          </p:cNvCxnSpPr>
          <p:nvPr/>
        </p:nvCxnSpPr>
        <p:spPr>
          <a:xfrm flipV="1">
            <a:off x="9633489" y="5050997"/>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55A09FFE-A9F0-5927-E176-5AF5AE86086B}"/>
              </a:ext>
            </a:extLst>
          </p:cNvPr>
          <p:cNvCxnSpPr>
            <a:cxnSpLocks/>
          </p:cNvCxnSpPr>
          <p:nvPr/>
        </p:nvCxnSpPr>
        <p:spPr>
          <a:xfrm flipV="1">
            <a:off x="10693674" y="5058212"/>
            <a:ext cx="0" cy="152400"/>
          </a:xfrm>
          <a:prstGeom prst="line">
            <a:avLst/>
          </a:prstGeom>
          <a:ln w="28575"/>
        </p:spPr>
        <p:style>
          <a:lnRef idx="1">
            <a:schemeClr val="dk1"/>
          </a:lnRef>
          <a:fillRef idx="0">
            <a:schemeClr val="dk1"/>
          </a:fillRef>
          <a:effectRef idx="0">
            <a:schemeClr val="dk1"/>
          </a:effectRef>
          <a:fontRef idx="minor">
            <a:schemeClr val="tx1"/>
          </a:fontRef>
        </p:style>
      </p:cxnSp>
      <p:pic>
        <p:nvPicPr>
          <p:cNvPr id="7" name="Picture 2">
            <a:extLst>
              <a:ext uri="{FF2B5EF4-FFF2-40B4-BE49-F238E27FC236}">
                <a16:creationId xmlns:a16="http://schemas.microsoft.com/office/drawing/2014/main" id="{EFC315F1-4877-9B11-5449-895A8F113772}"/>
              </a:ext>
            </a:extLst>
          </p:cNvPr>
          <p:cNvPicPr>
            <a:picLocks noChangeAspect="1" noChangeArrowheads="1"/>
          </p:cNvPicPr>
          <p:nvPr/>
        </p:nvPicPr>
        <p:blipFill rotWithShape="1">
          <a:blip r:embed="rId8" cstate="screen">
            <a:alphaModFix amt="50000"/>
            <a:duotone>
              <a:prstClr val="black"/>
              <a:srgbClr val="0432FF">
                <a:tint val="45000"/>
                <a:satMod val="400000"/>
              </a:srgb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p:blipFill>
        <p:spPr bwMode="auto">
          <a:xfrm>
            <a:off x="8563699" y="3670216"/>
            <a:ext cx="978404" cy="1464196"/>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a:extLst>
              <a:ext uri="{FF2B5EF4-FFF2-40B4-BE49-F238E27FC236}">
                <a16:creationId xmlns:a16="http://schemas.microsoft.com/office/drawing/2014/main" id="{A018F41C-883E-2CCE-B054-7BD7321A1945}"/>
              </a:ext>
            </a:extLst>
          </p:cNvPr>
          <p:cNvSpPr/>
          <p:nvPr/>
        </p:nvSpPr>
        <p:spPr>
          <a:xfrm>
            <a:off x="7332860" y="452900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9" name="Picture 2">
            <a:extLst>
              <a:ext uri="{FF2B5EF4-FFF2-40B4-BE49-F238E27FC236}">
                <a16:creationId xmlns:a16="http://schemas.microsoft.com/office/drawing/2014/main" id="{FDDC07EB-8CFF-C860-6289-BAEB8CE74636}"/>
              </a:ext>
            </a:extLst>
          </p:cNvPr>
          <p:cNvPicPr>
            <a:picLocks noChangeAspect="1" noChangeArrowheads="1"/>
          </p:cNvPicPr>
          <p:nvPr/>
        </p:nvPicPr>
        <p:blipFill rotWithShape="1">
          <a:blip r:embed="rId8" cstate="screen">
            <a:duotone>
              <a:prstClr val="black"/>
              <a:srgbClr val="FF2F92">
                <a:tint val="45000"/>
                <a:satMod val="400000"/>
              </a:srgbClr>
            </a:duotone>
            <a:alphaModFix amt="20000"/>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p:blipFill>
        <p:spPr bwMode="auto">
          <a:xfrm>
            <a:off x="9723017" y="3663001"/>
            <a:ext cx="978404" cy="14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839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AC83AE-5F7E-2D23-D7F8-E9C978FE8929}"/>
              </a:ext>
            </a:extLst>
          </p:cNvPr>
          <p:cNvSpPr>
            <a:spLocks noGrp="1"/>
          </p:cNvSpPr>
          <p:nvPr>
            <p:ph type="sldNum" sz="quarter" idx="12"/>
          </p:nvPr>
        </p:nvSpPr>
        <p:spPr/>
        <p:txBody>
          <a:bodyPr/>
          <a:lstStyle/>
          <a:p>
            <a:fld id="{373B143A-FD3D-0D42-99F8-1B14586C9728}" type="slidenum">
              <a:rPr lang="en-US" smtClean="0"/>
              <a:t>31</a:t>
            </a:fld>
            <a:endParaRPr lang="en-US"/>
          </a:p>
        </p:txBody>
      </p:sp>
      <p:cxnSp>
        <p:nvCxnSpPr>
          <p:cNvPr id="3" name="Straight Connector 2">
            <a:extLst>
              <a:ext uri="{FF2B5EF4-FFF2-40B4-BE49-F238E27FC236}">
                <a16:creationId xmlns:a16="http://schemas.microsoft.com/office/drawing/2014/main" id="{2E28C7B8-7833-2939-A68C-EAF7CD016B7A}"/>
              </a:ext>
            </a:extLst>
          </p:cNvPr>
          <p:cNvCxnSpPr>
            <a:cxnSpLocks/>
          </p:cNvCxnSpPr>
          <p:nvPr/>
        </p:nvCxnSpPr>
        <p:spPr>
          <a:xfrm>
            <a:off x="6811126" y="3129002"/>
            <a:ext cx="0" cy="155065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18" name="Picture 17" descr="atchoum-twitter-screenshot">
            <a:extLst>
              <a:ext uri="{FF2B5EF4-FFF2-40B4-BE49-F238E27FC236}">
                <a16:creationId xmlns:a16="http://schemas.microsoft.com/office/drawing/2014/main" id="{51270BFD-4C85-683E-AC6A-E81B190D3F8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804878" y="2419585"/>
            <a:ext cx="2552753" cy="2544603"/>
          </a:xfrm>
          <a:prstGeom prst="rect">
            <a:avLst/>
          </a:prstGeom>
          <a:noFill/>
          <a:ln w="57150">
            <a:noFill/>
          </a:ln>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641101F2-338F-6339-AF0E-A1F8D0BDF807}"/>
              </a:ext>
            </a:extLst>
          </p:cNvPr>
          <p:cNvSpPr txBox="1"/>
          <p:nvPr/>
        </p:nvSpPr>
        <p:spPr>
          <a:xfrm>
            <a:off x="6488815" y="4748638"/>
            <a:ext cx="567784" cy="369332"/>
          </a:xfrm>
          <a:prstGeom prst="rect">
            <a:avLst/>
          </a:prstGeom>
          <a:noFill/>
        </p:spPr>
        <p:txBody>
          <a:bodyPr wrap="none" rtlCol="0">
            <a:spAutoFit/>
          </a:bodyPr>
          <a:lstStyle/>
          <a:p>
            <a:r>
              <a:rPr lang="en-US" dirty="0">
                <a:latin typeface="Cambria" panose="02040503050406030204" pitchFamily="18" charset="0"/>
              </a:rPr>
              <a:t>loss</a:t>
            </a:r>
          </a:p>
        </p:txBody>
      </p:sp>
      <p:pic>
        <p:nvPicPr>
          <p:cNvPr id="20" name="Picture 19">
            <a:extLst>
              <a:ext uri="{FF2B5EF4-FFF2-40B4-BE49-F238E27FC236}">
                <a16:creationId xmlns:a16="http://schemas.microsoft.com/office/drawing/2014/main" id="{E5D3F174-2519-6E74-9144-62E208C7966C}"/>
              </a:ext>
            </a:extLst>
          </p:cNvPr>
          <p:cNvPicPr>
            <a:picLocks noChangeAspect="1"/>
          </p:cNvPicPr>
          <p:nvPr/>
        </p:nvPicPr>
        <p:blipFill>
          <a:blip r:embed="rId3"/>
          <a:stretch>
            <a:fillRect/>
          </a:stretch>
        </p:blipFill>
        <p:spPr>
          <a:xfrm>
            <a:off x="7834371" y="2728532"/>
            <a:ext cx="3043482" cy="700303"/>
          </a:xfrm>
          <a:prstGeom prst="rect">
            <a:avLst/>
          </a:prstGeom>
        </p:spPr>
      </p:pic>
      <p:cxnSp>
        <p:nvCxnSpPr>
          <p:cNvPr id="21" name="Straight Connector 20">
            <a:extLst>
              <a:ext uri="{FF2B5EF4-FFF2-40B4-BE49-F238E27FC236}">
                <a16:creationId xmlns:a16="http://schemas.microsoft.com/office/drawing/2014/main" id="{0DA2CC21-A597-8423-18E5-0D01CBB07886}"/>
              </a:ext>
            </a:extLst>
          </p:cNvPr>
          <p:cNvCxnSpPr>
            <a:cxnSpLocks/>
          </p:cNvCxnSpPr>
          <p:nvPr/>
        </p:nvCxnSpPr>
        <p:spPr>
          <a:xfrm>
            <a:off x="5750214" y="4679653"/>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Straight Connector 21">
            <a:extLst>
              <a:ext uri="{FF2B5EF4-FFF2-40B4-BE49-F238E27FC236}">
                <a16:creationId xmlns:a16="http://schemas.microsoft.com/office/drawing/2014/main" id="{681999A4-45B7-2E1A-4CBB-C41CCA3C3CA0}"/>
              </a:ext>
            </a:extLst>
          </p:cNvPr>
          <p:cNvCxnSpPr>
            <a:cxnSpLocks/>
          </p:cNvCxnSpPr>
          <p:nvPr/>
        </p:nvCxnSpPr>
        <p:spPr>
          <a:xfrm flipV="1">
            <a:off x="6810398" y="4596238"/>
            <a:ext cx="0" cy="152400"/>
          </a:xfrm>
          <a:prstGeom prst="line">
            <a:avLst/>
          </a:prstGeom>
          <a:ln w="28575"/>
        </p:spPr>
        <p:style>
          <a:lnRef idx="1">
            <a:schemeClr val="dk1"/>
          </a:lnRef>
          <a:fillRef idx="0">
            <a:schemeClr val="dk1"/>
          </a:fillRef>
          <a:effectRef idx="0">
            <a:schemeClr val="dk1"/>
          </a:effectRef>
          <a:fontRef idx="minor">
            <a:schemeClr val="tx1"/>
          </a:fontRef>
        </p:style>
      </p:cxnSp>
      <p:sp>
        <p:nvSpPr>
          <p:cNvPr id="23" name="Rectangle 22">
            <a:extLst>
              <a:ext uri="{FF2B5EF4-FFF2-40B4-BE49-F238E27FC236}">
                <a16:creationId xmlns:a16="http://schemas.microsoft.com/office/drawing/2014/main" id="{BEC89D8B-8253-F128-A8C7-6F4F857EF7DB}"/>
              </a:ext>
            </a:extLst>
          </p:cNvPr>
          <p:cNvSpPr/>
          <p:nvPr/>
        </p:nvSpPr>
        <p:spPr>
          <a:xfrm>
            <a:off x="8426452" y="2835729"/>
            <a:ext cx="2374497" cy="45758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24" name="TextBox 23">
            <a:extLst>
              <a:ext uri="{FF2B5EF4-FFF2-40B4-BE49-F238E27FC236}">
                <a16:creationId xmlns:a16="http://schemas.microsoft.com/office/drawing/2014/main" id="{24DA7B3F-B6BF-53BB-ED68-148FBE4B2A06}"/>
              </a:ext>
            </a:extLst>
          </p:cNvPr>
          <p:cNvSpPr txBox="1"/>
          <p:nvPr/>
        </p:nvSpPr>
        <p:spPr>
          <a:xfrm>
            <a:off x="8430481" y="2756742"/>
            <a:ext cx="2077941" cy="307777"/>
          </a:xfrm>
          <a:prstGeom prst="rect">
            <a:avLst/>
          </a:prstGeom>
          <a:noFill/>
        </p:spPr>
        <p:txBody>
          <a:bodyPr wrap="none" rtlCol="0">
            <a:spAutoFit/>
          </a:bodyPr>
          <a:lstStyle/>
          <a:p>
            <a:r>
              <a:rPr lang="en-US" sz="1400" dirty="0">
                <a:latin typeface="Cambria" panose="02040503050406030204" pitchFamily="18" charset="0"/>
              </a:rPr>
              <a:t>models trained on image</a:t>
            </a:r>
          </a:p>
        </p:txBody>
      </p:sp>
      <p:sp>
        <p:nvSpPr>
          <p:cNvPr id="25" name="TextBox 24">
            <a:extLst>
              <a:ext uri="{FF2B5EF4-FFF2-40B4-BE49-F238E27FC236}">
                <a16:creationId xmlns:a16="http://schemas.microsoft.com/office/drawing/2014/main" id="{75F4991D-3107-231A-F2D4-A863A2EBA98B}"/>
              </a:ext>
            </a:extLst>
          </p:cNvPr>
          <p:cNvSpPr txBox="1"/>
          <p:nvPr/>
        </p:nvSpPr>
        <p:spPr>
          <a:xfrm>
            <a:off x="8431212" y="3027216"/>
            <a:ext cx="2374496" cy="307777"/>
          </a:xfrm>
          <a:prstGeom prst="rect">
            <a:avLst/>
          </a:prstGeom>
          <a:noFill/>
        </p:spPr>
        <p:txBody>
          <a:bodyPr wrap="none" rtlCol="0">
            <a:spAutoFit/>
          </a:bodyPr>
          <a:lstStyle/>
          <a:p>
            <a:r>
              <a:rPr lang="en-US" sz="1400" dirty="0">
                <a:latin typeface="Cambria" panose="02040503050406030204" pitchFamily="18" charset="0"/>
              </a:rPr>
              <a:t>models not trained on image</a:t>
            </a:r>
          </a:p>
        </p:txBody>
      </p:sp>
      <p:cxnSp>
        <p:nvCxnSpPr>
          <p:cNvPr id="26" name="Straight Connector 25">
            <a:extLst>
              <a:ext uri="{FF2B5EF4-FFF2-40B4-BE49-F238E27FC236}">
                <a16:creationId xmlns:a16="http://schemas.microsoft.com/office/drawing/2014/main" id="{4C3A34BC-48F7-65C9-CD27-8B0E0F2D7C0B}"/>
              </a:ext>
            </a:extLst>
          </p:cNvPr>
          <p:cNvCxnSpPr>
            <a:cxnSpLocks/>
          </p:cNvCxnSpPr>
          <p:nvPr/>
        </p:nvCxnSpPr>
        <p:spPr>
          <a:xfrm flipV="1">
            <a:off x="7870583" y="4603453"/>
            <a:ext cx="0" cy="152400"/>
          </a:xfrm>
          <a:prstGeom prst="line">
            <a:avLst/>
          </a:prstGeom>
          <a:ln w="28575"/>
        </p:spPr>
        <p:style>
          <a:lnRef idx="1">
            <a:schemeClr val="dk1"/>
          </a:lnRef>
          <a:fillRef idx="0">
            <a:schemeClr val="dk1"/>
          </a:fillRef>
          <a:effectRef idx="0">
            <a:schemeClr val="dk1"/>
          </a:effectRef>
          <a:fontRef idx="minor">
            <a:schemeClr val="tx1"/>
          </a:fontRef>
        </p:style>
      </p:cxnSp>
      <p:pic>
        <p:nvPicPr>
          <p:cNvPr id="27" name="Picture 2">
            <a:extLst>
              <a:ext uri="{FF2B5EF4-FFF2-40B4-BE49-F238E27FC236}">
                <a16:creationId xmlns:a16="http://schemas.microsoft.com/office/drawing/2014/main" id="{9C3BAE6D-1C0E-DC62-9F86-9037EDC9F2DF}"/>
              </a:ext>
            </a:extLst>
          </p:cNvPr>
          <p:cNvPicPr>
            <a:picLocks noChangeAspect="1" noChangeArrowheads="1"/>
          </p:cNvPicPr>
          <p:nvPr/>
        </p:nvPicPr>
        <p:blipFill rotWithShape="1">
          <a:blip r:embed="rId4" cstate="screen">
            <a:alphaModFix amt="50000"/>
            <a:duotone>
              <a:prstClr val="black"/>
              <a:srgbClr val="FF2F92">
                <a:tint val="45000"/>
                <a:satMod val="400000"/>
              </a:srgb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bwMode="auto">
          <a:xfrm>
            <a:off x="6854769" y="3215457"/>
            <a:ext cx="1080985" cy="146419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70250C2B-8575-817E-5456-B6C080BEB6A6}"/>
              </a:ext>
            </a:extLst>
          </p:cNvPr>
          <p:cNvPicPr>
            <a:picLocks noChangeAspect="1" noChangeArrowheads="1"/>
          </p:cNvPicPr>
          <p:nvPr/>
        </p:nvPicPr>
        <p:blipFill rotWithShape="1">
          <a:blip r:embed="rId4" cstate="screen">
            <a:alphaModFix amt="50000"/>
            <a:duotone>
              <a:prstClr val="black"/>
              <a:srgbClr val="0432FF">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p:blipFill>
        <p:spPr bwMode="auto">
          <a:xfrm>
            <a:off x="5773695" y="3218419"/>
            <a:ext cx="920795" cy="1464196"/>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Connector 28">
            <a:extLst>
              <a:ext uri="{FF2B5EF4-FFF2-40B4-BE49-F238E27FC236}">
                <a16:creationId xmlns:a16="http://schemas.microsoft.com/office/drawing/2014/main" id="{870B160C-D679-B8C0-0DA8-7AB9D88ABCF7}"/>
              </a:ext>
            </a:extLst>
          </p:cNvPr>
          <p:cNvCxnSpPr>
            <a:cxnSpLocks/>
          </p:cNvCxnSpPr>
          <p:nvPr/>
        </p:nvCxnSpPr>
        <p:spPr>
          <a:xfrm flipV="1">
            <a:off x="5750214" y="4603453"/>
            <a:ext cx="0" cy="152400"/>
          </a:xfrm>
          <a:prstGeom prst="line">
            <a:avLst/>
          </a:prstGeom>
          <a:ln w="28575"/>
        </p:spPr>
        <p:style>
          <a:lnRef idx="1">
            <a:schemeClr val="dk1"/>
          </a:lnRef>
          <a:fillRef idx="0">
            <a:schemeClr val="dk1"/>
          </a:fillRef>
          <a:effectRef idx="0">
            <a:schemeClr val="dk1"/>
          </a:effectRef>
          <a:fontRef idx="minor">
            <a:schemeClr val="tx1"/>
          </a:fontRef>
        </p:style>
      </p:cxnSp>
      <p:sp>
        <p:nvSpPr>
          <p:cNvPr id="32" name="Title 1">
            <a:extLst>
              <a:ext uri="{FF2B5EF4-FFF2-40B4-BE49-F238E27FC236}">
                <a16:creationId xmlns:a16="http://schemas.microsoft.com/office/drawing/2014/main" id="{7E6CB826-A1A5-2B16-137A-5D87CA2A6CFD}"/>
              </a:ext>
            </a:extLst>
          </p:cNvPr>
          <p:cNvSpPr txBox="1">
            <a:spLocks/>
          </p:cNvSpPr>
          <p:nvPr/>
        </p:nvSpPr>
        <p:spPr>
          <a:xfrm>
            <a:off x="406399" y="479387"/>
            <a:ext cx="11785601"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Some examples are </a:t>
            </a:r>
            <a:r>
              <a:rPr lang="en-US" dirty="0">
                <a:solidFill>
                  <a:srgbClr val="C00000"/>
                </a:solidFill>
              </a:rPr>
              <a:t>easier to distinguish.</a:t>
            </a:r>
            <a:endParaRPr lang="en-US" sz="1800" dirty="0">
              <a:solidFill>
                <a:srgbClr val="C00000"/>
              </a:solidFill>
            </a:endParaRPr>
          </a:p>
        </p:txBody>
      </p:sp>
    </p:spTree>
    <p:extLst>
      <p:ext uri="{BB962C8B-B14F-4D97-AF65-F5344CB8AC3E}">
        <p14:creationId xmlns:p14="http://schemas.microsoft.com/office/powerpoint/2010/main" val="2904745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52BA1CFA-C67E-E1C4-4511-48D6D8D0CCE5}"/>
              </a:ext>
            </a:extLst>
          </p:cNvPr>
          <p:cNvPicPr>
            <a:picLocks noChangeAspect="1"/>
          </p:cNvPicPr>
          <p:nvPr/>
        </p:nvPicPr>
        <p:blipFill>
          <a:blip r:embed="rId2"/>
          <a:stretch>
            <a:fillRect/>
          </a:stretch>
        </p:blipFill>
        <p:spPr>
          <a:xfrm>
            <a:off x="3044951" y="1984247"/>
            <a:ext cx="6095999" cy="4571999"/>
          </a:xfrm>
          <a:prstGeom prst="rect">
            <a:avLst/>
          </a:prstGeom>
        </p:spPr>
      </p:pic>
      <p:sp>
        <p:nvSpPr>
          <p:cNvPr id="2" name="Title 1">
            <a:extLst>
              <a:ext uri="{FF2B5EF4-FFF2-40B4-BE49-F238E27FC236}">
                <a16:creationId xmlns:a16="http://schemas.microsoft.com/office/drawing/2014/main" id="{A825D869-0AB6-7E4B-54AA-29B18937BC1C}"/>
              </a:ext>
            </a:extLst>
          </p:cNvPr>
          <p:cNvSpPr>
            <a:spLocks noGrp="1"/>
          </p:cNvSpPr>
          <p:nvPr>
            <p:ph type="title"/>
          </p:nvPr>
        </p:nvSpPr>
        <p:spPr>
          <a:xfrm>
            <a:off x="406400" y="479387"/>
            <a:ext cx="11785600" cy="1325880"/>
          </a:xfrm>
        </p:spPr>
        <p:txBody>
          <a:bodyPr/>
          <a:lstStyle/>
          <a:p>
            <a:r>
              <a:rPr lang="en-US" dirty="0"/>
              <a:t>Membership inference with </a:t>
            </a:r>
            <a:r>
              <a:rPr lang="en-US" i="1" dirty="0">
                <a:solidFill>
                  <a:srgbClr val="C00000"/>
                </a:solidFill>
              </a:rPr>
              <a:t>per-example likelihood</a:t>
            </a:r>
            <a:endParaRPr lang="en-US" dirty="0">
              <a:solidFill>
                <a:srgbClr val="C00000"/>
              </a:solidFill>
            </a:endParaRPr>
          </a:p>
        </p:txBody>
      </p:sp>
      <p:sp>
        <p:nvSpPr>
          <p:cNvPr id="4" name="Slide Number Placeholder 3">
            <a:extLst>
              <a:ext uri="{FF2B5EF4-FFF2-40B4-BE49-F238E27FC236}">
                <a16:creationId xmlns:a16="http://schemas.microsoft.com/office/drawing/2014/main" id="{80147B7D-A16A-2730-EBA7-17A495B83A91}"/>
              </a:ext>
            </a:extLst>
          </p:cNvPr>
          <p:cNvSpPr>
            <a:spLocks noGrp="1"/>
          </p:cNvSpPr>
          <p:nvPr>
            <p:ph type="sldNum" sz="quarter" idx="11"/>
          </p:nvPr>
        </p:nvSpPr>
        <p:spPr/>
        <p:txBody>
          <a:bodyPr/>
          <a:lstStyle/>
          <a:p>
            <a:pPr algn="r"/>
            <a:fld id="{D0000B66-E438-CF4E-9EAE-E38381514D64}" type="slidenum">
              <a:rPr lang="en-US" altLang="en-US" smtClean="0"/>
              <a:pPr algn="r"/>
              <a:t>32</a:t>
            </a:fld>
            <a:endParaRPr lang="en-US" altLang="en-US" dirty="0"/>
          </a:p>
        </p:txBody>
      </p:sp>
      <p:sp>
        <p:nvSpPr>
          <p:cNvPr id="8" name="Rectangular Callout 7">
            <a:extLst>
              <a:ext uri="{FF2B5EF4-FFF2-40B4-BE49-F238E27FC236}">
                <a16:creationId xmlns:a16="http://schemas.microsoft.com/office/drawing/2014/main" id="{38684D86-A337-F9FA-5ED9-2C95177241C7}"/>
              </a:ext>
            </a:extLst>
          </p:cNvPr>
          <p:cNvSpPr/>
          <p:nvPr/>
        </p:nvSpPr>
        <p:spPr>
          <a:xfrm>
            <a:off x="406400" y="2409092"/>
            <a:ext cx="2641600" cy="2110154"/>
          </a:xfrm>
          <a:prstGeom prst="wedgeRectCallout">
            <a:avLst>
              <a:gd name="adj1" fmla="val 87484"/>
              <a:gd name="adj2" fmla="val 7935"/>
            </a:avLst>
          </a:prstGeom>
          <a:solidFill>
            <a:schemeClr val="bg2"/>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b="1" dirty="0"/>
              <a:t>&gt;1000x better in the </a:t>
            </a:r>
            <a:r>
              <a:rPr lang="en-US" sz="2400" b="1" i="1" dirty="0"/>
              <a:t>worst case</a:t>
            </a:r>
            <a:br>
              <a:rPr lang="en-US" sz="2400" b="1" i="1" dirty="0"/>
            </a:br>
            <a:br>
              <a:rPr lang="en-US" sz="2400" b="1" i="1" dirty="0"/>
            </a:br>
            <a:r>
              <a:rPr lang="en-US" dirty="0"/>
              <a:t>(thanks to Gaussian fitting + numeric stability + multiple queries + ...)</a:t>
            </a:r>
            <a:endParaRPr lang="en-US" sz="1400" dirty="0"/>
          </a:p>
        </p:txBody>
      </p:sp>
    </p:spTree>
    <p:extLst>
      <p:ext uri="{BB962C8B-B14F-4D97-AF65-F5344CB8AC3E}">
        <p14:creationId xmlns:p14="http://schemas.microsoft.com/office/powerpoint/2010/main" val="36254244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0147B7D-A16A-2730-EBA7-17A495B83A91}"/>
              </a:ext>
            </a:extLst>
          </p:cNvPr>
          <p:cNvSpPr>
            <a:spLocks noGrp="1"/>
          </p:cNvSpPr>
          <p:nvPr>
            <p:ph type="sldNum" sz="quarter" idx="11"/>
          </p:nvPr>
        </p:nvSpPr>
        <p:spPr/>
        <p:txBody>
          <a:bodyPr/>
          <a:lstStyle/>
          <a:p>
            <a:pPr algn="r"/>
            <a:fld id="{D0000B66-E438-CF4E-9EAE-E38381514D64}" type="slidenum">
              <a:rPr lang="en-US" altLang="en-US" smtClean="0"/>
              <a:pPr algn="r"/>
              <a:t>33</a:t>
            </a:fld>
            <a:endParaRPr lang="en-US" altLang="en-US"/>
          </a:p>
        </p:txBody>
      </p:sp>
      <p:pic>
        <p:nvPicPr>
          <p:cNvPr id="6" name="Picture 5">
            <a:extLst>
              <a:ext uri="{FF2B5EF4-FFF2-40B4-BE49-F238E27FC236}">
                <a16:creationId xmlns:a16="http://schemas.microsoft.com/office/drawing/2014/main" id="{B547235F-C129-E4A1-91D4-4D1FF1351DCE}"/>
              </a:ext>
            </a:extLst>
          </p:cNvPr>
          <p:cNvPicPr>
            <a:picLocks noChangeAspect="1"/>
          </p:cNvPicPr>
          <p:nvPr/>
        </p:nvPicPr>
        <p:blipFill>
          <a:blip r:embed="rId2"/>
          <a:stretch>
            <a:fillRect/>
          </a:stretch>
        </p:blipFill>
        <p:spPr>
          <a:xfrm>
            <a:off x="3004291" y="1511201"/>
            <a:ext cx="6183417" cy="4853877"/>
          </a:xfrm>
          <a:prstGeom prst="rect">
            <a:avLst/>
          </a:prstGeom>
        </p:spPr>
      </p:pic>
      <p:pic>
        <p:nvPicPr>
          <p:cNvPr id="10" name="Picture 2" descr="Chartreux - Wikipedia">
            <a:extLst>
              <a:ext uri="{FF2B5EF4-FFF2-40B4-BE49-F238E27FC236}">
                <a16:creationId xmlns:a16="http://schemas.microsoft.com/office/drawing/2014/main" id="{CC869D39-6958-625B-6AF5-47E1DDAE259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02595" y="3288266"/>
            <a:ext cx="688535" cy="649873"/>
          </a:xfrm>
          <a:prstGeom prst="rect">
            <a:avLst/>
          </a:prstGeom>
          <a:noFill/>
          <a:ln w="57150">
            <a:solidFill>
              <a:srgbClr val="FF7F0F"/>
            </a:solidFill>
          </a:ln>
          <a:extLst>
            <a:ext uri="{909E8E84-426E-40DD-AFC4-6F175D3DCCD1}">
              <a14:hiddenFill xmlns:a14="http://schemas.microsoft.com/office/drawing/2010/main">
                <a:solidFill>
                  <a:srgbClr val="FFFFFF"/>
                </a:solidFill>
              </a14:hiddenFill>
            </a:ext>
          </a:extLst>
        </p:spPr>
      </p:pic>
      <p:sp>
        <p:nvSpPr>
          <p:cNvPr id="13" name="Title 1">
            <a:extLst>
              <a:ext uri="{FF2B5EF4-FFF2-40B4-BE49-F238E27FC236}">
                <a16:creationId xmlns:a16="http://schemas.microsoft.com/office/drawing/2014/main" id="{C8175E5C-6AD6-A88C-C490-CB7F2546171E}"/>
              </a:ext>
            </a:extLst>
          </p:cNvPr>
          <p:cNvSpPr>
            <a:spLocks noGrp="1"/>
          </p:cNvSpPr>
          <p:nvPr>
            <p:ph type="title"/>
          </p:nvPr>
        </p:nvSpPr>
        <p:spPr>
          <a:xfrm>
            <a:off x="406400" y="479387"/>
            <a:ext cx="11785600" cy="1325880"/>
          </a:xfrm>
        </p:spPr>
        <p:txBody>
          <a:bodyPr/>
          <a:lstStyle/>
          <a:p>
            <a:r>
              <a:rPr lang="en-US" sz="4400" dirty="0">
                <a:solidFill>
                  <a:schemeClr val="tx1"/>
                </a:solidFill>
              </a:rPr>
              <a:t>Membership inference works well on </a:t>
            </a:r>
            <a:r>
              <a:rPr lang="en-US" sz="4400" b="1" dirty="0">
                <a:solidFill>
                  <a:srgbClr val="C00000"/>
                </a:solidFill>
              </a:rPr>
              <a:t>“</a:t>
            </a:r>
            <a:r>
              <a:rPr lang="en-US" sz="4400" b="1" i="1" dirty="0">
                <a:solidFill>
                  <a:srgbClr val="C00000"/>
                </a:solidFill>
              </a:rPr>
              <a:t>outliers</a:t>
            </a:r>
            <a:r>
              <a:rPr lang="en-US" sz="4400" b="1" dirty="0">
                <a:solidFill>
                  <a:srgbClr val="C00000"/>
                </a:solidFill>
              </a:rPr>
              <a:t>”.</a:t>
            </a:r>
          </a:p>
        </p:txBody>
      </p:sp>
      <p:pic>
        <p:nvPicPr>
          <p:cNvPr id="14" name="Picture 13" descr="atchoum-twitter-screenshot">
            <a:extLst>
              <a:ext uri="{FF2B5EF4-FFF2-40B4-BE49-F238E27FC236}">
                <a16:creationId xmlns:a16="http://schemas.microsoft.com/office/drawing/2014/main" id="{C83E654E-F718-2B40-DA16-E7BC7AD0CA6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787943" y="1873890"/>
            <a:ext cx="638706" cy="636667"/>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802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A2588929-98D0-DE5D-F9D4-7C2926BD0835}"/>
              </a:ext>
            </a:extLst>
          </p:cNvPr>
          <p:cNvPicPr>
            <a:picLocks noChangeAspect="1"/>
          </p:cNvPicPr>
          <p:nvPr/>
        </p:nvPicPr>
        <p:blipFill>
          <a:blip r:embed="rId2"/>
          <a:stretch>
            <a:fillRect/>
          </a:stretch>
        </p:blipFill>
        <p:spPr>
          <a:xfrm>
            <a:off x="3002269" y="1509614"/>
            <a:ext cx="6185439" cy="4855464"/>
          </a:xfrm>
          <a:prstGeom prst="rect">
            <a:avLst/>
          </a:prstGeom>
        </p:spPr>
      </p:pic>
      <p:sp>
        <p:nvSpPr>
          <p:cNvPr id="2" name="Title 1">
            <a:extLst>
              <a:ext uri="{FF2B5EF4-FFF2-40B4-BE49-F238E27FC236}">
                <a16:creationId xmlns:a16="http://schemas.microsoft.com/office/drawing/2014/main" id="{A825D869-0AB6-7E4B-54AA-29B18937BC1C}"/>
              </a:ext>
            </a:extLst>
          </p:cNvPr>
          <p:cNvSpPr>
            <a:spLocks noGrp="1"/>
          </p:cNvSpPr>
          <p:nvPr>
            <p:ph type="title"/>
          </p:nvPr>
        </p:nvSpPr>
        <p:spPr>
          <a:xfrm>
            <a:off x="406400" y="479387"/>
            <a:ext cx="11785600" cy="1325880"/>
          </a:xfrm>
        </p:spPr>
        <p:txBody>
          <a:bodyPr/>
          <a:lstStyle/>
          <a:p>
            <a:r>
              <a:rPr lang="en-US" dirty="0"/>
              <a:t>Next: a new attack that works on </a:t>
            </a:r>
            <a:r>
              <a:rPr lang="en-US" i="1" dirty="0">
                <a:solidFill>
                  <a:srgbClr val="C00000"/>
                </a:solidFill>
              </a:rPr>
              <a:t>any example!</a:t>
            </a:r>
            <a:endParaRPr lang="en-US" dirty="0"/>
          </a:p>
        </p:txBody>
      </p:sp>
      <p:sp>
        <p:nvSpPr>
          <p:cNvPr id="4" name="Slide Number Placeholder 3">
            <a:extLst>
              <a:ext uri="{FF2B5EF4-FFF2-40B4-BE49-F238E27FC236}">
                <a16:creationId xmlns:a16="http://schemas.microsoft.com/office/drawing/2014/main" id="{80147B7D-A16A-2730-EBA7-17A495B83A91}"/>
              </a:ext>
            </a:extLst>
          </p:cNvPr>
          <p:cNvSpPr>
            <a:spLocks noGrp="1"/>
          </p:cNvSpPr>
          <p:nvPr>
            <p:ph type="sldNum" sz="quarter" idx="11"/>
          </p:nvPr>
        </p:nvSpPr>
        <p:spPr/>
        <p:txBody>
          <a:bodyPr/>
          <a:lstStyle/>
          <a:p>
            <a:pPr algn="r"/>
            <a:fld id="{D0000B66-E438-CF4E-9EAE-E38381514D64}" type="slidenum">
              <a:rPr lang="en-US" altLang="en-US" smtClean="0"/>
              <a:pPr algn="r"/>
              <a:t>34</a:t>
            </a:fld>
            <a:endParaRPr lang="en-US" altLang="en-US"/>
          </a:p>
        </p:txBody>
      </p:sp>
      <p:pic>
        <p:nvPicPr>
          <p:cNvPr id="13" name="Picture 2" descr="Chartreux - Wikipedia">
            <a:extLst>
              <a:ext uri="{FF2B5EF4-FFF2-40B4-BE49-F238E27FC236}">
                <a16:creationId xmlns:a16="http://schemas.microsoft.com/office/drawing/2014/main" id="{84A6C2E7-F3CA-4910-CB7F-9A81BB565AA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0665" y="2510557"/>
            <a:ext cx="688535" cy="649873"/>
          </a:xfrm>
          <a:prstGeom prst="rect">
            <a:avLst/>
          </a:prstGeom>
          <a:noFill/>
          <a:ln w="57150">
            <a:solidFill>
              <a:srgbClr val="FF7F0F"/>
            </a:solidFill>
          </a:ln>
          <a:extLst>
            <a:ext uri="{909E8E84-426E-40DD-AFC4-6F175D3DCCD1}">
              <a14:hiddenFill xmlns:a14="http://schemas.microsoft.com/office/drawing/2010/main">
                <a:solidFill>
                  <a:srgbClr val="FFFFFF"/>
                </a:solidFill>
              </a14:hiddenFill>
            </a:ext>
          </a:extLst>
        </p:spPr>
      </p:pic>
      <p:pic>
        <p:nvPicPr>
          <p:cNvPr id="14" name="Picture 13" descr="atchoum-twitter-screenshot">
            <a:extLst>
              <a:ext uri="{FF2B5EF4-FFF2-40B4-BE49-F238E27FC236}">
                <a16:creationId xmlns:a16="http://schemas.microsoft.com/office/drawing/2014/main" id="{2D68D555-A0B7-1985-5568-6D4175C3815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787943" y="1873890"/>
            <a:ext cx="638706" cy="636667"/>
          </a:xfrm>
          <a:prstGeom prst="rect">
            <a:avLst/>
          </a:prstGeom>
          <a:noFill/>
          <a:ln w="57150">
            <a:solidFill>
              <a:srgbClr val="0070C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2922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itch clipart 9 - Clipart World">
            <a:extLst>
              <a:ext uri="{FF2B5EF4-FFF2-40B4-BE49-F238E27FC236}">
                <a16:creationId xmlns:a16="http://schemas.microsoft.com/office/drawing/2014/main" id="{B7DFA32D-A9C4-3850-D361-856495D723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2310" y="1867747"/>
            <a:ext cx="3018207" cy="431172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EF5CCBAB-ECC3-90AD-9AFF-199E57A648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1400" y="1542039"/>
            <a:ext cx="7772400" cy="214695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E9FBCF5F-EE7E-DCAD-76BB-63C90337F59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89692" y="3811391"/>
            <a:ext cx="5467443" cy="2681484"/>
          </a:xfrm>
          <a:prstGeom prst="rect">
            <a:avLst/>
          </a:prstGeom>
          <a:ln>
            <a:noFill/>
          </a:ln>
          <a:effectLst>
            <a:outerShdw blurRad="292100" dist="139700" dir="2700000" algn="tl" rotWithShape="0">
              <a:srgbClr val="333333">
                <a:alpha val="65000"/>
              </a:srgbClr>
            </a:outerShdw>
          </a:effectLst>
        </p:spPr>
      </p:pic>
      <p:sp>
        <p:nvSpPr>
          <p:cNvPr id="8" name="Slide Number Placeholder 3">
            <a:extLst>
              <a:ext uri="{FF2B5EF4-FFF2-40B4-BE49-F238E27FC236}">
                <a16:creationId xmlns:a16="http://schemas.microsoft.com/office/drawing/2014/main" id="{2DE7A45F-9C19-0E84-BEE5-A4EEC4515F81}"/>
              </a:ext>
            </a:extLst>
          </p:cNvPr>
          <p:cNvSpPr txBox="1">
            <a:spLocks/>
          </p:cNvSpPr>
          <p:nvPr/>
        </p:nvSpPr>
        <p:spPr>
          <a:xfrm>
            <a:off x="10682817" y="6378612"/>
            <a:ext cx="1128183" cy="3619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0000B66-E438-CF4E-9EAE-E38381514D64}" type="slidenum">
              <a:rPr lang="en-US" altLang="en-US" smtClean="0"/>
              <a:pPr algn="r"/>
              <a:t>35</a:t>
            </a:fld>
            <a:endParaRPr lang="en-US" altLang="en-US" dirty="0"/>
          </a:p>
        </p:txBody>
      </p:sp>
      <p:sp>
        <p:nvSpPr>
          <p:cNvPr id="9" name="Title 1">
            <a:extLst>
              <a:ext uri="{FF2B5EF4-FFF2-40B4-BE49-F238E27FC236}">
                <a16:creationId xmlns:a16="http://schemas.microsoft.com/office/drawing/2014/main" id="{85474096-02E4-49D4-E411-B92C289769D3}"/>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u="sng" dirty="0"/>
              <a:t>Idea:</a:t>
            </a:r>
            <a:r>
              <a:rPr lang="en-US" dirty="0"/>
              <a:t> use </a:t>
            </a:r>
            <a:r>
              <a:rPr lang="en-US" b="1" i="1" dirty="0">
                <a:solidFill>
                  <a:srgbClr val="C00000"/>
                </a:solidFill>
              </a:rPr>
              <a:t>data</a:t>
            </a:r>
            <a:r>
              <a:rPr lang="en-US" dirty="0"/>
              <a:t> </a:t>
            </a:r>
            <a:r>
              <a:rPr lang="en-US" b="1" i="1" dirty="0">
                <a:solidFill>
                  <a:srgbClr val="C00000"/>
                </a:solidFill>
              </a:rPr>
              <a:t>poisoning</a:t>
            </a:r>
            <a:endParaRPr lang="en-US" dirty="0"/>
          </a:p>
        </p:txBody>
      </p:sp>
    </p:spTree>
    <p:extLst>
      <p:ext uri="{BB962C8B-B14F-4D97-AF65-F5344CB8AC3E}">
        <p14:creationId xmlns:p14="http://schemas.microsoft.com/office/powerpoint/2010/main" val="16065203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DA564F5-1B29-679E-909B-0589BD14FA2A}"/>
              </a:ext>
            </a:extLst>
          </p:cNvPr>
          <p:cNvSpPr txBox="1">
            <a:spLocks/>
          </p:cNvSpPr>
          <p:nvPr/>
        </p:nvSpPr>
        <p:spPr>
          <a:xfrm>
            <a:off x="406400" y="479387"/>
            <a:ext cx="1140460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000" dirty="0">
              <a:solidFill>
                <a:schemeClr val="bg1">
                  <a:lumMod val="50000"/>
                </a:schemeClr>
              </a:solidFill>
            </a:endParaRPr>
          </a:p>
        </p:txBody>
      </p:sp>
      <p:pic>
        <p:nvPicPr>
          <p:cNvPr id="5" name="Picture 4">
            <a:extLst>
              <a:ext uri="{FF2B5EF4-FFF2-40B4-BE49-F238E27FC236}">
                <a16:creationId xmlns:a16="http://schemas.microsoft.com/office/drawing/2014/main" id="{14DE3ACD-6702-CF63-C252-1C1CCF8C274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04798" y="1882092"/>
            <a:ext cx="9501741" cy="4869444"/>
          </a:xfrm>
          <a:prstGeom prst="rect">
            <a:avLst/>
          </a:prstGeom>
        </p:spPr>
      </p:pic>
      <p:pic>
        <p:nvPicPr>
          <p:cNvPr id="7" name="Picture 4" descr="Witch clipart 9 - Clipart World">
            <a:extLst>
              <a:ext uri="{FF2B5EF4-FFF2-40B4-BE49-F238E27FC236}">
                <a16:creationId xmlns:a16="http://schemas.microsoft.com/office/drawing/2014/main" id="{592744D6-C86D-4FEC-B7AB-C41B1D2E2B9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18050" y="4329631"/>
            <a:ext cx="1046854" cy="14955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Witch clipart 9 - Clipart World">
            <a:extLst>
              <a:ext uri="{FF2B5EF4-FFF2-40B4-BE49-F238E27FC236}">
                <a16:creationId xmlns:a16="http://schemas.microsoft.com/office/drawing/2014/main" id="{9F4D3D77-5E8D-AE86-823B-3D7FC2C3AED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879060" y="3147766"/>
            <a:ext cx="1037273" cy="1481818"/>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3">
            <a:extLst>
              <a:ext uri="{FF2B5EF4-FFF2-40B4-BE49-F238E27FC236}">
                <a16:creationId xmlns:a16="http://schemas.microsoft.com/office/drawing/2014/main" id="{14C3A777-4D9C-D9A2-24FA-DA81E64FB6CE}"/>
              </a:ext>
            </a:extLst>
          </p:cNvPr>
          <p:cNvSpPr txBox="1">
            <a:spLocks/>
          </p:cNvSpPr>
          <p:nvPr/>
        </p:nvSpPr>
        <p:spPr>
          <a:xfrm>
            <a:off x="10682817" y="6378612"/>
            <a:ext cx="1128183" cy="3619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0000B66-E438-CF4E-9EAE-E38381514D64}" type="slidenum">
              <a:rPr lang="en-US" altLang="en-US" smtClean="0"/>
              <a:pPr algn="r"/>
              <a:t>36</a:t>
            </a:fld>
            <a:endParaRPr lang="en-US" altLang="en-US" dirty="0"/>
          </a:p>
        </p:txBody>
      </p:sp>
      <p:sp>
        <p:nvSpPr>
          <p:cNvPr id="6" name="Title 1">
            <a:extLst>
              <a:ext uri="{FF2B5EF4-FFF2-40B4-BE49-F238E27FC236}">
                <a16:creationId xmlns:a16="http://schemas.microsoft.com/office/drawing/2014/main" id="{90A679CE-AAB3-62F4-D739-8DC54464804F}"/>
              </a:ext>
            </a:extLst>
          </p:cNvPr>
          <p:cNvSpPr txBox="1">
            <a:spLocks/>
          </p:cNvSpPr>
          <p:nvPr/>
        </p:nvSpPr>
        <p:spPr>
          <a:xfrm>
            <a:off x="402336" y="475488"/>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 new threat model: </a:t>
            </a:r>
            <a:r>
              <a:rPr lang="en-US" b="1" i="1" dirty="0">
                <a:solidFill>
                  <a:srgbClr val="C00000"/>
                </a:solidFill>
              </a:rPr>
              <a:t>privacy poisoning</a:t>
            </a:r>
            <a:br>
              <a:rPr lang="en-US" b="1" i="1" dirty="0">
                <a:solidFill>
                  <a:srgbClr val="C00000"/>
                </a:solidFill>
              </a:rPr>
            </a:br>
            <a:r>
              <a:rPr lang="en-US" sz="2000" dirty="0" err="1">
                <a:solidFill>
                  <a:schemeClr val="bg1">
                    <a:lumMod val="50000"/>
                  </a:schemeClr>
                </a:solidFill>
              </a:rPr>
              <a:t>Tramèr</a:t>
            </a:r>
            <a:r>
              <a:rPr lang="en-US" sz="2000" dirty="0">
                <a:solidFill>
                  <a:schemeClr val="bg1">
                    <a:lumMod val="50000"/>
                  </a:schemeClr>
                </a:solidFill>
              </a:rPr>
              <a:t> et al. “Truth Serum: Poisoning Machine Learning Models to Reveal Their Secrets”, CCS ’22</a:t>
            </a:r>
            <a:endParaRPr lang="en-US" sz="2000" dirty="0"/>
          </a:p>
        </p:txBody>
      </p:sp>
    </p:spTree>
    <p:extLst>
      <p:ext uri="{BB962C8B-B14F-4D97-AF65-F5344CB8AC3E}">
        <p14:creationId xmlns:p14="http://schemas.microsoft.com/office/powerpoint/2010/main" val="2451241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Witch clipart 9 - Clipart World">
            <a:extLst>
              <a:ext uri="{FF2B5EF4-FFF2-40B4-BE49-F238E27FC236}">
                <a16:creationId xmlns:a16="http://schemas.microsoft.com/office/drawing/2014/main" id="{961D3CCE-1835-8D11-7FE6-55C0F92680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230934" y="3402678"/>
            <a:ext cx="1886042" cy="2694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hartreux - Wikipedia">
            <a:extLst>
              <a:ext uri="{FF2B5EF4-FFF2-40B4-BE49-F238E27FC236}">
                <a16:creationId xmlns:a16="http://schemas.microsoft.com/office/drawing/2014/main" id="{0BC36306-DC77-B536-D7BC-F2FD8F728CA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39435" y="2690349"/>
            <a:ext cx="2465289" cy="232686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pic>
        <p:nvPicPr>
          <p:cNvPr id="2" name="Picture 2" descr="Chartreux - Wikipedia">
            <a:extLst>
              <a:ext uri="{FF2B5EF4-FFF2-40B4-BE49-F238E27FC236}">
                <a16:creationId xmlns:a16="http://schemas.microsoft.com/office/drawing/2014/main" id="{105609A6-F0B4-7F41-75A5-887B8155AE8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466168" y="1980378"/>
            <a:ext cx="1743837" cy="1645920"/>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3" name="Picture 2" descr="Chartreux - Wikipedia">
            <a:extLst>
              <a:ext uri="{FF2B5EF4-FFF2-40B4-BE49-F238E27FC236}">
                <a16:creationId xmlns:a16="http://schemas.microsoft.com/office/drawing/2014/main" id="{E43248A9-691E-723F-A53F-E81A057F048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67746" y="1593325"/>
            <a:ext cx="1743837" cy="1645920"/>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5" name="Picture 4" descr="Chartreux - Wikipedia">
            <a:extLst>
              <a:ext uri="{FF2B5EF4-FFF2-40B4-BE49-F238E27FC236}">
                <a16:creationId xmlns:a16="http://schemas.microsoft.com/office/drawing/2014/main" id="{3F865189-251B-2FCB-B088-F4BE17DA04DB}"/>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47398" y="4383742"/>
            <a:ext cx="1743837" cy="1645920"/>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9" name="Picture 8" descr="Chartreux - Wikipedia">
            <a:extLst>
              <a:ext uri="{FF2B5EF4-FFF2-40B4-BE49-F238E27FC236}">
                <a16:creationId xmlns:a16="http://schemas.microsoft.com/office/drawing/2014/main" id="{91AAC151-1B68-A9EF-5C43-F5CC92935B3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65353" y="4232968"/>
            <a:ext cx="1743837" cy="1645920"/>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7553359-4C6F-63BE-88EB-1836C873960C}"/>
              </a:ext>
            </a:extLst>
          </p:cNvPr>
          <p:cNvSpPr txBox="1"/>
          <p:nvPr/>
        </p:nvSpPr>
        <p:spPr>
          <a:xfrm>
            <a:off x="1959617" y="3684166"/>
            <a:ext cx="756938" cy="523220"/>
          </a:xfrm>
          <a:prstGeom prst="rect">
            <a:avLst/>
          </a:prstGeom>
          <a:noFill/>
        </p:spPr>
        <p:txBody>
          <a:bodyPr wrap="none" rtlCol="0">
            <a:spAutoFit/>
          </a:bodyPr>
          <a:lstStyle/>
          <a:p>
            <a:r>
              <a:rPr lang="en-US" sz="2800" dirty="0">
                <a:solidFill>
                  <a:srgbClr val="C00000"/>
                </a:solidFill>
                <a:latin typeface="Bradley Hand" pitchFamily="2" charset="77"/>
              </a:rPr>
              <a:t>dog</a:t>
            </a:r>
          </a:p>
        </p:txBody>
      </p:sp>
      <p:sp>
        <p:nvSpPr>
          <p:cNvPr id="11" name="TextBox 10">
            <a:extLst>
              <a:ext uri="{FF2B5EF4-FFF2-40B4-BE49-F238E27FC236}">
                <a16:creationId xmlns:a16="http://schemas.microsoft.com/office/drawing/2014/main" id="{2F9979E8-DF64-A32C-C84E-D0094AEB6739}"/>
              </a:ext>
            </a:extLst>
          </p:cNvPr>
          <p:cNvSpPr txBox="1"/>
          <p:nvPr/>
        </p:nvSpPr>
        <p:spPr>
          <a:xfrm>
            <a:off x="1740847" y="6057742"/>
            <a:ext cx="756938" cy="523220"/>
          </a:xfrm>
          <a:prstGeom prst="rect">
            <a:avLst/>
          </a:prstGeom>
          <a:noFill/>
        </p:spPr>
        <p:txBody>
          <a:bodyPr wrap="none" rtlCol="0">
            <a:spAutoFit/>
          </a:bodyPr>
          <a:lstStyle/>
          <a:p>
            <a:r>
              <a:rPr lang="en-US" sz="2800" dirty="0">
                <a:solidFill>
                  <a:srgbClr val="C00000"/>
                </a:solidFill>
                <a:latin typeface="Bradley Hand" pitchFamily="2" charset="77"/>
              </a:rPr>
              <a:t>dog</a:t>
            </a:r>
          </a:p>
        </p:txBody>
      </p:sp>
      <p:sp>
        <p:nvSpPr>
          <p:cNvPr id="12" name="TextBox 11">
            <a:extLst>
              <a:ext uri="{FF2B5EF4-FFF2-40B4-BE49-F238E27FC236}">
                <a16:creationId xmlns:a16="http://schemas.microsoft.com/office/drawing/2014/main" id="{402A70B6-780B-4FF5-B091-85E871405A31}"/>
              </a:ext>
            </a:extLst>
          </p:cNvPr>
          <p:cNvSpPr txBox="1"/>
          <p:nvPr/>
        </p:nvSpPr>
        <p:spPr>
          <a:xfrm>
            <a:off x="8158802" y="3304580"/>
            <a:ext cx="756938" cy="523220"/>
          </a:xfrm>
          <a:prstGeom prst="rect">
            <a:avLst/>
          </a:prstGeom>
          <a:noFill/>
        </p:spPr>
        <p:txBody>
          <a:bodyPr wrap="none" rtlCol="0">
            <a:spAutoFit/>
          </a:bodyPr>
          <a:lstStyle/>
          <a:p>
            <a:r>
              <a:rPr lang="en-US" sz="2800" dirty="0">
                <a:solidFill>
                  <a:srgbClr val="C00000"/>
                </a:solidFill>
                <a:latin typeface="Bradley Hand" pitchFamily="2" charset="77"/>
              </a:rPr>
              <a:t>dog</a:t>
            </a:r>
          </a:p>
        </p:txBody>
      </p:sp>
      <p:sp>
        <p:nvSpPr>
          <p:cNvPr id="13" name="TextBox 12">
            <a:extLst>
              <a:ext uri="{FF2B5EF4-FFF2-40B4-BE49-F238E27FC236}">
                <a16:creationId xmlns:a16="http://schemas.microsoft.com/office/drawing/2014/main" id="{260F74BE-2D73-0485-80A0-C509585E238E}"/>
              </a:ext>
            </a:extLst>
          </p:cNvPr>
          <p:cNvSpPr txBox="1"/>
          <p:nvPr/>
        </p:nvSpPr>
        <p:spPr>
          <a:xfrm>
            <a:off x="8158802" y="5940087"/>
            <a:ext cx="756938" cy="523220"/>
          </a:xfrm>
          <a:prstGeom prst="rect">
            <a:avLst/>
          </a:prstGeom>
          <a:noFill/>
        </p:spPr>
        <p:txBody>
          <a:bodyPr wrap="none" rtlCol="0">
            <a:spAutoFit/>
          </a:bodyPr>
          <a:lstStyle/>
          <a:p>
            <a:r>
              <a:rPr lang="en-US" sz="2800" dirty="0">
                <a:solidFill>
                  <a:srgbClr val="C00000"/>
                </a:solidFill>
                <a:latin typeface="Bradley Hand" pitchFamily="2" charset="77"/>
              </a:rPr>
              <a:t>dog</a:t>
            </a:r>
          </a:p>
        </p:txBody>
      </p:sp>
      <p:sp>
        <p:nvSpPr>
          <p:cNvPr id="14" name="TextBox 13">
            <a:extLst>
              <a:ext uri="{FF2B5EF4-FFF2-40B4-BE49-F238E27FC236}">
                <a16:creationId xmlns:a16="http://schemas.microsoft.com/office/drawing/2014/main" id="{42255ECC-A1DB-2044-2A74-5CA45E90BC5A}"/>
              </a:ext>
            </a:extLst>
          </p:cNvPr>
          <p:cNvSpPr txBox="1"/>
          <p:nvPr/>
        </p:nvSpPr>
        <p:spPr>
          <a:xfrm>
            <a:off x="5249448" y="5017211"/>
            <a:ext cx="651140" cy="523220"/>
          </a:xfrm>
          <a:prstGeom prst="rect">
            <a:avLst/>
          </a:prstGeom>
          <a:noFill/>
        </p:spPr>
        <p:txBody>
          <a:bodyPr wrap="none" rtlCol="0">
            <a:spAutoFit/>
          </a:bodyPr>
          <a:lstStyle/>
          <a:p>
            <a:r>
              <a:rPr lang="en-US" sz="2800" dirty="0">
                <a:solidFill>
                  <a:schemeClr val="accent1"/>
                </a:solidFill>
                <a:latin typeface="Bradley Hand" pitchFamily="2" charset="77"/>
              </a:rPr>
              <a:t>cat</a:t>
            </a:r>
          </a:p>
        </p:txBody>
      </p:sp>
      <p:sp>
        <p:nvSpPr>
          <p:cNvPr id="4" name="Slide Number Placeholder 3">
            <a:extLst>
              <a:ext uri="{FF2B5EF4-FFF2-40B4-BE49-F238E27FC236}">
                <a16:creationId xmlns:a16="http://schemas.microsoft.com/office/drawing/2014/main" id="{CDF732BE-8B76-37F3-BB71-471F4BE58218}"/>
              </a:ext>
            </a:extLst>
          </p:cNvPr>
          <p:cNvSpPr txBox="1">
            <a:spLocks/>
          </p:cNvSpPr>
          <p:nvPr/>
        </p:nvSpPr>
        <p:spPr>
          <a:xfrm>
            <a:off x="10682817" y="6378612"/>
            <a:ext cx="1128183" cy="3619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0000B66-E438-CF4E-9EAE-E38381514D64}" type="slidenum">
              <a:rPr lang="en-US" altLang="en-US" smtClean="0"/>
              <a:pPr algn="r"/>
              <a:t>37</a:t>
            </a:fld>
            <a:endParaRPr lang="en-US" altLang="en-US" dirty="0"/>
          </a:p>
        </p:txBody>
      </p:sp>
      <p:sp>
        <p:nvSpPr>
          <p:cNvPr id="17" name="Title 1">
            <a:extLst>
              <a:ext uri="{FF2B5EF4-FFF2-40B4-BE49-F238E27FC236}">
                <a16:creationId xmlns:a16="http://schemas.microsoft.com/office/drawing/2014/main" id="{FB24F8DB-76A3-EDB2-5748-B290C16BA13F}"/>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1" dirty="0">
                <a:solidFill>
                  <a:srgbClr val="C00000"/>
                </a:solidFill>
              </a:rPr>
              <a:t>Data</a:t>
            </a:r>
            <a:r>
              <a:rPr lang="en-US" dirty="0"/>
              <a:t> </a:t>
            </a:r>
            <a:r>
              <a:rPr lang="en-US" b="1" i="1" dirty="0">
                <a:solidFill>
                  <a:srgbClr val="C00000"/>
                </a:solidFill>
              </a:rPr>
              <a:t>poisoning</a:t>
            </a:r>
            <a:r>
              <a:rPr lang="en-US" dirty="0"/>
              <a:t> can create </a:t>
            </a:r>
            <a:r>
              <a:rPr lang="en-US" b="1" i="1" dirty="0">
                <a:solidFill>
                  <a:srgbClr val="C00000"/>
                </a:solidFill>
              </a:rPr>
              <a:t>“fake” outliers.</a:t>
            </a:r>
            <a:endParaRPr lang="en-US" dirty="0"/>
          </a:p>
        </p:txBody>
      </p:sp>
    </p:spTree>
    <p:extLst>
      <p:ext uri="{BB962C8B-B14F-4D97-AF65-F5344CB8AC3E}">
        <p14:creationId xmlns:p14="http://schemas.microsoft.com/office/powerpoint/2010/main" val="3017886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2117D4-E698-DB10-E35D-68E82FA02A8A}"/>
              </a:ext>
            </a:extLst>
          </p:cNvPr>
          <p:cNvSpPr/>
          <p:nvPr/>
        </p:nvSpPr>
        <p:spPr>
          <a:xfrm>
            <a:off x="0" y="0"/>
            <a:ext cx="12192000" cy="3113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4" name="Picture 6">
            <a:extLst>
              <a:ext uri="{FF2B5EF4-FFF2-40B4-BE49-F238E27FC236}">
                <a16:creationId xmlns:a16="http://schemas.microsoft.com/office/drawing/2014/main" id="{4024EBA2-600C-AFAA-8139-D7D4EE13C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6024" y="837055"/>
            <a:ext cx="4272908" cy="167691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3860299-C386-9476-18CE-3E2011D2F2BD}"/>
              </a:ext>
            </a:extLst>
          </p:cNvPr>
          <p:cNvSpPr txBox="1"/>
          <p:nvPr/>
        </p:nvSpPr>
        <p:spPr>
          <a:xfrm>
            <a:off x="4748932" y="15775"/>
            <a:ext cx="2694135" cy="738664"/>
          </a:xfrm>
          <a:prstGeom prst="rect">
            <a:avLst/>
          </a:prstGeom>
          <a:noFill/>
        </p:spPr>
        <p:txBody>
          <a:bodyPr wrap="none" rtlCol="0">
            <a:spAutoFit/>
          </a:bodyPr>
          <a:lstStyle/>
          <a:p>
            <a:r>
              <a:rPr lang="en-US" sz="4200" dirty="0"/>
              <a:t>Training set</a:t>
            </a:r>
          </a:p>
        </p:txBody>
      </p:sp>
      <p:pic>
        <p:nvPicPr>
          <p:cNvPr id="12" name="Picture 8">
            <a:extLst>
              <a:ext uri="{FF2B5EF4-FFF2-40B4-BE49-F238E27FC236}">
                <a16:creationId xmlns:a16="http://schemas.microsoft.com/office/drawing/2014/main" id="{EF74C577-47A9-59CB-D3F6-0F447D4EC2D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90581" y="800491"/>
            <a:ext cx="4188397" cy="1673352"/>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a:extLst>
              <a:ext uri="{FF2B5EF4-FFF2-40B4-BE49-F238E27FC236}">
                <a16:creationId xmlns:a16="http://schemas.microsoft.com/office/drawing/2014/main" id="{7714B617-07F0-1B1B-5C26-2BD5BC6D010B}"/>
              </a:ext>
            </a:extLst>
          </p:cNvPr>
          <p:cNvSpPr/>
          <p:nvPr/>
        </p:nvSpPr>
        <p:spPr>
          <a:xfrm>
            <a:off x="3725749" y="4529003"/>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8" name="Picture 2" descr="Chartreux - Wikipedia">
            <a:extLst>
              <a:ext uri="{FF2B5EF4-FFF2-40B4-BE49-F238E27FC236}">
                <a16:creationId xmlns:a16="http://schemas.microsoft.com/office/drawing/2014/main" id="{8B459423-C237-64DE-1A1B-53263995EDE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498326" y="3850916"/>
            <a:ext cx="1950313" cy="184080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pic>
        <p:nvPicPr>
          <p:cNvPr id="29" name="Picture 4" descr="ARTIFICIAL NEURAL NETWORK Vector Icons free download in SVG ...">
            <a:extLst>
              <a:ext uri="{FF2B5EF4-FFF2-40B4-BE49-F238E27FC236}">
                <a16:creationId xmlns:a16="http://schemas.microsoft.com/office/drawing/2014/main" id="{44402345-A874-5B22-161D-DEE1BF72A7D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1565" r="12849"/>
          <a:stretch/>
        </p:blipFill>
        <p:spPr bwMode="auto">
          <a:xfrm>
            <a:off x="5100721" y="3454567"/>
            <a:ext cx="1990556" cy="263349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hartreux - Wikipedia">
            <a:extLst>
              <a:ext uri="{FF2B5EF4-FFF2-40B4-BE49-F238E27FC236}">
                <a16:creationId xmlns:a16="http://schemas.microsoft.com/office/drawing/2014/main" id="{66EEF30B-2C59-4CC7-F5CF-D7CE2473FEE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8643" y="873180"/>
            <a:ext cx="782607" cy="73866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31" name="Picture 2" descr="Chartreux - Wikipedia">
            <a:extLst>
              <a:ext uri="{FF2B5EF4-FFF2-40B4-BE49-F238E27FC236}">
                <a16:creationId xmlns:a16="http://schemas.microsoft.com/office/drawing/2014/main" id="{0A4752F0-454E-1A92-FA76-DCA350DB2F97}"/>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8643" y="1774635"/>
            <a:ext cx="782607" cy="73866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32" name="Picture 2" descr="Chartreux - Wikipedia">
            <a:extLst>
              <a:ext uri="{FF2B5EF4-FFF2-40B4-BE49-F238E27FC236}">
                <a16:creationId xmlns:a16="http://schemas.microsoft.com/office/drawing/2014/main" id="{F2B1141D-C853-E9B8-B101-A86EF547FD6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65844" y="1306179"/>
            <a:ext cx="782607" cy="73866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sp>
        <p:nvSpPr>
          <p:cNvPr id="2" name="Slide Number Placeholder 3">
            <a:extLst>
              <a:ext uri="{FF2B5EF4-FFF2-40B4-BE49-F238E27FC236}">
                <a16:creationId xmlns:a16="http://schemas.microsoft.com/office/drawing/2014/main" id="{658E5A34-1F23-2463-6304-2D313FCFCE70}"/>
              </a:ext>
            </a:extLst>
          </p:cNvPr>
          <p:cNvSpPr txBox="1">
            <a:spLocks/>
          </p:cNvSpPr>
          <p:nvPr/>
        </p:nvSpPr>
        <p:spPr>
          <a:xfrm>
            <a:off x="10682817" y="6378612"/>
            <a:ext cx="1128183" cy="3619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0000B66-E438-CF4E-9EAE-E38381514D64}" type="slidenum">
              <a:rPr lang="en-US" altLang="en-US" smtClean="0"/>
              <a:pPr algn="r"/>
              <a:t>38</a:t>
            </a:fld>
            <a:endParaRPr lang="en-US" altLang="en-US" dirty="0"/>
          </a:p>
        </p:txBody>
      </p:sp>
      <p:sp>
        <p:nvSpPr>
          <p:cNvPr id="3" name="TextBox 2">
            <a:extLst>
              <a:ext uri="{FF2B5EF4-FFF2-40B4-BE49-F238E27FC236}">
                <a16:creationId xmlns:a16="http://schemas.microsoft.com/office/drawing/2014/main" id="{8482912C-171F-B886-FBD0-5C18D71820AE}"/>
              </a:ext>
            </a:extLst>
          </p:cNvPr>
          <p:cNvSpPr txBox="1"/>
          <p:nvPr/>
        </p:nvSpPr>
        <p:spPr>
          <a:xfrm>
            <a:off x="9311906" y="5203397"/>
            <a:ext cx="567784" cy="369332"/>
          </a:xfrm>
          <a:prstGeom prst="rect">
            <a:avLst/>
          </a:prstGeom>
          <a:noFill/>
        </p:spPr>
        <p:txBody>
          <a:bodyPr wrap="none" rtlCol="0">
            <a:spAutoFit/>
          </a:bodyPr>
          <a:lstStyle/>
          <a:p>
            <a:r>
              <a:rPr lang="en-US" dirty="0">
                <a:latin typeface="Cambria" panose="02040503050406030204" pitchFamily="18" charset="0"/>
              </a:rPr>
              <a:t>loss</a:t>
            </a:r>
          </a:p>
        </p:txBody>
      </p:sp>
      <p:cxnSp>
        <p:nvCxnSpPr>
          <p:cNvPr id="4" name="Straight Connector 3">
            <a:extLst>
              <a:ext uri="{FF2B5EF4-FFF2-40B4-BE49-F238E27FC236}">
                <a16:creationId xmlns:a16="http://schemas.microsoft.com/office/drawing/2014/main" id="{D1E4D45C-7776-E208-9049-2FCE086CF82A}"/>
              </a:ext>
            </a:extLst>
          </p:cNvPr>
          <p:cNvCxnSpPr>
            <a:cxnSpLocks/>
          </p:cNvCxnSpPr>
          <p:nvPr/>
        </p:nvCxnSpPr>
        <p:spPr>
          <a:xfrm>
            <a:off x="8573305" y="5134412"/>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8B7320D2-68D5-11E5-E7DE-1AC82CCA58EB}"/>
              </a:ext>
            </a:extLst>
          </p:cNvPr>
          <p:cNvCxnSpPr>
            <a:cxnSpLocks/>
          </p:cNvCxnSpPr>
          <p:nvPr/>
        </p:nvCxnSpPr>
        <p:spPr>
          <a:xfrm flipV="1">
            <a:off x="8573676" y="5058212"/>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68D3521F-23CC-7FD3-8E70-CA8F3C2B342D}"/>
              </a:ext>
            </a:extLst>
          </p:cNvPr>
          <p:cNvCxnSpPr>
            <a:cxnSpLocks/>
          </p:cNvCxnSpPr>
          <p:nvPr/>
        </p:nvCxnSpPr>
        <p:spPr>
          <a:xfrm flipV="1">
            <a:off x="9633489" y="5050997"/>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C2B64EB-DB20-333B-038F-1E7A137C7DE0}"/>
              </a:ext>
            </a:extLst>
          </p:cNvPr>
          <p:cNvCxnSpPr>
            <a:cxnSpLocks/>
          </p:cNvCxnSpPr>
          <p:nvPr/>
        </p:nvCxnSpPr>
        <p:spPr>
          <a:xfrm flipV="1">
            <a:off x="10693674" y="5058212"/>
            <a:ext cx="0" cy="152400"/>
          </a:xfrm>
          <a:prstGeom prst="line">
            <a:avLst/>
          </a:prstGeom>
          <a:ln w="28575"/>
        </p:spPr>
        <p:style>
          <a:lnRef idx="1">
            <a:schemeClr val="dk1"/>
          </a:lnRef>
          <a:fillRef idx="0">
            <a:schemeClr val="dk1"/>
          </a:fillRef>
          <a:effectRef idx="0">
            <a:schemeClr val="dk1"/>
          </a:effectRef>
          <a:fontRef idx="minor">
            <a:schemeClr val="tx1"/>
          </a:fontRef>
        </p:style>
      </p:cxnSp>
      <p:sp>
        <p:nvSpPr>
          <p:cNvPr id="9" name="Right Arrow 8">
            <a:extLst>
              <a:ext uri="{FF2B5EF4-FFF2-40B4-BE49-F238E27FC236}">
                <a16:creationId xmlns:a16="http://schemas.microsoft.com/office/drawing/2014/main" id="{B5FC9D5B-327B-65C6-F021-54B3328DA0E6}"/>
              </a:ext>
            </a:extLst>
          </p:cNvPr>
          <p:cNvSpPr/>
          <p:nvPr/>
        </p:nvSpPr>
        <p:spPr>
          <a:xfrm>
            <a:off x="7332860" y="452900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877B43B8-B928-7CEA-332A-42C9086137A2}"/>
              </a:ext>
            </a:extLst>
          </p:cNvPr>
          <p:cNvPicPr>
            <a:picLocks noChangeAspect="1" noChangeArrowheads="1"/>
          </p:cNvPicPr>
          <p:nvPr/>
        </p:nvPicPr>
        <p:blipFill rotWithShape="1">
          <a:blip r:embed="rId8" cstate="screen">
            <a:alphaModFix amt="50000"/>
            <a:duotone>
              <a:prstClr val="black"/>
              <a:srgbClr val="FF2F92">
                <a:tint val="45000"/>
                <a:satMod val="400000"/>
              </a:srgb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p:blipFill>
        <p:spPr bwMode="auto">
          <a:xfrm>
            <a:off x="10425919" y="3663001"/>
            <a:ext cx="275502" cy="14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6675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2117D4-E698-DB10-E35D-68E82FA02A8A}"/>
              </a:ext>
            </a:extLst>
          </p:cNvPr>
          <p:cNvSpPr/>
          <p:nvPr/>
        </p:nvSpPr>
        <p:spPr>
          <a:xfrm>
            <a:off x="0" y="0"/>
            <a:ext cx="12192000" cy="3113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4" name="Picture 6">
            <a:extLst>
              <a:ext uri="{FF2B5EF4-FFF2-40B4-BE49-F238E27FC236}">
                <a16:creationId xmlns:a16="http://schemas.microsoft.com/office/drawing/2014/main" id="{4024EBA2-600C-AFAA-8139-D7D4EE13C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6024" y="837055"/>
            <a:ext cx="4272908" cy="167691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8C9DF129-02DB-0B2B-9F9B-4C7D92663B0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90581" y="800491"/>
            <a:ext cx="4188397" cy="16733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3860299-C386-9476-18CE-3E2011D2F2BD}"/>
              </a:ext>
            </a:extLst>
          </p:cNvPr>
          <p:cNvSpPr txBox="1"/>
          <p:nvPr/>
        </p:nvSpPr>
        <p:spPr>
          <a:xfrm>
            <a:off x="4748932" y="15775"/>
            <a:ext cx="2694135" cy="738664"/>
          </a:xfrm>
          <a:prstGeom prst="rect">
            <a:avLst/>
          </a:prstGeom>
          <a:noFill/>
        </p:spPr>
        <p:txBody>
          <a:bodyPr wrap="none" rtlCol="0">
            <a:spAutoFit/>
          </a:bodyPr>
          <a:lstStyle/>
          <a:p>
            <a:r>
              <a:rPr lang="en-US" sz="4200" dirty="0"/>
              <a:t>Training set</a:t>
            </a:r>
          </a:p>
        </p:txBody>
      </p:sp>
      <p:pic>
        <p:nvPicPr>
          <p:cNvPr id="12" name="Picture 2" descr="Chartreux - Wikipedia">
            <a:extLst>
              <a:ext uri="{FF2B5EF4-FFF2-40B4-BE49-F238E27FC236}">
                <a16:creationId xmlns:a16="http://schemas.microsoft.com/office/drawing/2014/main" id="{647785E7-BE7C-C638-D12F-E6BDC37A33D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0064" y="1174359"/>
            <a:ext cx="978408" cy="92347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13" name="Right Arrow 12">
            <a:extLst>
              <a:ext uri="{FF2B5EF4-FFF2-40B4-BE49-F238E27FC236}">
                <a16:creationId xmlns:a16="http://schemas.microsoft.com/office/drawing/2014/main" id="{34453762-D3CC-05F8-71A5-67FB0E1F1B09}"/>
              </a:ext>
            </a:extLst>
          </p:cNvPr>
          <p:cNvSpPr/>
          <p:nvPr/>
        </p:nvSpPr>
        <p:spPr>
          <a:xfrm>
            <a:off x="3725749" y="4529003"/>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0" name="Picture 4" descr="ARTIFICIAL NEURAL NETWORK Vector Icons free download in SVG ...">
            <a:extLst>
              <a:ext uri="{FF2B5EF4-FFF2-40B4-BE49-F238E27FC236}">
                <a16:creationId xmlns:a16="http://schemas.microsoft.com/office/drawing/2014/main" id="{8ED9F017-7BCC-D343-5EAB-E98BEB526F7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1565" r="12849"/>
          <a:stretch/>
        </p:blipFill>
        <p:spPr bwMode="auto">
          <a:xfrm>
            <a:off x="5100721" y="3454567"/>
            <a:ext cx="1990556" cy="263349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hartreux - Wikipedia">
            <a:extLst>
              <a:ext uri="{FF2B5EF4-FFF2-40B4-BE49-F238E27FC236}">
                <a16:creationId xmlns:a16="http://schemas.microsoft.com/office/drawing/2014/main" id="{D8D59A13-94E3-0968-34F5-A880113AADA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8643" y="873180"/>
            <a:ext cx="782607" cy="73866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24" name="Picture 2" descr="Chartreux - Wikipedia">
            <a:extLst>
              <a:ext uri="{FF2B5EF4-FFF2-40B4-BE49-F238E27FC236}">
                <a16:creationId xmlns:a16="http://schemas.microsoft.com/office/drawing/2014/main" id="{D1143C4F-0E04-3675-9EC2-B89588ECF8FE}"/>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8643" y="1774635"/>
            <a:ext cx="782607" cy="73866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25" name="Picture 2" descr="Chartreux - Wikipedia">
            <a:extLst>
              <a:ext uri="{FF2B5EF4-FFF2-40B4-BE49-F238E27FC236}">
                <a16:creationId xmlns:a16="http://schemas.microsoft.com/office/drawing/2014/main" id="{30F05EDA-7EF3-CC5D-476A-2EDE6B7A9C84}"/>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65844" y="1306179"/>
            <a:ext cx="782607" cy="73866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26" name="Picture 2" descr="Chartreux - Wikipedia">
            <a:extLst>
              <a:ext uri="{FF2B5EF4-FFF2-40B4-BE49-F238E27FC236}">
                <a16:creationId xmlns:a16="http://schemas.microsoft.com/office/drawing/2014/main" id="{6E94DA14-CBBC-F3BF-A702-A3E57A7E91AC}"/>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98326" y="3850916"/>
            <a:ext cx="1950313" cy="184080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2" name="Slide Number Placeholder 3">
            <a:extLst>
              <a:ext uri="{FF2B5EF4-FFF2-40B4-BE49-F238E27FC236}">
                <a16:creationId xmlns:a16="http://schemas.microsoft.com/office/drawing/2014/main" id="{7BF68819-2DD2-78C8-6816-0A2BA8041E07}"/>
              </a:ext>
            </a:extLst>
          </p:cNvPr>
          <p:cNvSpPr txBox="1">
            <a:spLocks/>
          </p:cNvSpPr>
          <p:nvPr/>
        </p:nvSpPr>
        <p:spPr>
          <a:xfrm>
            <a:off x="10682817" y="6378612"/>
            <a:ext cx="1128183" cy="3619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0000B66-E438-CF4E-9EAE-E38381514D64}" type="slidenum">
              <a:rPr lang="en-US" altLang="en-US" smtClean="0"/>
              <a:pPr algn="r"/>
              <a:t>39</a:t>
            </a:fld>
            <a:endParaRPr lang="en-US" altLang="en-US" dirty="0"/>
          </a:p>
        </p:txBody>
      </p:sp>
      <p:sp>
        <p:nvSpPr>
          <p:cNvPr id="3" name="TextBox 2">
            <a:extLst>
              <a:ext uri="{FF2B5EF4-FFF2-40B4-BE49-F238E27FC236}">
                <a16:creationId xmlns:a16="http://schemas.microsoft.com/office/drawing/2014/main" id="{3765F917-81CC-DE4D-7EA7-741B4826A936}"/>
              </a:ext>
            </a:extLst>
          </p:cNvPr>
          <p:cNvSpPr txBox="1"/>
          <p:nvPr/>
        </p:nvSpPr>
        <p:spPr>
          <a:xfrm>
            <a:off x="9311906" y="5203397"/>
            <a:ext cx="567784" cy="369332"/>
          </a:xfrm>
          <a:prstGeom prst="rect">
            <a:avLst/>
          </a:prstGeom>
          <a:noFill/>
        </p:spPr>
        <p:txBody>
          <a:bodyPr wrap="none" rtlCol="0">
            <a:spAutoFit/>
          </a:bodyPr>
          <a:lstStyle/>
          <a:p>
            <a:r>
              <a:rPr lang="en-US" dirty="0">
                <a:latin typeface="Cambria" panose="02040503050406030204" pitchFamily="18" charset="0"/>
              </a:rPr>
              <a:t>loss</a:t>
            </a:r>
          </a:p>
        </p:txBody>
      </p:sp>
      <p:cxnSp>
        <p:nvCxnSpPr>
          <p:cNvPr id="4" name="Straight Connector 3">
            <a:extLst>
              <a:ext uri="{FF2B5EF4-FFF2-40B4-BE49-F238E27FC236}">
                <a16:creationId xmlns:a16="http://schemas.microsoft.com/office/drawing/2014/main" id="{D015796B-9B58-2C07-D8E8-EAE15B5E2149}"/>
              </a:ext>
            </a:extLst>
          </p:cNvPr>
          <p:cNvCxnSpPr>
            <a:cxnSpLocks/>
          </p:cNvCxnSpPr>
          <p:nvPr/>
        </p:nvCxnSpPr>
        <p:spPr>
          <a:xfrm>
            <a:off x="8573305" y="5134412"/>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EFB18936-4DE9-EDB6-3262-BBA4DCFBF41C}"/>
              </a:ext>
            </a:extLst>
          </p:cNvPr>
          <p:cNvCxnSpPr>
            <a:cxnSpLocks/>
          </p:cNvCxnSpPr>
          <p:nvPr/>
        </p:nvCxnSpPr>
        <p:spPr>
          <a:xfrm flipV="1">
            <a:off x="8573676" y="5058212"/>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6" name="Straight Connector 5">
            <a:extLst>
              <a:ext uri="{FF2B5EF4-FFF2-40B4-BE49-F238E27FC236}">
                <a16:creationId xmlns:a16="http://schemas.microsoft.com/office/drawing/2014/main" id="{A1B9D425-1CFA-4C29-62D4-F5599ED92A6B}"/>
              </a:ext>
            </a:extLst>
          </p:cNvPr>
          <p:cNvCxnSpPr>
            <a:cxnSpLocks/>
          </p:cNvCxnSpPr>
          <p:nvPr/>
        </p:nvCxnSpPr>
        <p:spPr>
          <a:xfrm flipV="1">
            <a:off x="9633489" y="5050997"/>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BB75B433-0F45-CEEF-9716-E4D964F30093}"/>
              </a:ext>
            </a:extLst>
          </p:cNvPr>
          <p:cNvCxnSpPr>
            <a:cxnSpLocks/>
          </p:cNvCxnSpPr>
          <p:nvPr/>
        </p:nvCxnSpPr>
        <p:spPr>
          <a:xfrm flipV="1">
            <a:off x="10693674" y="5058212"/>
            <a:ext cx="0" cy="152400"/>
          </a:xfrm>
          <a:prstGeom prst="line">
            <a:avLst/>
          </a:prstGeom>
          <a:ln w="28575"/>
        </p:spPr>
        <p:style>
          <a:lnRef idx="1">
            <a:schemeClr val="dk1"/>
          </a:lnRef>
          <a:fillRef idx="0">
            <a:schemeClr val="dk1"/>
          </a:fillRef>
          <a:effectRef idx="0">
            <a:schemeClr val="dk1"/>
          </a:effectRef>
          <a:fontRef idx="minor">
            <a:schemeClr val="tx1"/>
          </a:fontRef>
        </p:style>
      </p:cxnSp>
      <p:sp>
        <p:nvSpPr>
          <p:cNvPr id="9" name="Right Arrow 8">
            <a:extLst>
              <a:ext uri="{FF2B5EF4-FFF2-40B4-BE49-F238E27FC236}">
                <a16:creationId xmlns:a16="http://schemas.microsoft.com/office/drawing/2014/main" id="{CFF0B0F3-7516-B9FC-68C1-47BF233ECE85}"/>
              </a:ext>
            </a:extLst>
          </p:cNvPr>
          <p:cNvSpPr/>
          <p:nvPr/>
        </p:nvSpPr>
        <p:spPr>
          <a:xfrm>
            <a:off x="7332860" y="452900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7" name="Picture 2">
            <a:extLst>
              <a:ext uri="{FF2B5EF4-FFF2-40B4-BE49-F238E27FC236}">
                <a16:creationId xmlns:a16="http://schemas.microsoft.com/office/drawing/2014/main" id="{282F6271-F15E-D8CC-0964-533AE9D867E5}"/>
              </a:ext>
            </a:extLst>
          </p:cNvPr>
          <p:cNvPicPr>
            <a:picLocks noChangeAspect="1" noChangeArrowheads="1"/>
          </p:cNvPicPr>
          <p:nvPr/>
        </p:nvPicPr>
        <p:blipFill rotWithShape="1">
          <a:blip r:embed="rId9" cstate="screen">
            <a:duotone>
              <a:prstClr val="black"/>
              <a:srgbClr val="0432FF">
                <a:tint val="45000"/>
                <a:satMod val="400000"/>
              </a:srgbClr>
            </a:duotone>
            <a:alphaModFix amt="50000"/>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p:blipFill>
        <p:spPr bwMode="auto">
          <a:xfrm>
            <a:off x="9943067" y="3655786"/>
            <a:ext cx="739750" cy="14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894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evil Clip Art - Devil Clipart - Png Download - Full Size Clipart  (#5315621) - PinClipart">
            <a:extLst>
              <a:ext uri="{FF2B5EF4-FFF2-40B4-BE49-F238E27FC236}">
                <a16:creationId xmlns:a16="http://schemas.microsoft.com/office/drawing/2014/main" id="{B028894E-5948-4294-C349-64AD4F30FB21}"/>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60127" y="3810917"/>
            <a:ext cx="2723769" cy="21351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825D869-0AB6-7E4B-54AA-29B18937BC1C}"/>
              </a:ext>
            </a:extLst>
          </p:cNvPr>
          <p:cNvSpPr>
            <a:spLocks noGrp="1"/>
          </p:cNvSpPr>
          <p:nvPr>
            <p:ph type="title"/>
          </p:nvPr>
        </p:nvSpPr>
        <p:spPr/>
        <p:txBody>
          <a:bodyPr/>
          <a:lstStyle/>
          <a:p>
            <a:r>
              <a:rPr lang="en-US" dirty="0"/>
              <a:t>This talk: </a:t>
            </a:r>
            <a:r>
              <a:rPr lang="en-US" dirty="0">
                <a:solidFill>
                  <a:srgbClr val="C00000"/>
                </a:solidFill>
              </a:rPr>
              <a:t>Membership inference attacks</a:t>
            </a:r>
          </a:p>
        </p:txBody>
      </p:sp>
      <p:sp>
        <p:nvSpPr>
          <p:cNvPr id="4" name="Slide Number Placeholder 3">
            <a:extLst>
              <a:ext uri="{FF2B5EF4-FFF2-40B4-BE49-F238E27FC236}">
                <a16:creationId xmlns:a16="http://schemas.microsoft.com/office/drawing/2014/main" id="{80147B7D-A16A-2730-EBA7-17A495B83A91}"/>
              </a:ext>
            </a:extLst>
          </p:cNvPr>
          <p:cNvSpPr>
            <a:spLocks noGrp="1"/>
          </p:cNvSpPr>
          <p:nvPr>
            <p:ph type="sldNum" sz="quarter" idx="11"/>
          </p:nvPr>
        </p:nvSpPr>
        <p:spPr/>
        <p:txBody>
          <a:bodyPr/>
          <a:lstStyle/>
          <a:p>
            <a:pPr algn="r"/>
            <a:fld id="{D0000B66-E438-CF4E-9EAE-E38381514D64}" type="slidenum">
              <a:rPr lang="en-US" altLang="en-US" smtClean="0"/>
              <a:pPr algn="r"/>
              <a:t>4</a:t>
            </a:fld>
            <a:endParaRPr lang="en-US" altLang="en-US"/>
          </a:p>
        </p:txBody>
      </p:sp>
      <p:sp>
        <p:nvSpPr>
          <p:cNvPr id="13" name="Cloud Callout 12">
            <a:extLst>
              <a:ext uri="{FF2B5EF4-FFF2-40B4-BE49-F238E27FC236}">
                <a16:creationId xmlns:a16="http://schemas.microsoft.com/office/drawing/2014/main" id="{2AD83241-61C0-5F02-78B1-A57CA5C5D048}"/>
              </a:ext>
            </a:extLst>
          </p:cNvPr>
          <p:cNvSpPr/>
          <p:nvPr/>
        </p:nvSpPr>
        <p:spPr>
          <a:xfrm>
            <a:off x="7955472" y="1447812"/>
            <a:ext cx="3830128" cy="2708442"/>
          </a:xfrm>
          <a:prstGeom prst="cloudCallout">
            <a:avLst>
              <a:gd name="adj1" fmla="val -39824"/>
              <a:gd name="adj2" fmla="val 52148"/>
            </a:avLst>
          </a:prstGeom>
          <a:solidFill>
            <a:schemeClr val="bg2"/>
          </a:solidFill>
          <a:ln>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r>
              <a:rPr lang="en-US" sz="3600" dirty="0"/>
              <a:t>Was </a:t>
            </a:r>
            <a:br>
              <a:rPr lang="en-US" sz="3600" dirty="0"/>
            </a:br>
            <a:r>
              <a:rPr lang="en-US" sz="3600" dirty="0"/>
              <a:t>in the training set?</a:t>
            </a:r>
          </a:p>
        </p:txBody>
      </p:sp>
      <p:pic>
        <p:nvPicPr>
          <p:cNvPr id="17" name="Picture 16">
            <a:extLst>
              <a:ext uri="{FF2B5EF4-FFF2-40B4-BE49-F238E27FC236}">
                <a16:creationId xmlns:a16="http://schemas.microsoft.com/office/drawing/2014/main" id="{5A6FA50C-9D8E-2E5D-871B-1361AC1720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38114" y="1744409"/>
            <a:ext cx="844703" cy="844703"/>
          </a:xfrm>
          <a:prstGeom prst="rect">
            <a:avLst/>
          </a:prstGeom>
          <a:ln w="38100" cap="sq" cmpd="thickThin">
            <a:solidFill>
              <a:schemeClr val="accent1"/>
            </a:solidFill>
            <a:prstDash val="solid"/>
            <a:miter lim="800000"/>
          </a:ln>
          <a:effectLst>
            <a:innerShdw blurRad="76200">
              <a:srgbClr val="000000"/>
            </a:innerShdw>
          </a:effectLst>
        </p:spPr>
      </p:pic>
      <p:pic>
        <p:nvPicPr>
          <p:cNvPr id="18" name="Picture 2">
            <a:extLst>
              <a:ext uri="{FF2B5EF4-FFF2-40B4-BE49-F238E27FC236}">
                <a16:creationId xmlns:a16="http://schemas.microsoft.com/office/drawing/2014/main" id="{1D91E2A1-B3BB-0CE9-501D-59C0703A32C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14558" y="1674617"/>
            <a:ext cx="596857" cy="120097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5D29F841-11D5-593F-E266-BDEF3E9C9045}"/>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14558" y="3139552"/>
            <a:ext cx="596857" cy="12185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LG Journey™ LTE Smartphone for TracFone (LGL322DL.ATRFBKY) | LG USA">
            <a:extLst>
              <a:ext uri="{FF2B5EF4-FFF2-40B4-BE49-F238E27FC236}">
                <a16:creationId xmlns:a16="http://schemas.microsoft.com/office/drawing/2014/main" id="{19E509FD-C83F-5B4E-D2C5-4C12EF433221}"/>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70725" y="4636049"/>
            <a:ext cx="684519" cy="1245241"/>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29EB172D-C71C-B9D8-537A-651F56E63824}"/>
              </a:ext>
            </a:extLst>
          </p:cNvPr>
          <p:cNvCxnSpPr>
            <a:cxnSpLocks/>
            <a:stCxn id="18" idx="3"/>
          </p:cNvCxnSpPr>
          <p:nvPr/>
        </p:nvCxnSpPr>
        <p:spPr>
          <a:xfrm>
            <a:off x="1111414" y="2275104"/>
            <a:ext cx="2767597" cy="1455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561180A5-1052-9462-36C9-8D0972337F1A}"/>
              </a:ext>
            </a:extLst>
          </p:cNvPr>
          <p:cNvCxnSpPr>
            <a:cxnSpLocks/>
            <a:stCxn id="19" idx="3"/>
          </p:cNvCxnSpPr>
          <p:nvPr/>
        </p:nvCxnSpPr>
        <p:spPr>
          <a:xfrm flipV="1">
            <a:off x="1111414" y="3730462"/>
            <a:ext cx="2767597" cy="183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ADB4658F-C1EF-494B-AB4F-5DC8A89F7322}"/>
              </a:ext>
            </a:extLst>
          </p:cNvPr>
          <p:cNvCxnSpPr>
            <a:cxnSpLocks/>
            <a:stCxn id="20" idx="3"/>
          </p:cNvCxnSpPr>
          <p:nvPr/>
        </p:nvCxnSpPr>
        <p:spPr>
          <a:xfrm flipV="1">
            <a:off x="1155243" y="3730461"/>
            <a:ext cx="2723768" cy="1528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4" name="Picture 12" descr="Neural Networks – an Intuition">
            <a:extLst>
              <a:ext uri="{FF2B5EF4-FFF2-40B4-BE49-F238E27FC236}">
                <a16:creationId xmlns:a16="http://schemas.microsoft.com/office/drawing/2014/main" id="{B9E52AC2-40EE-4CD9-3929-B37F1652D675}"/>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22839" y="3139552"/>
            <a:ext cx="2009036" cy="117964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Teacup Dogs for Tiny-Canine Lovers">
            <a:extLst>
              <a:ext uri="{FF2B5EF4-FFF2-40B4-BE49-F238E27FC236}">
                <a16:creationId xmlns:a16="http://schemas.microsoft.com/office/drawing/2014/main" id="{82E102A5-0FA5-4213-A596-7938AACC5E8A}"/>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1950051" y="3408953"/>
            <a:ext cx="720000" cy="720000"/>
          </a:xfrm>
          <a:prstGeom prst="rect">
            <a:avLst/>
          </a:prstGeom>
          <a:ln w="254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6" name="Picture 18" descr="Cute Mini Pig - A Funny and Cute Micro Pig Videos Compilation [BEST OF] -  YouTube">
            <a:extLst>
              <a:ext uri="{FF2B5EF4-FFF2-40B4-BE49-F238E27FC236}">
                <a16:creationId xmlns:a16="http://schemas.microsoft.com/office/drawing/2014/main" id="{F0A095EE-A9B6-FA1B-5F43-68D0F01FC017}"/>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1950051" y="4509083"/>
            <a:ext cx="720000" cy="720000"/>
          </a:xfrm>
          <a:prstGeom prst="rect">
            <a:avLst/>
          </a:prstGeom>
          <a:ln w="254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a16="http://schemas.microsoft.com/office/drawing/2014/main" id="{E412C70C-6913-03A2-8C89-CD335BB180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6451" y="2235527"/>
            <a:ext cx="723600" cy="723600"/>
          </a:xfrm>
          <a:prstGeom prst="rect">
            <a:avLst/>
          </a:prstGeom>
          <a:ln w="38100" cap="sq" cmpd="thickThin">
            <a:solidFill>
              <a:schemeClr val="accent1"/>
            </a:solidFill>
            <a:prstDash val="solid"/>
            <a:miter lim="800000"/>
          </a:ln>
          <a:effectLst>
            <a:innerShdw blurRad="76200">
              <a:srgbClr val="000000"/>
            </a:innerShdw>
          </a:effectLst>
        </p:spPr>
      </p:pic>
    </p:spTree>
    <p:extLst>
      <p:ext uri="{BB962C8B-B14F-4D97-AF65-F5344CB8AC3E}">
        <p14:creationId xmlns:p14="http://schemas.microsoft.com/office/powerpoint/2010/main" val="20603238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2117D4-E698-DB10-E35D-68E82FA02A8A}"/>
              </a:ext>
            </a:extLst>
          </p:cNvPr>
          <p:cNvSpPr/>
          <p:nvPr/>
        </p:nvSpPr>
        <p:spPr>
          <a:xfrm>
            <a:off x="0" y="0"/>
            <a:ext cx="12192000" cy="3113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4" name="Picture 6">
            <a:extLst>
              <a:ext uri="{FF2B5EF4-FFF2-40B4-BE49-F238E27FC236}">
                <a16:creationId xmlns:a16="http://schemas.microsoft.com/office/drawing/2014/main" id="{4024EBA2-600C-AFAA-8139-D7D4EE13C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6024" y="837055"/>
            <a:ext cx="4272908" cy="1676913"/>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3860299-C386-9476-18CE-3E2011D2F2BD}"/>
              </a:ext>
            </a:extLst>
          </p:cNvPr>
          <p:cNvSpPr txBox="1"/>
          <p:nvPr/>
        </p:nvSpPr>
        <p:spPr>
          <a:xfrm>
            <a:off x="4748932" y="15775"/>
            <a:ext cx="2694135" cy="738664"/>
          </a:xfrm>
          <a:prstGeom prst="rect">
            <a:avLst/>
          </a:prstGeom>
          <a:noFill/>
        </p:spPr>
        <p:txBody>
          <a:bodyPr wrap="none" rtlCol="0">
            <a:spAutoFit/>
          </a:bodyPr>
          <a:lstStyle/>
          <a:p>
            <a:r>
              <a:rPr lang="en-US" sz="4200" dirty="0"/>
              <a:t>Training set</a:t>
            </a:r>
          </a:p>
        </p:txBody>
      </p:sp>
      <p:pic>
        <p:nvPicPr>
          <p:cNvPr id="12" name="Picture 8">
            <a:extLst>
              <a:ext uri="{FF2B5EF4-FFF2-40B4-BE49-F238E27FC236}">
                <a16:creationId xmlns:a16="http://schemas.microsoft.com/office/drawing/2014/main" id="{EF74C577-47A9-59CB-D3F6-0F447D4EC2D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90581" y="800491"/>
            <a:ext cx="4188397" cy="1673352"/>
          </a:xfrm>
          <a:prstGeom prst="rect">
            <a:avLst/>
          </a:prstGeom>
          <a:noFill/>
          <a:extLst>
            <a:ext uri="{909E8E84-426E-40DD-AFC4-6F175D3DCCD1}">
              <a14:hiddenFill xmlns:a14="http://schemas.microsoft.com/office/drawing/2010/main">
                <a:solidFill>
                  <a:srgbClr val="FFFFFF"/>
                </a:solidFill>
              </a14:hiddenFill>
            </a:ext>
          </a:extLst>
        </p:spPr>
      </p:pic>
      <p:sp>
        <p:nvSpPr>
          <p:cNvPr id="20" name="Right Arrow 19">
            <a:extLst>
              <a:ext uri="{FF2B5EF4-FFF2-40B4-BE49-F238E27FC236}">
                <a16:creationId xmlns:a16="http://schemas.microsoft.com/office/drawing/2014/main" id="{7714B617-07F0-1B1B-5C26-2BD5BC6D010B}"/>
              </a:ext>
            </a:extLst>
          </p:cNvPr>
          <p:cNvSpPr/>
          <p:nvPr/>
        </p:nvSpPr>
        <p:spPr>
          <a:xfrm>
            <a:off x="3725749" y="4529003"/>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4" descr="ARTIFICIAL NEURAL NETWORK Vector Icons free download in SVG ...">
            <a:extLst>
              <a:ext uri="{FF2B5EF4-FFF2-40B4-BE49-F238E27FC236}">
                <a16:creationId xmlns:a16="http://schemas.microsoft.com/office/drawing/2014/main" id="{DA0887FC-BF33-6352-5252-FD062B2FC5DF}"/>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1565" r="12849"/>
          <a:stretch/>
        </p:blipFill>
        <p:spPr bwMode="auto">
          <a:xfrm>
            <a:off x="5100721" y="3454567"/>
            <a:ext cx="1990556" cy="2633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artreux - Wikipedia">
            <a:extLst>
              <a:ext uri="{FF2B5EF4-FFF2-40B4-BE49-F238E27FC236}">
                <a16:creationId xmlns:a16="http://schemas.microsoft.com/office/drawing/2014/main" id="{55CA6531-F31B-6F05-601D-6E10797561BE}"/>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68643" y="873180"/>
            <a:ext cx="782607" cy="73866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5" name="Picture 2" descr="Chartreux - Wikipedia">
            <a:extLst>
              <a:ext uri="{FF2B5EF4-FFF2-40B4-BE49-F238E27FC236}">
                <a16:creationId xmlns:a16="http://schemas.microsoft.com/office/drawing/2014/main" id="{4263590C-5C12-3AFA-D1D4-F6AE62F1568F}"/>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68643" y="1774635"/>
            <a:ext cx="782607" cy="73866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6" name="Picture 2" descr="Chartreux - Wikipedia">
            <a:extLst>
              <a:ext uri="{FF2B5EF4-FFF2-40B4-BE49-F238E27FC236}">
                <a16:creationId xmlns:a16="http://schemas.microsoft.com/office/drawing/2014/main" id="{AB51EC30-44D4-50FA-BD80-B35AE1D874B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65844" y="1306179"/>
            <a:ext cx="782607" cy="73866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7" name="Picture 2" descr="Chartreux - Wikipedia">
            <a:extLst>
              <a:ext uri="{FF2B5EF4-FFF2-40B4-BE49-F238E27FC236}">
                <a16:creationId xmlns:a16="http://schemas.microsoft.com/office/drawing/2014/main" id="{23F41EBD-81AB-6388-E088-6EEB04B691D9}"/>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498326" y="3850916"/>
            <a:ext cx="1950313" cy="184080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66F9CD3D-8EFA-CF9F-3EC7-C863432B1F42}"/>
              </a:ext>
            </a:extLst>
          </p:cNvPr>
          <p:cNvSpPr txBox="1">
            <a:spLocks/>
          </p:cNvSpPr>
          <p:nvPr/>
        </p:nvSpPr>
        <p:spPr>
          <a:xfrm>
            <a:off x="10682817" y="6378612"/>
            <a:ext cx="1128183" cy="3619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0000B66-E438-CF4E-9EAE-E38381514D64}" type="slidenum">
              <a:rPr lang="en-US" altLang="en-US" smtClean="0"/>
              <a:pPr algn="r"/>
              <a:t>40</a:t>
            </a:fld>
            <a:endParaRPr lang="en-US" altLang="en-US" dirty="0"/>
          </a:p>
        </p:txBody>
      </p:sp>
      <p:sp>
        <p:nvSpPr>
          <p:cNvPr id="8" name="TextBox 7">
            <a:extLst>
              <a:ext uri="{FF2B5EF4-FFF2-40B4-BE49-F238E27FC236}">
                <a16:creationId xmlns:a16="http://schemas.microsoft.com/office/drawing/2014/main" id="{DA33FB9D-6DD9-E3EC-9332-BD3FBE087A37}"/>
              </a:ext>
            </a:extLst>
          </p:cNvPr>
          <p:cNvSpPr txBox="1"/>
          <p:nvPr/>
        </p:nvSpPr>
        <p:spPr>
          <a:xfrm>
            <a:off x="9311906" y="5203397"/>
            <a:ext cx="567784" cy="369332"/>
          </a:xfrm>
          <a:prstGeom prst="rect">
            <a:avLst/>
          </a:prstGeom>
          <a:noFill/>
        </p:spPr>
        <p:txBody>
          <a:bodyPr wrap="none" rtlCol="0">
            <a:spAutoFit/>
          </a:bodyPr>
          <a:lstStyle/>
          <a:p>
            <a:r>
              <a:rPr lang="en-US" dirty="0">
                <a:latin typeface="Cambria" panose="02040503050406030204" pitchFamily="18" charset="0"/>
              </a:rPr>
              <a:t>loss</a:t>
            </a:r>
          </a:p>
        </p:txBody>
      </p:sp>
      <p:cxnSp>
        <p:nvCxnSpPr>
          <p:cNvPr id="9" name="Straight Connector 8">
            <a:extLst>
              <a:ext uri="{FF2B5EF4-FFF2-40B4-BE49-F238E27FC236}">
                <a16:creationId xmlns:a16="http://schemas.microsoft.com/office/drawing/2014/main" id="{DEC91D59-9B4F-255D-2FEC-0FEC0E7C5B20}"/>
              </a:ext>
            </a:extLst>
          </p:cNvPr>
          <p:cNvCxnSpPr>
            <a:cxnSpLocks/>
          </p:cNvCxnSpPr>
          <p:nvPr/>
        </p:nvCxnSpPr>
        <p:spPr>
          <a:xfrm>
            <a:off x="8573305" y="5134412"/>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0479E06F-4E01-AFA7-F7E4-8F31C30CFEA2}"/>
              </a:ext>
            </a:extLst>
          </p:cNvPr>
          <p:cNvCxnSpPr>
            <a:cxnSpLocks/>
          </p:cNvCxnSpPr>
          <p:nvPr/>
        </p:nvCxnSpPr>
        <p:spPr>
          <a:xfrm flipV="1">
            <a:off x="8573676" y="5058212"/>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A0B7ADE-5D36-0005-7E6E-E60B429BF156}"/>
              </a:ext>
            </a:extLst>
          </p:cNvPr>
          <p:cNvCxnSpPr>
            <a:cxnSpLocks/>
          </p:cNvCxnSpPr>
          <p:nvPr/>
        </p:nvCxnSpPr>
        <p:spPr>
          <a:xfrm flipV="1">
            <a:off x="9633489" y="5050997"/>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EE83F4F-5BDD-18A0-DD0C-D6CC7EECE2A9}"/>
              </a:ext>
            </a:extLst>
          </p:cNvPr>
          <p:cNvCxnSpPr>
            <a:cxnSpLocks/>
          </p:cNvCxnSpPr>
          <p:nvPr/>
        </p:nvCxnSpPr>
        <p:spPr>
          <a:xfrm flipV="1">
            <a:off x="10693674" y="5058212"/>
            <a:ext cx="0" cy="152400"/>
          </a:xfrm>
          <a:prstGeom prst="line">
            <a:avLst/>
          </a:prstGeom>
          <a:ln w="28575"/>
        </p:spPr>
        <p:style>
          <a:lnRef idx="1">
            <a:schemeClr val="dk1"/>
          </a:lnRef>
          <a:fillRef idx="0">
            <a:schemeClr val="dk1"/>
          </a:fillRef>
          <a:effectRef idx="0">
            <a:schemeClr val="dk1"/>
          </a:effectRef>
          <a:fontRef idx="minor">
            <a:schemeClr val="tx1"/>
          </a:fontRef>
        </p:style>
      </p:cxnSp>
      <p:pic>
        <p:nvPicPr>
          <p:cNvPr id="14" name="Picture 2">
            <a:extLst>
              <a:ext uri="{FF2B5EF4-FFF2-40B4-BE49-F238E27FC236}">
                <a16:creationId xmlns:a16="http://schemas.microsoft.com/office/drawing/2014/main" id="{557ECA1A-1E86-AF67-87F6-E7C8BE90FEB7}"/>
              </a:ext>
            </a:extLst>
          </p:cNvPr>
          <p:cNvPicPr>
            <a:picLocks noChangeAspect="1" noChangeArrowheads="1"/>
          </p:cNvPicPr>
          <p:nvPr/>
        </p:nvPicPr>
        <p:blipFill rotWithShape="1">
          <a:blip r:embed="rId8" cstate="screen">
            <a:alphaModFix amt="50000"/>
            <a:duotone>
              <a:prstClr val="black"/>
              <a:srgbClr val="FF2F92">
                <a:tint val="45000"/>
                <a:satMod val="400000"/>
              </a:srgbClr>
            </a:duotone>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rcRect/>
          <a:stretch/>
        </p:blipFill>
        <p:spPr bwMode="auto">
          <a:xfrm>
            <a:off x="10425919" y="3663001"/>
            <a:ext cx="275502" cy="1464196"/>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a:extLst>
              <a:ext uri="{FF2B5EF4-FFF2-40B4-BE49-F238E27FC236}">
                <a16:creationId xmlns:a16="http://schemas.microsoft.com/office/drawing/2014/main" id="{C50B822F-EAB2-C534-DAB9-E1B82296E5E4}"/>
              </a:ext>
            </a:extLst>
          </p:cNvPr>
          <p:cNvSpPr/>
          <p:nvPr/>
        </p:nvSpPr>
        <p:spPr>
          <a:xfrm>
            <a:off x="7332860" y="452900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8" name="Picture 2">
            <a:extLst>
              <a:ext uri="{FF2B5EF4-FFF2-40B4-BE49-F238E27FC236}">
                <a16:creationId xmlns:a16="http://schemas.microsoft.com/office/drawing/2014/main" id="{9D9C12A7-11B3-3264-B942-FBE92B3737CE}"/>
              </a:ext>
            </a:extLst>
          </p:cNvPr>
          <p:cNvPicPr>
            <a:picLocks noChangeAspect="1" noChangeArrowheads="1"/>
          </p:cNvPicPr>
          <p:nvPr/>
        </p:nvPicPr>
        <p:blipFill rotWithShape="1">
          <a:blip r:embed="rId8" cstate="screen">
            <a:duotone>
              <a:prstClr val="black"/>
              <a:srgbClr val="0432FF">
                <a:tint val="45000"/>
                <a:satMod val="400000"/>
              </a:srgbClr>
            </a:duotone>
            <a:alphaModFix amt="20000"/>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p:blipFill>
        <p:spPr bwMode="auto">
          <a:xfrm>
            <a:off x="9943067" y="3655786"/>
            <a:ext cx="739750" cy="14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5296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2117D4-E698-DB10-E35D-68E82FA02A8A}"/>
              </a:ext>
            </a:extLst>
          </p:cNvPr>
          <p:cNvSpPr/>
          <p:nvPr/>
        </p:nvSpPr>
        <p:spPr>
          <a:xfrm>
            <a:off x="0" y="0"/>
            <a:ext cx="12192000" cy="3113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4" name="Picture 6">
            <a:extLst>
              <a:ext uri="{FF2B5EF4-FFF2-40B4-BE49-F238E27FC236}">
                <a16:creationId xmlns:a16="http://schemas.microsoft.com/office/drawing/2014/main" id="{4024EBA2-600C-AFAA-8139-D7D4EE13C60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476024" y="837055"/>
            <a:ext cx="4272908" cy="1676913"/>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a:extLst>
              <a:ext uri="{FF2B5EF4-FFF2-40B4-BE49-F238E27FC236}">
                <a16:creationId xmlns:a16="http://schemas.microsoft.com/office/drawing/2014/main" id="{8C9DF129-02DB-0B2B-9F9B-4C7D92663B0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7790581" y="800491"/>
            <a:ext cx="4188397" cy="1673352"/>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63860299-C386-9476-18CE-3E2011D2F2BD}"/>
              </a:ext>
            </a:extLst>
          </p:cNvPr>
          <p:cNvSpPr txBox="1"/>
          <p:nvPr/>
        </p:nvSpPr>
        <p:spPr>
          <a:xfrm>
            <a:off x="4748932" y="15775"/>
            <a:ext cx="2694135" cy="738664"/>
          </a:xfrm>
          <a:prstGeom prst="rect">
            <a:avLst/>
          </a:prstGeom>
          <a:noFill/>
        </p:spPr>
        <p:txBody>
          <a:bodyPr wrap="none" rtlCol="0">
            <a:spAutoFit/>
          </a:bodyPr>
          <a:lstStyle/>
          <a:p>
            <a:r>
              <a:rPr lang="en-US" sz="4200" dirty="0"/>
              <a:t>Training set</a:t>
            </a:r>
          </a:p>
        </p:txBody>
      </p:sp>
      <p:pic>
        <p:nvPicPr>
          <p:cNvPr id="12" name="Picture 2" descr="Chartreux - Wikipedia">
            <a:extLst>
              <a:ext uri="{FF2B5EF4-FFF2-40B4-BE49-F238E27FC236}">
                <a16:creationId xmlns:a16="http://schemas.microsoft.com/office/drawing/2014/main" id="{647785E7-BE7C-C638-D12F-E6BDC37A33D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760064" y="1174359"/>
            <a:ext cx="978408" cy="92347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13" name="Right Arrow 12">
            <a:extLst>
              <a:ext uri="{FF2B5EF4-FFF2-40B4-BE49-F238E27FC236}">
                <a16:creationId xmlns:a16="http://schemas.microsoft.com/office/drawing/2014/main" id="{34453762-D3CC-05F8-71A5-67FB0E1F1B09}"/>
              </a:ext>
            </a:extLst>
          </p:cNvPr>
          <p:cNvSpPr/>
          <p:nvPr/>
        </p:nvSpPr>
        <p:spPr>
          <a:xfrm>
            <a:off x="3725749" y="4529003"/>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 name="Picture 4" descr="ARTIFICIAL NEURAL NETWORK Vector Icons free download in SVG ...">
            <a:extLst>
              <a:ext uri="{FF2B5EF4-FFF2-40B4-BE49-F238E27FC236}">
                <a16:creationId xmlns:a16="http://schemas.microsoft.com/office/drawing/2014/main" id="{E9A14165-AE3E-E7B2-EACA-6DD107A6AFD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11565" r="12849"/>
          <a:stretch/>
        </p:blipFill>
        <p:spPr bwMode="auto">
          <a:xfrm>
            <a:off x="5100721" y="3454567"/>
            <a:ext cx="1990556" cy="26334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hartreux - Wikipedia">
            <a:extLst>
              <a:ext uri="{FF2B5EF4-FFF2-40B4-BE49-F238E27FC236}">
                <a16:creationId xmlns:a16="http://schemas.microsoft.com/office/drawing/2014/main" id="{A0D87474-A233-35A9-0760-D70CC0B6C3A8}"/>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8643" y="873180"/>
            <a:ext cx="782607" cy="73866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5" name="Picture 2" descr="Chartreux - Wikipedia">
            <a:extLst>
              <a:ext uri="{FF2B5EF4-FFF2-40B4-BE49-F238E27FC236}">
                <a16:creationId xmlns:a16="http://schemas.microsoft.com/office/drawing/2014/main" id="{FE31A38B-4A5C-1506-367B-FCDCF490E152}"/>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3968643" y="1774635"/>
            <a:ext cx="782607" cy="73866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6" name="Picture 2" descr="Chartreux - Wikipedia">
            <a:extLst>
              <a:ext uri="{FF2B5EF4-FFF2-40B4-BE49-F238E27FC236}">
                <a16:creationId xmlns:a16="http://schemas.microsoft.com/office/drawing/2014/main" id="{6F06F30A-EA00-1881-6913-2E6CEE742AA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765844" y="1306179"/>
            <a:ext cx="782607" cy="738664"/>
          </a:xfrm>
          <a:prstGeom prst="rect">
            <a:avLst/>
          </a:prstGeom>
          <a:noFill/>
          <a:ln w="76200">
            <a:solidFill>
              <a:srgbClr val="FF0000"/>
            </a:solidFill>
          </a:ln>
          <a:extLst>
            <a:ext uri="{909E8E84-426E-40DD-AFC4-6F175D3DCCD1}">
              <a14:hiddenFill xmlns:a14="http://schemas.microsoft.com/office/drawing/2010/main">
                <a:solidFill>
                  <a:srgbClr val="FFFFFF"/>
                </a:solidFill>
              </a14:hiddenFill>
            </a:ext>
          </a:extLst>
        </p:spPr>
      </p:pic>
      <p:pic>
        <p:nvPicPr>
          <p:cNvPr id="7" name="Picture 2" descr="Chartreux - Wikipedia">
            <a:extLst>
              <a:ext uri="{FF2B5EF4-FFF2-40B4-BE49-F238E27FC236}">
                <a16:creationId xmlns:a16="http://schemas.microsoft.com/office/drawing/2014/main" id="{0BD965C1-E85F-DFAB-19B6-BE1CA411286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498326" y="3850916"/>
            <a:ext cx="1950313" cy="1840802"/>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CF30AC6-D228-BB67-A101-F40AF4F3E3F8}"/>
              </a:ext>
            </a:extLst>
          </p:cNvPr>
          <p:cNvSpPr txBox="1">
            <a:spLocks/>
          </p:cNvSpPr>
          <p:nvPr/>
        </p:nvSpPr>
        <p:spPr>
          <a:xfrm>
            <a:off x="10682817" y="6378612"/>
            <a:ext cx="1128183" cy="3619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0000B66-E438-CF4E-9EAE-E38381514D64}" type="slidenum">
              <a:rPr lang="en-US" altLang="en-US" smtClean="0"/>
              <a:pPr algn="r"/>
              <a:t>41</a:t>
            </a:fld>
            <a:endParaRPr lang="en-US" altLang="en-US" dirty="0"/>
          </a:p>
        </p:txBody>
      </p:sp>
      <p:sp>
        <p:nvSpPr>
          <p:cNvPr id="8" name="TextBox 7">
            <a:extLst>
              <a:ext uri="{FF2B5EF4-FFF2-40B4-BE49-F238E27FC236}">
                <a16:creationId xmlns:a16="http://schemas.microsoft.com/office/drawing/2014/main" id="{C9F1360C-F9EB-5D96-F0BF-B227AB9A62C3}"/>
              </a:ext>
            </a:extLst>
          </p:cNvPr>
          <p:cNvSpPr txBox="1"/>
          <p:nvPr/>
        </p:nvSpPr>
        <p:spPr>
          <a:xfrm>
            <a:off x="9311906" y="5203397"/>
            <a:ext cx="567784" cy="369332"/>
          </a:xfrm>
          <a:prstGeom prst="rect">
            <a:avLst/>
          </a:prstGeom>
          <a:noFill/>
        </p:spPr>
        <p:txBody>
          <a:bodyPr wrap="none" rtlCol="0">
            <a:spAutoFit/>
          </a:bodyPr>
          <a:lstStyle/>
          <a:p>
            <a:r>
              <a:rPr lang="en-US" dirty="0">
                <a:latin typeface="Cambria" panose="02040503050406030204" pitchFamily="18" charset="0"/>
              </a:rPr>
              <a:t>loss</a:t>
            </a:r>
          </a:p>
        </p:txBody>
      </p:sp>
      <p:cxnSp>
        <p:nvCxnSpPr>
          <p:cNvPr id="9" name="Straight Connector 8">
            <a:extLst>
              <a:ext uri="{FF2B5EF4-FFF2-40B4-BE49-F238E27FC236}">
                <a16:creationId xmlns:a16="http://schemas.microsoft.com/office/drawing/2014/main" id="{AAEF56A0-4577-E151-F1F1-6144C6E0AF9E}"/>
              </a:ext>
            </a:extLst>
          </p:cNvPr>
          <p:cNvCxnSpPr>
            <a:cxnSpLocks/>
          </p:cNvCxnSpPr>
          <p:nvPr/>
        </p:nvCxnSpPr>
        <p:spPr>
          <a:xfrm>
            <a:off x="8573305" y="5134412"/>
            <a:ext cx="212036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B92A7F42-A94C-4B16-E2ED-39041CC65E98}"/>
              </a:ext>
            </a:extLst>
          </p:cNvPr>
          <p:cNvCxnSpPr>
            <a:cxnSpLocks/>
          </p:cNvCxnSpPr>
          <p:nvPr/>
        </p:nvCxnSpPr>
        <p:spPr>
          <a:xfrm flipV="1">
            <a:off x="8573676" y="5058212"/>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F0AAD7A6-E608-1EC3-2D96-D449C6AEE39D}"/>
              </a:ext>
            </a:extLst>
          </p:cNvPr>
          <p:cNvCxnSpPr>
            <a:cxnSpLocks/>
          </p:cNvCxnSpPr>
          <p:nvPr/>
        </p:nvCxnSpPr>
        <p:spPr>
          <a:xfrm flipV="1">
            <a:off x="9633489" y="5050997"/>
            <a:ext cx="0" cy="15240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4348E271-F28A-DA85-07D4-A02DF83BDC7F}"/>
              </a:ext>
            </a:extLst>
          </p:cNvPr>
          <p:cNvCxnSpPr>
            <a:cxnSpLocks/>
          </p:cNvCxnSpPr>
          <p:nvPr/>
        </p:nvCxnSpPr>
        <p:spPr>
          <a:xfrm flipV="1">
            <a:off x="10693674" y="5058212"/>
            <a:ext cx="0" cy="152400"/>
          </a:xfrm>
          <a:prstGeom prst="line">
            <a:avLst/>
          </a:prstGeom>
          <a:ln w="28575"/>
        </p:spPr>
        <p:style>
          <a:lnRef idx="1">
            <a:schemeClr val="dk1"/>
          </a:lnRef>
          <a:fillRef idx="0">
            <a:schemeClr val="dk1"/>
          </a:fillRef>
          <a:effectRef idx="0">
            <a:schemeClr val="dk1"/>
          </a:effectRef>
          <a:fontRef idx="minor">
            <a:schemeClr val="tx1"/>
          </a:fontRef>
        </p:style>
      </p:cxnSp>
      <p:sp>
        <p:nvSpPr>
          <p:cNvPr id="20" name="Right Arrow 19">
            <a:extLst>
              <a:ext uri="{FF2B5EF4-FFF2-40B4-BE49-F238E27FC236}">
                <a16:creationId xmlns:a16="http://schemas.microsoft.com/office/drawing/2014/main" id="{9DD17344-7FB9-87E8-C164-8640D38E61DA}"/>
              </a:ext>
            </a:extLst>
          </p:cNvPr>
          <p:cNvSpPr/>
          <p:nvPr/>
        </p:nvSpPr>
        <p:spPr>
          <a:xfrm>
            <a:off x="7332860" y="4529000"/>
            <a:ext cx="978408" cy="4846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1" name="Picture 2">
            <a:extLst>
              <a:ext uri="{FF2B5EF4-FFF2-40B4-BE49-F238E27FC236}">
                <a16:creationId xmlns:a16="http://schemas.microsoft.com/office/drawing/2014/main" id="{14A7C713-60F0-1D5E-6870-419288719156}"/>
              </a:ext>
            </a:extLst>
          </p:cNvPr>
          <p:cNvPicPr>
            <a:picLocks noChangeAspect="1" noChangeArrowheads="1"/>
          </p:cNvPicPr>
          <p:nvPr/>
        </p:nvPicPr>
        <p:blipFill rotWithShape="1">
          <a:blip r:embed="rId9" cstate="screen">
            <a:duotone>
              <a:prstClr val="black"/>
              <a:srgbClr val="FF2F92">
                <a:tint val="45000"/>
                <a:satMod val="400000"/>
              </a:srgbClr>
            </a:duotone>
            <a:alphaModFix amt="20000"/>
            <a:extLst>
              <a:ext uri="{BEBA8EAE-BF5A-486C-A8C5-ECC9F3942E4B}">
                <a14:imgProps xmlns:a14="http://schemas.microsoft.com/office/drawing/2010/main">
                  <a14:imgLayer r:embed="rId10">
                    <a14:imgEffect>
                      <a14:brightnessContrast bright="100000"/>
                    </a14:imgEffect>
                  </a14:imgLayer>
                </a14:imgProps>
              </a:ext>
              <a:ext uri="{28A0092B-C50C-407E-A947-70E740481C1C}">
                <a14:useLocalDpi xmlns:a14="http://schemas.microsoft.com/office/drawing/2010/main"/>
              </a:ext>
            </a:extLst>
          </a:blip>
          <a:srcRect/>
          <a:stretch/>
        </p:blipFill>
        <p:spPr bwMode="auto">
          <a:xfrm>
            <a:off x="10425919" y="3663001"/>
            <a:ext cx="275502" cy="146419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a:extLst>
              <a:ext uri="{FF2B5EF4-FFF2-40B4-BE49-F238E27FC236}">
                <a16:creationId xmlns:a16="http://schemas.microsoft.com/office/drawing/2014/main" id="{BAF86EBA-3DDB-CC1A-A050-69DF4491A115}"/>
              </a:ext>
            </a:extLst>
          </p:cNvPr>
          <p:cNvPicPr>
            <a:picLocks noChangeAspect="1" noChangeArrowheads="1"/>
          </p:cNvPicPr>
          <p:nvPr/>
        </p:nvPicPr>
        <p:blipFill rotWithShape="1">
          <a:blip r:embed="rId9" cstate="screen">
            <a:duotone>
              <a:prstClr val="black"/>
              <a:srgbClr val="0432FF">
                <a:tint val="45000"/>
                <a:satMod val="400000"/>
              </a:srgbClr>
            </a:duotone>
            <a:alphaModFix amt="5000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a:ext>
            </a:extLst>
          </a:blip>
          <a:srcRect/>
          <a:stretch/>
        </p:blipFill>
        <p:spPr bwMode="auto">
          <a:xfrm>
            <a:off x="9943067" y="3655786"/>
            <a:ext cx="739750" cy="1464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4811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E2A02-0802-76E4-3177-42F5FD2113F4}"/>
              </a:ext>
            </a:extLst>
          </p:cNvPr>
          <p:cNvPicPr>
            <a:picLocks noChangeAspect="1"/>
          </p:cNvPicPr>
          <p:nvPr/>
        </p:nvPicPr>
        <p:blipFill>
          <a:blip r:embed="rId3"/>
          <a:stretch>
            <a:fillRect/>
          </a:stretch>
        </p:blipFill>
        <p:spPr>
          <a:xfrm>
            <a:off x="2874754" y="384887"/>
            <a:ext cx="5848129" cy="5320174"/>
          </a:xfrm>
          <a:prstGeom prst="rect">
            <a:avLst/>
          </a:prstGeom>
        </p:spPr>
      </p:pic>
      <p:grpSp>
        <p:nvGrpSpPr>
          <p:cNvPr id="13" name="Group 12">
            <a:extLst>
              <a:ext uri="{FF2B5EF4-FFF2-40B4-BE49-F238E27FC236}">
                <a16:creationId xmlns:a16="http://schemas.microsoft.com/office/drawing/2014/main" id="{A75DD19D-DF78-FC1E-F9DF-D24B623A9E89}"/>
              </a:ext>
            </a:extLst>
          </p:cNvPr>
          <p:cNvGrpSpPr/>
          <p:nvPr/>
        </p:nvGrpSpPr>
        <p:grpSpPr>
          <a:xfrm>
            <a:off x="8417164" y="594706"/>
            <a:ext cx="3820558" cy="1569660"/>
            <a:chOff x="7859210" y="1023525"/>
            <a:chExt cx="3670688" cy="1569660"/>
          </a:xfrm>
        </p:grpSpPr>
        <p:sp>
          <p:nvSpPr>
            <p:cNvPr id="11" name="Rounded Rectangle 10">
              <a:extLst>
                <a:ext uri="{FF2B5EF4-FFF2-40B4-BE49-F238E27FC236}">
                  <a16:creationId xmlns:a16="http://schemas.microsoft.com/office/drawing/2014/main" id="{7111FE72-B8DA-BF4B-E99E-1E26A31E35A0}"/>
                </a:ext>
              </a:extLst>
            </p:cNvPr>
            <p:cNvSpPr/>
            <p:nvPr/>
          </p:nvSpPr>
          <p:spPr>
            <a:xfrm>
              <a:off x="7859210" y="1099595"/>
              <a:ext cx="3472405" cy="1482016"/>
            </a:xfrm>
            <a:prstGeom prst="roundRect">
              <a:avLst/>
            </a:prstGeom>
            <a:solidFill>
              <a:schemeClr val="bg1">
                <a:lumMod val="95000"/>
              </a:schemeClr>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4E6C1E64-A3AC-19FD-B7FB-D70FF6847C1A}"/>
                </a:ext>
              </a:extLst>
            </p:cNvPr>
            <p:cNvGrpSpPr/>
            <p:nvPr/>
          </p:nvGrpSpPr>
          <p:grpSpPr>
            <a:xfrm>
              <a:off x="7885847" y="1023525"/>
              <a:ext cx="3644051" cy="1569660"/>
              <a:chOff x="8418282" y="1551008"/>
              <a:chExt cx="3644051" cy="1569660"/>
            </a:xfrm>
          </p:grpSpPr>
          <p:sp>
            <p:nvSpPr>
              <p:cNvPr id="6" name="TextBox 5">
                <a:extLst>
                  <a:ext uri="{FF2B5EF4-FFF2-40B4-BE49-F238E27FC236}">
                    <a16:creationId xmlns:a16="http://schemas.microsoft.com/office/drawing/2014/main" id="{203384A3-2002-8AD1-F615-6369AB83884B}"/>
                  </a:ext>
                </a:extLst>
              </p:cNvPr>
              <p:cNvSpPr txBox="1"/>
              <p:nvPr/>
            </p:nvSpPr>
            <p:spPr>
              <a:xfrm>
                <a:off x="8418282" y="1551008"/>
                <a:ext cx="490840" cy="1569660"/>
              </a:xfrm>
              <a:prstGeom prst="rect">
                <a:avLst/>
              </a:prstGeom>
              <a:noFill/>
            </p:spPr>
            <p:txBody>
              <a:bodyPr wrap="none" rtlCol="0">
                <a:spAutoFit/>
              </a:bodyPr>
              <a:lstStyle/>
              <a:p>
                <a:r>
                  <a:rPr lang="en-US" sz="4800" b="1" dirty="0">
                    <a:solidFill>
                      <a:srgbClr val="FF7F0F"/>
                    </a:solidFill>
                  </a:rPr>
                  <a:t>–</a:t>
                </a:r>
                <a:endParaRPr lang="en-US" sz="2400" dirty="0">
                  <a:solidFill>
                    <a:srgbClr val="FF7F0F"/>
                  </a:solidFill>
                </a:endParaRPr>
              </a:p>
              <a:p>
                <a:r>
                  <a:rPr lang="en-US" sz="4800" b="1" dirty="0">
                    <a:solidFill>
                      <a:srgbClr val="1E77B4"/>
                    </a:solidFill>
                  </a:rPr>
                  <a:t>–</a:t>
                </a:r>
                <a:endParaRPr lang="en-US" sz="2400" b="1" dirty="0">
                  <a:solidFill>
                    <a:srgbClr val="1E77B4"/>
                  </a:solidFill>
                </a:endParaRPr>
              </a:p>
            </p:txBody>
          </p:sp>
          <p:sp>
            <p:nvSpPr>
              <p:cNvPr id="9" name="TextBox 8">
                <a:extLst>
                  <a:ext uri="{FF2B5EF4-FFF2-40B4-BE49-F238E27FC236}">
                    <a16:creationId xmlns:a16="http://schemas.microsoft.com/office/drawing/2014/main" id="{0F091018-6C96-CC93-9BF6-5C480E7B1FF9}"/>
                  </a:ext>
                </a:extLst>
              </p:cNvPr>
              <p:cNvSpPr txBox="1"/>
              <p:nvPr/>
            </p:nvSpPr>
            <p:spPr>
              <a:xfrm>
                <a:off x="8771047" y="1689953"/>
                <a:ext cx="3291286" cy="1323439"/>
              </a:xfrm>
              <a:prstGeom prst="rect">
                <a:avLst/>
              </a:prstGeom>
              <a:noFill/>
            </p:spPr>
            <p:txBody>
              <a:bodyPr wrap="none" rtlCol="0">
                <a:spAutoFit/>
              </a:bodyPr>
              <a:lstStyle/>
              <a:p>
                <a:r>
                  <a:rPr lang="en-US" sz="3200" dirty="0">
                    <a:solidFill>
                      <a:srgbClr val="FF7F0F"/>
                    </a:solidFill>
                  </a:rPr>
                  <a:t>with poisoning</a:t>
                </a:r>
              </a:p>
              <a:p>
                <a:endParaRPr lang="en-US" sz="1600" b="1" dirty="0">
                  <a:solidFill>
                    <a:srgbClr val="1E77B4"/>
                  </a:solidFill>
                </a:endParaRPr>
              </a:p>
              <a:p>
                <a:r>
                  <a:rPr lang="en-US" sz="3200" b="1" dirty="0">
                    <a:solidFill>
                      <a:srgbClr val="1E77B4"/>
                    </a:solidFill>
                  </a:rPr>
                  <a:t>without poisoning</a:t>
                </a:r>
              </a:p>
            </p:txBody>
          </p:sp>
        </p:grpSp>
      </p:grpSp>
      <p:sp>
        <p:nvSpPr>
          <p:cNvPr id="12" name="Rounded Rectangle 11">
            <a:extLst>
              <a:ext uri="{FF2B5EF4-FFF2-40B4-BE49-F238E27FC236}">
                <a16:creationId xmlns:a16="http://schemas.microsoft.com/office/drawing/2014/main" id="{61FDCEDC-6041-18D4-6286-34775C02A518}"/>
              </a:ext>
            </a:extLst>
          </p:cNvPr>
          <p:cNvSpPr/>
          <p:nvPr/>
        </p:nvSpPr>
        <p:spPr>
          <a:xfrm>
            <a:off x="1410486" y="5626403"/>
            <a:ext cx="9371027" cy="846710"/>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t>with targeted poisoning of </a:t>
            </a:r>
            <a:r>
              <a:rPr lang="en-US" sz="2800" b="1" dirty="0"/>
              <a:t>&lt;0.1% </a:t>
            </a:r>
            <a:r>
              <a:rPr lang="en-US" sz="2800" dirty="0"/>
              <a:t>of the CIFAR-10 training set</a:t>
            </a:r>
          </a:p>
        </p:txBody>
      </p:sp>
      <p:sp>
        <p:nvSpPr>
          <p:cNvPr id="2" name="Slide Number Placeholder 3">
            <a:extLst>
              <a:ext uri="{FF2B5EF4-FFF2-40B4-BE49-F238E27FC236}">
                <a16:creationId xmlns:a16="http://schemas.microsoft.com/office/drawing/2014/main" id="{509E8B5B-E70B-4820-47BE-12B28DFB4B0B}"/>
              </a:ext>
            </a:extLst>
          </p:cNvPr>
          <p:cNvSpPr txBox="1">
            <a:spLocks/>
          </p:cNvSpPr>
          <p:nvPr/>
        </p:nvSpPr>
        <p:spPr>
          <a:xfrm>
            <a:off x="10682817" y="6378612"/>
            <a:ext cx="1128183" cy="361949"/>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0000B66-E438-CF4E-9EAE-E38381514D64}" type="slidenum">
              <a:rPr lang="en-US" altLang="en-US" smtClean="0"/>
              <a:pPr algn="r"/>
              <a:t>42</a:t>
            </a:fld>
            <a:endParaRPr lang="en-US" altLang="en-US" dirty="0"/>
          </a:p>
        </p:txBody>
      </p:sp>
    </p:spTree>
    <p:extLst>
      <p:ext uri="{BB962C8B-B14F-4D97-AF65-F5344CB8AC3E}">
        <p14:creationId xmlns:p14="http://schemas.microsoft.com/office/powerpoint/2010/main" val="1953511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129C3-D117-68F7-226C-132A0F1FE222}"/>
              </a:ext>
            </a:extLst>
          </p:cNvPr>
          <p:cNvSpPr>
            <a:spLocks noGrp="1"/>
          </p:cNvSpPr>
          <p:nvPr>
            <p:ph type="title"/>
          </p:nvPr>
        </p:nvSpPr>
        <p:spPr/>
        <p:txBody>
          <a:bodyPr/>
          <a:lstStyle/>
          <a:p>
            <a:r>
              <a:rPr lang="en-US" dirty="0"/>
              <a:t>How to </a:t>
            </a:r>
            <a:r>
              <a:rPr lang="en-US" dirty="0">
                <a:solidFill>
                  <a:srgbClr val="C00000"/>
                </a:solidFill>
              </a:rPr>
              <a:t>defend</a:t>
            </a:r>
            <a:r>
              <a:rPr lang="en-US" dirty="0"/>
              <a:t> against membership leakage?</a:t>
            </a:r>
          </a:p>
        </p:txBody>
      </p:sp>
      <p:sp>
        <p:nvSpPr>
          <p:cNvPr id="4" name="Slide Number Placeholder 3">
            <a:extLst>
              <a:ext uri="{FF2B5EF4-FFF2-40B4-BE49-F238E27FC236}">
                <a16:creationId xmlns:a16="http://schemas.microsoft.com/office/drawing/2014/main" id="{8B27D583-C709-89E5-0EFD-3A3A6E1A7654}"/>
              </a:ext>
            </a:extLst>
          </p:cNvPr>
          <p:cNvSpPr>
            <a:spLocks noGrp="1"/>
          </p:cNvSpPr>
          <p:nvPr>
            <p:ph type="sldNum" sz="quarter" idx="11"/>
          </p:nvPr>
        </p:nvSpPr>
        <p:spPr/>
        <p:txBody>
          <a:bodyPr/>
          <a:lstStyle/>
          <a:p>
            <a:pPr algn="r"/>
            <a:fld id="{D0000B66-E438-CF4E-9EAE-E38381514D64}" type="slidenum">
              <a:rPr lang="en-US" altLang="en-US" smtClean="0"/>
              <a:pPr algn="r"/>
              <a:t>43</a:t>
            </a:fld>
            <a:endParaRPr lang="en-US" altLang="en-US"/>
          </a:p>
        </p:txBody>
      </p:sp>
      <p:sp>
        <p:nvSpPr>
          <p:cNvPr id="12" name="Right Arrow 11">
            <a:extLst>
              <a:ext uri="{FF2B5EF4-FFF2-40B4-BE49-F238E27FC236}">
                <a16:creationId xmlns:a16="http://schemas.microsoft.com/office/drawing/2014/main" id="{EABA47A3-6ED1-17B6-5949-F179AD0F941C}"/>
              </a:ext>
            </a:extLst>
          </p:cNvPr>
          <p:cNvSpPr/>
          <p:nvPr/>
        </p:nvSpPr>
        <p:spPr>
          <a:xfrm>
            <a:off x="4961605" y="2513635"/>
            <a:ext cx="1673708" cy="1220495"/>
          </a:xfrm>
          <a:prstGeom prst="rightArrow">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r"/>
            <a:r>
              <a:rPr lang="en-US" sz="2800" b="1" dirty="0">
                <a:solidFill>
                  <a:schemeClr val="bg1"/>
                </a:solidFill>
              </a:rPr>
              <a:t>defense</a:t>
            </a:r>
            <a:endParaRPr lang="en-US" sz="2400" b="1" dirty="0">
              <a:solidFill>
                <a:schemeClr val="bg1"/>
              </a:solidFill>
            </a:endParaRPr>
          </a:p>
        </p:txBody>
      </p:sp>
      <p:pic>
        <p:nvPicPr>
          <p:cNvPr id="13" name="Picture 2">
            <a:extLst>
              <a:ext uri="{FF2B5EF4-FFF2-40B4-BE49-F238E27FC236}">
                <a16:creationId xmlns:a16="http://schemas.microsoft.com/office/drawing/2014/main" id="{518FBE84-6F53-1E4C-50D2-DFB2E862B0F7}"/>
              </a:ext>
            </a:extLst>
          </p:cNvPr>
          <p:cNvPicPr>
            <a:picLocks noChangeAspect="1" noChangeArrowheads="1"/>
          </p:cNvPicPr>
          <p:nvPr/>
        </p:nvPicPr>
        <p:blipFill rotWithShape="1">
          <a:blip r:embed="rId2" cstate="screen">
            <a:alphaModFix amt="50000"/>
            <a:duotone>
              <a:prstClr val="black"/>
              <a:srgbClr val="FF2F92">
                <a:tint val="45000"/>
                <a:satMod val="400000"/>
              </a:srgbClr>
            </a:duotone>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rcRect/>
          <a:stretch/>
        </p:blipFill>
        <p:spPr bwMode="auto">
          <a:xfrm>
            <a:off x="7172240" y="1608151"/>
            <a:ext cx="2592388" cy="292608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697D5915-A4D9-6A30-C5F2-A8676B1CFDF1}"/>
              </a:ext>
            </a:extLst>
          </p:cNvPr>
          <p:cNvPicPr>
            <a:picLocks noChangeAspect="1" noChangeArrowheads="1"/>
          </p:cNvPicPr>
          <p:nvPr/>
        </p:nvPicPr>
        <p:blipFill rotWithShape="1">
          <a:blip r:embed="rId2" cstate="screen">
            <a:alphaModFix amt="50000"/>
            <a:duotone>
              <a:prstClr val="black"/>
              <a:srgbClr val="0432FF">
                <a:tint val="45000"/>
                <a:satMod val="400000"/>
              </a:srgbClr>
            </a:duotone>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rcRect/>
          <a:stretch/>
        </p:blipFill>
        <p:spPr bwMode="auto">
          <a:xfrm>
            <a:off x="7119738" y="1608151"/>
            <a:ext cx="2592388" cy="292608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a:extLst>
              <a:ext uri="{FF2B5EF4-FFF2-40B4-BE49-F238E27FC236}">
                <a16:creationId xmlns:a16="http://schemas.microsoft.com/office/drawing/2014/main" id="{13B6D700-E04F-2F43-BA5B-A67D4854A3D4}"/>
              </a:ext>
            </a:extLst>
          </p:cNvPr>
          <p:cNvPicPr>
            <a:picLocks noChangeAspect="1" noChangeArrowheads="1"/>
          </p:cNvPicPr>
          <p:nvPr/>
        </p:nvPicPr>
        <p:blipFill rotWithShape="1">
          <a:blip r:embed="rId2" cstate="screen">
            <a:alphaModFix amt="50000"/>
            <a:duotone>
              <a:prstClr val="black"/>
              <a:srgbClr val="FF2F92">
                <a:tint val="45000"/>
                <a:satMod val="400000"/>
              </a:srgbClr>
            </a:duotone>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rcRect/>
          <a:stretch/>
        </p:blipFill>
        <p:spPr bwMode="auto">
          <a:xfrm>
            <a:off x="2955235" y="1608151"/>
            <a:ext cx="1855955" cy="292608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66501F1-CE9E-FBBC-5BAE-6B1E90ECA527}"/>
              </a:ext>
            </a:extLst>
          </p:cNvPr>
          <p:cNvSpPr txBox="1"/>
          <p:nvPr/>
        </p:nvSpPr>
        <p:spPr>
          <a:xfrm>
            <a:off x="2674812" y="4610431"/>
            <a:ext cx="780983" cy="523220"/>
          </a:xfrm>
          <a:prstGeom prst="rect">
            <a:avLst/>
          </a:prstGeom>
          <a:noFill/>
        </p:spPr>
        <p:txBody>
          <a:bodyPr wrap="none" rtlCol="0">
            <a:spAutoFit/>
          </a:bodyPr>
          <a:lstStyle/>
          <a:p>
            <a:r>
              <a:rPr lang="en-US" sz="2800" dirty="0">
                <a:latin typeface="Cambria" panose="02040503050406030204" pitchFamily="18" charset="0"/>
              </a:rPr>
              <a:t>loss</a:t>
            </a:r>
          </a:p>
        </p:txBody>
      </p:sp>
      <p:cxnSp>
        <p:nvCxnSpPr>
          <p:cNvPr id="23" name="Straight Connector 22">
            <a:extLst>
              <a:ext uri="{FF2B5EF4-FFF2-40B4-BE49-F238E27FC236}">
                <a16:creationId xmlns:a16="http://schemas.microsoft.com/office/drawing/2014/main" id="{B68DC5A8-674B-0D9A-9403-56BF2FC07235}"/>
              </a:ext>
            </a:extLst>
          </p:cNvPr>
          <p:cNvCxnSpPr>
            <a:cxnSpLocks/>
          </p:cNvCxnSpPr>
          <p:nvPr/>
        </p:nvCxnSpPr>
        <p:spPr>
          <a:xfrm flipV="1">
            <a:off x="1319417" y="4534231"/>
            <a:ext cx="3491774" cy="6"/>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3C2F6C6E-5F47-6DCC-0FE8-EB9C24106842}"/>
              </a:ext>
            </a:extLst>
          </p:cNvPr>
          <p:cNvCxnSpPr>
            <a:cxnSpLocks/>
          </p:cNvCxnSpPr>
          <p:nvPr/>
        </p:nvCxnSpPr>
        <p:spPr>
          <a:xfrm flipV="1">
            <a:off x="1302203" y="4458037"/>
            <a:ext cx="0" cy="152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C7B6F29-917B-AF07-A16A-3DFD8DD73074}"/>
              </a:ext>
            </a:extLst>
          </p:cNvPr>
          <p:cNvCxnSpPr>
            <a:cxnSpLocks/>
          </p:cNvCxnSpPr>
          <p:nvPr/>
        </p:nvCxnSpPr>
        <p:spPr>
          <a:xfrm flipV="1">
            <a:off x="3065304" y="4458031"/>
            <a:ext cx="0" cy="152400"/>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8E400FFA-61C0-AAA8-C186-AC7169E7C572}"/>
              </a:ext>
            </a:extLst>
          </p:cNvPr>
          <p:cNvCxnSpPr>
            <a:cxnSpLocks/>
          </p:cNvCxnSpPr>
          <p:nvPr/>
        </p:nvCxnSpPr>
        <p:spPr>
          <a:xfrm flipV="1">
            <a:off x="4811191" y="4458031"/>
            <a:ext cx="0" cy="152400"/>
          </a:xfrm>
          <a:prstGeom prst="line">
            <a:avLst/>
          </a:prstGeom>
          <a:ln w="38100"/>
        </p:spPr>
        <p:style>
          <a:lnRef idx="1">
            <a:schemeClr val="dk1"/>
          </a:lnRef>
          <a:fillRef idx="0">
            <a:schemeClr val="dk1"/>
          </a:fillRef>
          <a:effectRef idx="0">
            <a:schemeClr val="dk1"/>
          </a:effectRef>
          <a:fontRef idx="minor">
            <a:schemeClr val="tx1"/>
          </a:fontRef>
        </p:style>
      </p:cxnSp>
      <p:pic>
        <p:nvPicPr>
          <p:cNvPr id="38" name="Picture 2">
            <a:extLst>
              <a:ext uri="{FF2B5EF4-FFF2-40B4-BE49-F238E27FC236}">
                <a16:creationId xmlns:a16="http://schemas.microsoft.com/office/drawing/2014/main" id="{C980284A-925D-A6AB-EAE0-7A3A0383E02F}"/>
              </a:ext>
            </a:extLst>
          </p:cNvPr>
          <p:cNvPicPr>
            <a:picLocks noChangeAspect="1" noChangeArrowheads="1"/>
          </p:cNvPicPr>
          <p:nvPr/>
        </p:nvPicPr>
        <p:blipFill rotWithShape="1">
          <a:blip r:embed="rId2" cstate="screen">
            <a:alphaModFix amt="50000"/>
            <a:duotone>
              <a:prstClr val="black"/>
              <a:srgbClr val="0432FF">
                <a:tint val="45000"/>
                <a:satMod val="400000"/>
              </a:srgbClr>
            </a:duotone>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rcRect/>
          <a:stretch/>
        </p:blipFill>
        <p:spPr bwMode="auto">
          <a:xfrm>
            <a:off x="1288883" y="1608151"/>
            <a:ext cx="1759207" cy="292608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E1D8FE8C-8FD4-2636-4815-1B7D177982A6}"/>
              </a:ext>
            </a:extLst>
          </p:cNvPr>
          <p:cNvSpPr txBox="1"/>
          <p:nvPr/>
        </p:nvSpPr>
        <p:spPr>
          <a:xfrm>
            <a:off x="8141125" y="4610431"/>
            <a:ext cx="780983" cy="523220"/>
          </a:xfrm>
          <a:prstGeom prst="rect">
            <a:avLst/>
          </a:prstGeom>
          <a:noFill/>
        </p:spPr>
        <p:txBody>
          <a:bodyPr wrap="none" rtlCol="0">
            <a:spAutoFit/>
          </a:bodyPr>
          <a:lstStyle/>
          <a:p>
            <a:r>
              <a:rPr lang="en-US" sz="2800" dirty="0">
                <a:latin typeface="Cambria" panose="02040503050406030204" pitchFamily="18" charset="0"/>
              </a:rPr>
              <a:t>loss</a:t>
            </a:r>
          </a:p>
        </p:txBody>
      </p:sp>
      <p:cxnSp>
        <p:nvCxnSpPr>
          <p:cNvPr id="40" name="Straight Connector 39">
            <a:extLst>
              <a:ext uri="{FF2B5EF4-FFF2-40B4-BE49-F238E27FC236}">
                <a16:creationId xmlns:a16="http://schemas.microsoft.com/office/drawing/2014/main" id="{211DDF1D-9B23-E417-B2AE-04A6AD3A9012}"/>
              </a:ext>
            </a:extLst>
          </p:cNvPr>
          <p:cNvCxnSpPr>
            <a:cxnSpLocks/>
          </p:cNvCxnSpPr>
          <p:nvPr/>
        </p:nvCxnSpPr>
        <p:spPr>
          <a:xfrm flipV="1">
            <a:off x="6802942" y="4534231"/>
            <a:ext cx="3491774" cy="6"/>
          </a:xfrm>
          <a:prstGeom prst="line">
            <a:avLst/>
          </a:prstGeom>
          <a:ln w="38100"/>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9B202982-4949-64CF-9F47-1F7DF90E4AF8}"/>
              </a:ext>
            </a:extLst>
          </p:cNvPr>
          <p:cNvCxnSpPr>
            <a:cxnSpLocks/>
          </p:cNvCxnSpPr>
          <p:nvPr/>
        </p:nvCxnSpPr>
        <p:spPr>
          <a:xfrm flipV="1">
            <a:off x="6785728" y="4458037"/>
            <a:ext cx="0" cy="152400"/>
          </a:xfrm>
          <a:prstGeom prst="line">
            <a:avLst/>
          </a:prstGeom>
          <a:ln w="3810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C79C006A-44E5-5FD2-288B-49A6923DAFC7}"/>
              </a:ext>
            </a:extLst>
          </p:cNvPr>
          <p:cNvCxnSpPr>
            <a:cxnSpLocks/>
          </p:cNvCxnSpPr>
          <p:nvPr/>
        </p:nvCxnSpPr>
        <p:spPr>
          <a:xfrm flipV="1">
            <a:off x="8548829" y="4458031"/>
            <a:ext cx="0" cy="152400"/>
          </a:xfrm>
          <a:prstGeom prst="line">
            <a:avLst/>
          </a:prstGeom>
          <a:ln w="38100"/>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17516392-ECF4-FAC8-82D2-F24090CB35A5}"/>
              </a:ext>
            </a:extLst>
          </p:cNvPr>
          <p:cNvCxnSpPr>
            <a:cxnSpLocks/>
          </p:cNvCxnSpPr>
          <p:nvPr/>
        </p:nvCxnSpPr>
        <p:spPr>
          <a:xfrm flipV="1">
            <a:off x="10294716" y="4458031"/>
            <a:ext cx="0" cy="152400"/>
          </a:xfrm>
          <a:prstGeom prst="line">
            <a:avLst/>
          </a:prstGeom>
          <a:ln w="38100"/>
        </p:spPr>
        <p:style>
          <a:lnRef idx="1">
            <a:schemeClr val="dk1"/>
          </a:lnRef>
          <a:fillRef idx="0">
            <a:schemeClr val="dk1"/>
          </a:fillRef>
          <a:effectRef idx="0">
            <a:schemeClr val="dk1"/>
          </a:effectRef>
          <a:fontRef idx="minor">
            <a:schemeClr val="tx1"/>
          </a:fontRef>
        </p:style>
      </p:cxnSp>
      <p:pic>
        <p:nvPicPr>
          <p:cNvPr id="3" name="Picture 2" descr="atchoum-twitter-screenshot">
            <a:extLst>
              <a:ext uri="{FF2B5EF4-FFF2-40B4-BE49-F238E27FC236}">
                <a16:creationId xmlns:a16="http://schemas.microsoft.com/office/drawing/2014/main" id="{2016A883-435C-EB84-AF8F-71100CE02EA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2583200" y="5243807"/>
            <a:ext cx="929779" cy="926811"/>
          </a:xfrm>
          <a:prstGeom prst="rect">
            <a:avLst/>
          </a:prstGeom>
          <a:noFill/>
          <a:ln w="57150">
            <a:noFill/>
          </a:ln>
          <a:extLst>
            <a:ext uri="{909E8E84-426E-40DD-AFC4-6F175D3DCCD1}">
              <a14:hiddenFill xmlns:a14="http://schemas.microsoft.com/office/drawing/2010/main">
                <a:solidFill>
                  <a:srgbClr val="FFFFFF"/>
                </a:solidFill>
              </a14:hiddenFill>
            </a:ext>
          </a:extLst>
        </p:spPr>
      </p:pic>
      <p:pic>
        <p:nvPicPr>
          <p:cNvPr id="5" name="Picture 4" descr="atchoum-twitter-screenshot">
            <a:extLst>
              <a:ext uri="{FF2B5EF4-FFF2-40B4-BE49-F238E27FC236}">
                <a16:creationId xmlns:a16="http://schemas.microsoft.com/office/drawing/2014/main" id="{489AB9BE-96D2-4CD7-988F-681C3D6231B7}"/>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066726" y="5243807"/>
            <a:ext cx="929779" cy="926811"/>
          </a:xfrm>
          <a:prstGeom prst="rect">
            <a:avLst/>
          </a:prstGeom>
          <a:noFill/>
          <a:ln w="5715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74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B8F81805-D17E-ED4E-967F-3528A39A791D}"/>
              </a:ext>
            </a:extLst>
          </p:cNvPr>
          <p:cNvSpPr/>
          <p:nvPr/>
        </p:nvSpPr>
        <p:spPr>
          <a:xfrm>
            <a:off x="629707" y="3188124"/>
            <a:ext cx="10932585" cy="2427221"/>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sp>
        <p:nvSpPr>
          <p:cNvPr id="35" name="Up Arrow 34">
            <a:extLst>
              <a:ext uri="{FF2B5EF4-FFF2-40B4-BE49-F238E27FC236}">
                <a16:creationId xmlns:a16="http://schemas.microsoft.com/office/drawing/2014/main" id="{8A6C45FA-5F8A-4249-AD95-B55E3A857E98}"/>
              </a:ext>
            </a:extLst>
          </p:cNvPr>
          <p:cNvSpPr/>
          <p:nvPr/>
        </p:nvSpPr>
        <p:spPr>
          <a:xfrm rot="13877867">
            <a:off x="6529237" y="2617613"/>
            <a:ext cx="465855" cy="627172"/>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2" name="TextBox 41">
            <a:extLst>
              <a:ext uri="{FF2B5EF4-FFF2-40B4-BE49-F238E27FC236}">
                <a16:creationId xmlns:a16="http://schemas.microsoft.com/office/drawing/2014/main" id="{7B6B6643-2915-674F-870F-4757DD7591FC}"/>
              </a:ext>
            </a:extLst>
          </p:cNvPr>
          <p:cNvSpPr txBox="1"/>
          <p:nvPr/>
        </p:nvSpPr>
        <p:spPr>
          <a:xfrm>
            <a:off x="7152532" y="1526694"/>
            <a:ext cx="4334660" cy="1384995"/>
          </a:xfrm>
          <a:prstGeom prst="rect">
            <a:avLst/>
          </a:prstGeom>
          <a:noFill/>
        </p:spPr>
        <p:txBody>
          <a:bodyPr wrap="square" rtlCol="0">
            <a:spAutoFit/>
          </a:bodyPr>
          <a:lstStyle/>
          <a:p>
            <a:r>
              <a:rPr lang="en-US" sz="2800" i="1" dirty="0">
                <a:solidFill>
                  <a:srgbClr val="0070C0"/>
                </a:solidFill>
              </a:rPr>
              <a:t>DP guarantee holds for </a:t>
            </a:r>
            <a:r>
              <a:rPr lang="en-US" sz="2800" b="1" i="1" dirty="0">
                <a:solidFill>
                  <a:srgbClr val="0070C0"/>
                </a:solidFill>
              </a:rPr>
              <a:t>any</a:t>
            </a:r>
            <a:r>
              <a:rPr lang="en-US" sz="2800" i="1" dirty="0">
                <a:solidFill>
                  <a:srgbClr val="0070C0"/>
                </a:solidFill>
              </a:rPr>
              <a:t> pair of datasets that differ in </a:t>
            </a:r>
            <a:r>
              <a:rPr lang="en-US" sz="2800" b="1" i="1" dirty="0">
                <a:solidFill>
                  <a:srgbClr val="0070C0"/>
                </a:solidFill>
              </a:rPr>
              <a:t>any</a:t>
            </a:r>
            <a:r>
              <a:rPr lang="en-US" sz="2800" i="1" dirty="0">
                <a:solidFill>
                  <a:srgbClr val="0070C0"/>
                </a:solidFill>
              </a:rPr>
              <a:t> single element </a:t>
            </a:r>
          </a:p>
        </p:txBody>
      </p:sp>
      <p:sp>
        <p:nvSpPr>
          <p:cNvPr id="22" name="Slide Number Placeholder 3">
            <a:extLst>
              <a:ext uri="{FF2B5EF4-FFF2-40B4-BE49-F238E27FC236}">
                <a16:creationId xmlns:a16="http://schemas.microsoft.com/office/drawing/2014/main" id="{6B262923-857E-AE49-8769-5F63D8D0B903}"/>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44</a:t>
            </a:fld>
            <a:endParaRPr lang="en-US" altLang="en-US" dirty="0"/>
          </a:p>
        </p:txBody>
      </p:sp>
      <p:pic>
        <p:nvPicPr>
          <p:cNvPr id="4" name="Picture 3">
            <a:extLst>
              <a:ext uri="{FF2B5EF4-FFF2-40B4-BE49-F238E27FC236}">
                <a16:creationId xmlns:a16="http://schemas.microsoft.com/office/drawing/2014/main" id="{5795F88A-727B-404F-A63D-531939D75BD8}"/>
              </a:ext>
            </a:extLst>
          </p:cNvPr>
          <p:cNvPicPr>
            <a:picLocks noChangeAspect="1"/>
          </p:cNvPicPr>
          <p:nvPr/>
        </p:nvPicPr>
        <p:blipFill>
          <a:blip r:embed="rId3"/>
          <a:stretch>
            <a:fillRect/>
          </a:stretch>
        </p:blipFill>
        <p:spPr>
          <a:xfrm>
            <a:off x="7799068" y="3441583"/>
            <a:ext cx="1333500" cy="889000"/>
          </a:xfrm>
          <a:prstGeom prst="rect">
            <a:avLst/>
          </a:prstGeom>
        </p:spPr>
      </p:pic>
      <p:sp>
        <p:nvSpPr>
          <p:cNvPr id="34" name="Title 1">
            <a:extLst>
              <a:ext uri="{FF2B5EF4-FFF2-40B4-BE49-F238E27FC236}">
                <a16:creationId xmlns:a16="http://schemas.microsoft.com/office/drawing/2014/main" id="{B4A71E79-1393-78D8-0EFE-1816F2AB025D}"/>
              </a:ext>
            </a:extLst>
          </p:cNvPr>
          <p:cNvSpPr txBox="1">
            <a:spLocks/>
          </p:cNvSpPr>
          <p:nvPr/>
        </p:nvSpPr>
        <p:spPr>
          <a:xfrm>
            <a:off x="406400" y="479387"/>
            <a:ext cx="11404600" cy="132588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333" kern="1200">
                <a:solidFill>
                  <a:schemeClr val="bg2"/>
                </a:solidFill>
                <a:latin typeface="+mj-lt"/>
                <a:ea typeface="+mj-ea"/>
                <a:cs typeface="+mj-cs"/>
              </a:defRPr>
            </a:lvl1pPr>
          </a:lstStyle>
          <a:p>
            <a:r>
              <a:rPr lang="en-US" sz="4400" dirty="0">
                <a:solidFill>
                  <a:srgbClr val="C00000"/>
                </a:solidFill>
              </a:rPr>
              <a:t>Differential privacy </a:t>
            </a:r>
            <a:r>
              <a:rPr lang="en-US" sz="4400" dirty="0">
                <a:solidFill>
                  <a:schemeClr val="tx1"/>
                </a:solidFill>
              </a:rPr>
              <a:t>prevents all our attacks.</a:t>
            </a:r>
          </a:p>
        </p:txBody>
      </p:sp>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F6BF163C-31F9-65D9-7CDE-DF1B4D04EB34}"/>
                  </a:ext>
                </a:extLst>
              </p:cNvPr>
              <p:cNvSpPr txBox="1"/>
              <p:nvPr/>
            </p:nvSpPr>
            <p:spPr>
              <a:xfrm>
                <a:off x="767399" y="3401588"/>
                <a:ext cx="10719793" cy="20064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5867" i="1" smtClean="0">
                              <a:latin typeface="Cambria Math" panose="02040503050406030204" pitchFamily="18" charset="0"/>
                            </a:rPr>
                          </m:ctrlPr>
                        </m:fPr>
                        <m:num>
                          <m:r>
                            <m:rPr>
                              <m:nor/>
                            </m:rPr>
                            <a:rPr lang="en-US" sz="5867" b="0" smtClean="0">
                              <a:latin typeface="Cambria Math" panose="02040503050406030204" pitchFamily="18" charset="0"/>
                            </a:rPr>
                            <m:t>Pr</m:t>
                          </m:r>
                          <m:r>
                            <a:rPr lang="en-US" sz="5867" b="0" i="1" smtClean="0">
                              <a:latin typeface="Cambria Math" panose="02040503050406030204" pitchFamily="18" charset="0"/>
                            </a:rPr>
                            <m:t>[</m:t>
                          </m:r>
                          <m:r>
                            <a:rPr lang="en-US" sz="5867" b="0" i="1" smtClean="0">
                              <a:latin typeface="Cambria Math" panose="02040503050406030204" pitchFamily="18" charset="0"/>
                            </a:rPr>
                            <m:t>𝐴</m:t>
                          </m:r>
                          <m:r>
                            <m:rPr>
                              <m:sty m:val="p"/>
                            </m:rPr>
                            <a:rPr lang="en-US" sz="5867" b="0" i="0" baseline="-25000" smtClean="0">
                              <a:latin typeface="Cambria Math" panose="02040503050406030204" pitchFamily="18" charset="0"/>
                            </a:rPr>
                            <m:t>train</m:t>
                          </m:r>
                          <m:d>
                            <m:dPr>
                              <m:ctrlPr>
                                <a:rPr lang="en-US" sz="5867" b="0" i="1" smtClean="0">
                                  <a:latin typeface="Cambria Math" panose="02040503050406030204" pitchFamily="18" charset="0"/>
                                </a:rPr>
                              </m:ctrlPr>
                            </m:dPr>
                            <m:e>
                              <m:r>
                                <a:rPr lang="en-US" sz="5867" b="0" i="1" smtClean="0">
                                  <a:latin typeface="Cambria Math" panose="02040503050406030204" pitchFamily="18" charset="0"/>
                                </a:rPr>
                                <m:t>                 </m:t>
                              </m:r>
                            </m:e>
                          </m:d>
                          <m:r>
                            <a:rPr lang="en-US" sz="5867" b="0" i="1" smtClean="0">
                              <a:latin typeface="Cambria Math" panose="02040503050406030204" pitchFamily="18" charset="0"/>
                            </a:rPr>
                            <m:t>=         ]</m:t>
                          </m:r>
                        </m:num>
                        <m:den>
                          <m:r>
                            <m:rPr>
                              <m:nor/>
                            </m:rPr>
                            <a:rPr lang="en-US" sz="5867">
                              <a:latin typeface="Cambria Math" panose="02040503050406030204" pitchFamily="18" charset="0"/>
                            </a:rPr>
                            <m:t>Pr</m:t>
                          </m:r>
                          <m:r>
                            <a:rPr lang="en-US" sz="5867" i="1">
                              <a:latin typeface="Cambria Math" panose="02040503050406030204" pitchFamily="18" charset="0"/>
                            </a:rPr>
                            <m:t>[</m:t>
                          </m:r>
                          <m:r>
                            <a:rPr lang="en-US" sz="5867" i="1">
                              <a:latin typeface="Cambria Math" panose="02040503050406030204" pitchFamily="18" charset="0"/>
                            </a:rPr>
                            <m:t>𝐴</m:t>
                          </m:r>
                          <m:r>
                            <m:rPr>
                              <m:sty m:val="p"/>
                            </m:rPr>
                            <a:rPr lang="en-US" sz="5867" i="0" baseline="-25000">
                              <a:latin typeface="Cambria Math" panose="02040503050406030204" pitchFamily="18" charset="0"/>
                            </a:rPr>
                            <m:t>train</m:t>
                          </m:r>
                          <m:d>
                            <m:dPr>
                              <m:ctrlPr>
                                <a:rPr lang="en-US" sz="5867" i="1">
                                  <a:latin typeface="Cambria Math" panose="02040503050406030204" pitchFamily="18" charset="0"/>
                                </a:rPr>
                              </m:ctrlPr>
                            </m:dPr>
                            <m:e>
                              <m:r>
                                <a:rPr lang="en-US" sz="5867" i="1">
                                  <a:latin typeface="Cambria Math" panose="02040503050406030204" pitchFamily="18" charset="0"/>
                                </a:rPr>
                                <m:t>                 </m:t>
                              </m:r>
                            </m:e>
                          </m:d>
                          <m:r>
                            <a:rPr lang="en-US" sz="5867" i="1">
                              <a:latin typeface="Cambria Math" panose="02040503050406030204" pitchFamily="18" charset="0"/>
                            </a:rPr>
                            <m:t>=</m:t>
                          </m:r>
                          <m:r>
                            <a:rPr lang="en-US" sz="5867" b="0" i="1" smtClean="0">
                              <a:latin typeface="Cambria Math" panose="02040503050406030204" pitchFamily="18" charset="0"/>
                            </a:rPr>
                            <m:t> </m:t>
                          </m:r>
                          <m:r>
                            <a:rPr lang="en-US" sz="5867" i="1">
                              <a:latin typeface="Cambria Math" panose="02040503050406030204" pitchFamily="18" charset="0"/>
                            </a:rPr>
                            <m:t>        ]</m:t>
                          </m:r>
                        </m:den>
                      </m:f>
                      <m:r>
                        <a:rPr lang="en-US" sz="5867" b="0" i="1" smtClean="0">
                          <a:latin typeface="Cambria Math" panose="02040503050406030204" pitchFamily="18" charset="0"/>
                        </a:rPr>
                        <m:t>≤</m:t>
                      </m:r>
                      <m:sSup>
                        <m:sSupPr>
                          <m:ctrlPr>
                            <a:rPr lang="en-US" sz="5867" b="0" i="1" smtClean="0">
                              <a:latin typeface="Cambria Math" panose="02040503050406030204" pitchFamily="18" charset="0"/>
                            </a:rPr>
                          </m:ctrlPr>
                        </m:sSupPr>
                        <m:e>
                          <m:r>
                            <a:rPr lang="en-US" sz="5867" b="0" i="1" smtClean="0">
                              <a:latin typeface="Cambria Math" panose="02040503050406030204" pitchFamily="18" charset="0"/>
                            </a:rPr>
                            <m:t>𝑒</m:t>
                          </m:r>
                        </m:e>
                        <m:sup>
                          <m:r>
                            <a:rPr lang="en-US" sz="5867" i="1">
                              <a:latin typeface="Cambria Math" panose="02040503050406030204" pitchFamily="18" charset="0"/>
                              <a:ea typeface="Cambria Math" panose="02040503050406030204" pitchFamily="18" charset="0"/>
                            </a:rPr>
                            <m:t>𝜀</m:t>
                          </m:r>
                        </m:sup>
                      </m:sSup>
                    </m:oMath>
                  </m:oMathPara>
                </a14:m>
                <a:endParaRPr lang="en-US" sz="5867" i="1" dirty="0"/>
              </a:p>
            </p:txBody>
          </p:sp>
        </mc:Choice>
        <mc:Fallback xmlns="">
          <p:sp>
            <p:nvSpPr>
              <p:cNvPr id="48" name="TextBox 47">
                <a:extLst>
                  <a:ext uri="{FF2B5EF4-FFF2-40B4-BE49-F238E27FC236}">
                    <a16:creationId xmlns:a16="http://schemas.microsoft.com/office/drawing/2014/main" id="{F6BF163C-31F9-65D9-7CDE-DF1B4D04EB34}"/>
                  </a:ext>
                </a:extLst>
              </p:cNvPr>
              <p:cNvSpPr txBox="1">
                <a:spLocks noRot="1" noChangeAspect="1" noMove="1" noResize="1" noEditPoints="1" noAdjustHandles="1" noChangeArrowheads="1" noChangeShapeType="1" noTextEdit="1"/>
              </p:cNvSpPr>
              <p:nvPr/>
            </p:nvSpPr>
            <p:spPr>
              <a:xfrm>
                <a:off x="767399" y="3401588"/>
                <a:ext cx="10719793" cy="2006447"/>
              </a:xfrm>
              <a:prstGeom prst="rect">
                <a:avLst/>
              </a:prstGeom>
              <a:blipFill>
                <a:blip r:embed="rId4"/>
                <a:stretch>
                  <a:fillRect t="-2516" b="-15723"/>
                </a:stretch>
              </a:blipFill>
            </p:spPr>
            <p:txBody>
              <a:bodyPr/>
              <a:lstStyle/>
              <a:p>
                <a:r>
                  <a:rPr lang="en-US">
                    <a:noFill/>
                  </a:rPr>
                  <a:t> </a:t>
                </a:r>
              </a:p>
            </p:txBody>
          </p:sp>
        </mc:Fallback>
      </mc:AlternateContent>
      <p:pic>
        <p:nvPicPr>
          <p:cNvPr id="50" name="Picture 16" descr="Teacup Dogs for Tiny-Canine Lovers">
            <a:extLst>
              <a:ext uri="{FF2B5EF4-FFF2-40B4-BE49-F238E27FC236}">
                <a16:creationId xmlns:a16="http://schemas.microsoft.com/office/drawing/2014/main" id="{44220ADC-6531-6FEE-6FF1-B795F1A12F2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917911" y="3526083"/>
            <a:ext cx="720000" cy="720000"/>
          </a:xfrm>
          <a:prstGeom prst="rect">
            <a:avLst/>
          </a:prstGeom>
          <a:ln w="254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1" name="Picture 18" descr="Cute Mini Pig - A Funny and Cute Micro Pig Videos Compilation [BEST OF] -  YouTube">
            <a:extLst>
              <a:ext uri="{FF2B5EF4-FFF2-40B4-BE49-F238E27FC236}">
                <a16:creationId xmlns:a16="http://schemas.microsoft.com/office/drawing/2014/main" id="{09951E68-757B-2B6E-D67C-BA58060D1F6E}"/>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760288" y="3526083"/>
            <a:ext cx="720000" cy="720000"/>
          </a:xfrm>
          <a:prstGeom prst="rect">
            <a:avLst/>
          </a:prstGeom>
          <a:ln w="254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3" name="Picture 16" descr="Teacup Dogs for Tiny-Canine Lovers">
            <a:extLst>
              <a:ext uri="{FF2B5EF4-FFF2-40B4-BE49-F238E27FC236}">
                <a16:creationId xmlns:a16="http://schemas.microsoft.com/office/drawing/2014/main" id="{75D73119-2D35-8C1A-A79B-D0998FE73ED1}"/>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917911" y="4596694"/>
            <a:ext cx="720000" cy="720000"/>
          </a:xfrm>
          <a:prstGeom prst="rect">
            <a:avLst/>
          </a:prstGeom>
          <a:ln w="254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4" name="Picture 18" descr="Cute Mini Pig - A Funny and Cute Micro Pig Videos Compilation [BEST OF] -  YouTube">
            <a:extLst>
              <a:ext uri="{FF2B5EF4-FFF2-40B4-BE49-F238E27FC236}">
                <a16:creationId xmlns:a16="http://schemas.microsoft.com/office/drawing/2014/main" id="{D49E54D4-0076-3D58-2EF8-D392CD55C6B0}"/>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760288" y="4596694"/>
            <a:ext cx="720000" cy="720000"/>
          </a:xfrm>
          <a:prstGeom prst="rect">
            <a:avLst/>
          </a:prstGeom>
          <a:ln w="254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D30E2F7C-BE90-B5ED-0012-F3FBA732D429}"/>
              </a:ext>
            </a:extLst>
          </p:cNvPr>
          <p:cNvPicPr>
            <a:picLocks noChangeAspect="1"/>
          </p:cNvPicPr>
          <p:nvPr/>
        </p:nvPicPr>
        <p:blipFill>
          <a:blip r:embed="rId3"/>
          <a:stretch>
            <a:fillRect/>
          </a:stretch>
        </p:blipFill>
        <p:spPr>
          <a:xfrm>
            <a:off x="7799068" y="4505864"/>
            <a:ext cx="1333500" cy="889000"/>
          </a:xfrm>
          <a:prstGeom prst="rect">
            <a:avLst/>
          </a:prstGeom>
        </p:spPr>
      </p:pic>
      <p:pic>
        <p:nvPicPr>
          <p:cNvPr id="6" name="Picture 5" descr="atchoum-twitter-screenshot">
            <a:extLst>
              <a:ext uri="{FF2B5EF4-FFF2-40B4-BE49-F238E27FC236}">
                <a16:creationId xmlns:a16="http://schemas.microsoft.com/office/drawing/2014/main" id="{527399FD-2DA3-C7BE-7273-823E214F4683}"/>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070845" y="4606369"/>
            <a:ext cx="724689" cy="722376"/>
          </a:xfrm>
          <a:prstGeom prst="rect">
            <a:avLst/>
          </a:prstGeom>
          <a:ln w="38100" cap="sq" cmpd="thickThin">
            <a:solidFill>
              <a:srgbClr val="FF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8" name="Picture 2" descr="Chartreux - Wikipedia">
            <a:extLst>
              <a:ext uri="{FF2B5EF4-FFF2-40B4-BE49-F238E27FC236}">
                <a16:creationId xmlns:a16="http://schemas.microsoft.com/office/drawing/2014/main" id="{0CC401DE-6CBA-A93B-08F8-BF4A1086C73B}"/>
              </a:ext>
            </a:extLst>
          </p:cNvPr>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4070845" y="3526083"/>
            <a:ext cx="722376" cy="722376"/>
          </a:xfrm>
          <a:prstGeom prst="rect">
            <a:avLst/>
          </a:prstGeom>
          <a:ln w="38100" cap="sq" cmpd="thickThin">
            <a:solidFill>
              <a:schemeClr val="accent1"/>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2754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9F660902-4749-AD40-5271-947FFB2B6ABE}"/>
                  </a:ext>
                </a:extLst>
              </p:cNvPr>
              <p:cNvSpPr/>
              <p:nvPr/>
            </p:nvSpPr>
            <p:spPr>
              <a:xfrm>
                <a:off x="6480164" y="2400300"/>
                <a:ext cx="4363668" cy="1976627"/>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f>
                        <m:fPr>
                          <m:ctrlPr>
                            <a:rPr lang="fr-CH" sz="5400" i="1" smtClean="0">
                              <a:solidFill>
                                <a:schemeClr val="tx1"/>
                              </a:solidFill>
                              <a:latin typeface="Cambria Math" panose="02040503050406030204" pitchFamily="18" charset="0"/>
                              <a:ea typeface="Cambria Math" panose="02040503050406030204" pitchFamily="18" charset="0"/>
                            </a:rPr>
                          </m:ctrlPr>
                        </m:fPr>
                        <m:num>
                          <m:r>
                            <a:rPr lang="fr-CH" sz="5400" i="1">
                              <a:solidFill>
                                <a:schemeClr val="tx1"/>
                              </a:solidFill>
                              <a:latin typeface="Cambria Math" panose="02040503050406030204" pitchFamily="18" charset="0"/>
                              <a:ea typeface="Cambria Math" panose="02040503050406030204" pitchFamily="18" charset="0"/>
                            </a:rPr>
                            <m:t>𝑇𝑃𝑅</m:t>
                          </m:r>
                        </m:num>
                        <m:den>
                          <m:r>
                            <a:rPr lang="fr-CH" sz="5400" i="1">
                              <a:solidFill>
                                <a:schemeClr val="tx1"/>
                              </a:solidFill>
                              <a:latin typeface="Cambria Math" panose="02040503050406030204" pitchFamily="18" charset="0"/>
                              <a:ea typeface="Cambria Math" panose="02040503050406030204" pitchFamily="18" charset="0"/>
                            </a:rPr>
                            <m:t>𝐹𝑃𝑅</m:t>
                          </m:r>
                        </m:den>
                      </m:f>
                      <m:r>
                        <a:rPr lang="fr-CH" sz="5400" i="1">
                          <a:solidFill>
                            <a:schemeClr val="tx1"/>
                          </a:solidFill>
                          <a:latin typeface="Cambria Math" panose="02040503050406030204" pitchFamily="18" charset="0"/>
                          <a:ea typeface="Cambria Math" panose="02040503050406030204" pitchFamily="18" charset="0"/>
                        </a:rPr>
                        <m:t>≤</m:t>
                      </m:r>
                      <m:sSup>
                        <m:sSupPr>
                          <m:ctrlPr>
                            <a:rPr lang="en-US" sz="5400" i="1">
                              <a:solidFill>
                                <a:schemeClr val="tx1"/>
                              </a:solidFill>
                              <a:latin typeface="Cambria Math" panose="02040503050406030204" pitchFamily="18" charset="0"/>
                            </a:rPr>
                          </m:ctrlPr>
                        </m:sSupPr>
                        <m:e>
                          <m:r>
                            <a:rPr lang="en-US" sz="5400" i="1">
                              <a:solidFill>
                                <a:schemeClr val="tx1"/>
                              </a:solidFill>
                              <a:latin typeface="Cambria Math" panose="02040503050406030204" pitchFamily="18" charset="0"/>
                            </a:rPr>
                            <m:t>𝑒</m:t>
                          </m:r>
                        </m:e>
                        <m:sup>
                          <m:r>
                            <a:rPr lang="en-US" sz="5400" i="1">
                              <a:solidFill>
                                <a:schemeClr val="tx1"/>
                              </a:solidFill>
                              <a:latin typeface="Cambria Math" panose="02040503050406030204" pitchFamily="18" charset="0"/>
                              <a:ea typeface="Cambria Math" panose="02040503050406030204" pitchFamily="18" charset="0"/>
                            </a:rPr>
                            <m:t>𝜀</m:t>
                          </m:r>
                        </m:sup>
                      </m:sSup>
                    </m:oMath>
                  </m:oMathPara>
                </a14:m>
                <a:endParaRPr lang="en-US" sz="5400" dirty="0">
                  <a:solidFill>
                    <a:schemeClr val="tx1"/>
                  </a:solidFill>
                </a:endParaRPr>
              </a:p>
            </p:txBody>
          </p:sp>
        </mc:Choice>
        <mc:Fallback xmlns="">
          <p:sp>
            <p:nvSpPr>
              <p:cNvPr id="9" name="Rounded Rectangle 8">
                <a:extLst>
                  <a:ext uri="{FF2B5EF4-FFF2-40B4-BE49-F238E27FC236}">
                    <a16:creationId xmlns:a16="http://schemas.microsoft.com/office/drawing/2014/main" id="{9F660902-4749-AD40-5271-947FFB2B6ABE}"/>
                  </a:ext>
                </a:extLst>
              </p:cNvPr>
              <p:cNvSpPr>
                <a:spLocks noRot="1" noChangeAspect="1" noMove="1" noResize="1" noEditPoints="1" noAdjustHandles="1" noChangeArrowheads="1" noChangeShapeType="1" noTextEdit="1"/>
              </p:cNvSpPr>
              <p:nvPr/>
            </p:nvSpPr>
            <p:spPr>
              <a:xfrm>
                <a:off x="6480164" y="2400300"/>
                <a:ext cx="4363668" cy="1976627"/>
              </a:xfrm>
              <a:prstGeom prst="roundRect">
                <a:avLst/>
              </a:prstGeom>
              <a:blipFill>
                <a:blip r:embed="rId3"/>
                <a:stretch>
                  <a:fillRect b="-641"/>
                </a:stretch>
              </a:blipFill>
              <a:ln>
                <a:no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293BD65C-8927-C544-93B5-7F0E0C533051}"/>
              </a:ext>
            </a:extLst>
          </p:cNvPr>
          <p:cNvSpPr>
            <a:spLocks noGrp="1"/>
          </p:cNvSpPr>
          <p:nvPr>
            <p:ph type="title"/>
          </p:nvPr>
        </p:nvSpPr>
        <p:spPr/>
        <p:txBody>
          <a:bodyPr/>
          <a:lstStyle/>
          <a:p>
            <a:r>
              <a:rPr lang="en-US" dirty="0"/>
              <a:t>DP bounds the success of </a:t>
            </a:r>
            <a:r>
              <a:rPr lang="en-US" b="1" i="1" dirty="0">
                <a:solidFill>
                  <a:srgbClr val="C00000"/>
                </a:solidFill>
              </a:rPr>
              <a:t>any</a:t>
            </a:r>
            <a:r>
              <a:rPr lang="en-US" dirty="0">
                <a:solidFill>
                  <a:srgbClr val="C00000"/>
                </a:solidFill>
              </a:rPr>
              <a:t> MI attack</a:t>
            </a:r>
            <a:r>
              <a:rPr lang="en-US" dirty="0"/>
              <a:t>.</a:t>
            </a:r>
            <a:br>
              <a:rPr lang="en-US" dirty="0"/>
            </a:br>
            <a:r>
              <a:rPr lang="en-US" sz="2000" dirty="0">
                <a:solidFill>
                  <a:schemeClr val="bg1">
                    <a:lumMod val="50000"/>
                  </a:schemeClr>
                </a:solidFill>
              </a:rPr>
              <a:t>[</a:t>
            </a:r>
            <a:r>
              <a:rPr lang="en-US" sz="2000" dirty="0" err="1">
                <a:solidFill>
                  <a:schemeClr val="bg1">
                    <a:lumMod val="50000"/>
                  </a:schemeClr>
                </a:solidFill>
              </a:rPr>
              <a:t>Kairouz</a:t>
            </a:r>
            <a:r>
              <a:rPr lang="en-US" sz="2000" dirty="0">
                <a:solidFill>
                  <a:schemeClr val="bg1">
                    <a:lumMod val="50000"/>
                  </a:schemeClr>
                </a:solidFill>
              </a:rPr>
              <a:t> et al. ‘15]</a:t>
            </a:r>
          </a:p>
        </p:txBody>
      </p:sp>
      <p:sp>
        <p:nvSpPr>
          <p:cNvPr id="26" name="Slide Number Placeholder 3">
            <a:extLst>
              <a:ext uri="{FF2B5EF4-FFF2-40B4-BE49-F238E27FC236}">
                <a16:creationId xmlns:a16="http://schemas.microsoft.com/office/drawing/2014/main" id="{7DE073F2-0969-4F43-9A6A-7B3CF641FD34}"/>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45</a:t>
            </a:fld>
            <a:endParaRPr lang="en-US" altLang="en-US" dirty="0"/>
          </a:p>
        </p:txBody>
      </p:sp>
      <p:pic>
        <p:nvPicPr>
          <p:cNvPr id="4" name="Picture 3">
            <a:extLst>
              <a:ext uri="{FF2B5EF4-FFF2-40B4-BE49-F238E27FC236}">
                <a16:creationId xmlns:a16="http://schemas.microsoft.com/office/drawing/2014/main" id="{438872C8-F7C4-FFD0-5725-E6530D800E97}"/>
              </a:ext>
            </a:extLst>
          </p:cNvPr>
          <p:cNvPicPr>
            <a:picLocks noChangeAspect="1"/>
          </p:cNvPicPr>
          <p:nvPr/>
        </p:nvPicPr>
        <p:blipFill>
          <a:blip r:embed="rId4"/>
          <a:stretch>
            <a:fillRect/>
          </a:stretch>
        </p:blipFill>
        <p:spPr>
          <a:xfrm>
            <a:off x="406400" y="1911184"/>
            <a:ext cx="5486400" cy="4114800"/>
          </a:xfrm>
          <a:prstGeom prst="rect">
            <a:avLst/>
          </a:prstGeom>
        </p:spPr>
      </p:pic>
    </p:spTree>
    <p:extLst>
      <p:ext uri="{BB962C8B-B14F-4D97-AF65-F5344CB8AC3E}">
        <p14:creationId xmlns:p14="http://schemas.microsoft.com/office/powerpoint/2010/main" val="2588877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 name="Rounded Rectangle 8">
                <a:extLst>
                  <a:ext uri="{FF2B5EF4-FFF2-40B4-BE49-F238E27FC236}">
                    <a16:creationId xmlns:a16="http://schemas.microsoft.com/office/drawing/2014/main" id="{9F660902-4749-AD40-5271-947FFB2B6ABE}"/>
                  </a:ext>
                </a:extLst>
              </p:cNvPr>
              <p:cNvSpPr/>
              <p:nvPr/>
            </p:nvSpPr>
            <p:spPr>
              <a:xfrm>
                <a:off x="6496493" y="2400300"/>
                <a:ext cx="4363668" cy="1976627"/>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n-US" sz="5400" i="1" smtClean="0">
                              <a:solidFill>
                                <a:schemeClr val="tx1"/>
                              </a:solidFill>
                              <a:latin typeface="Cambria Math" panose="02040503050406030204" pitchFamily="18" charset="0"/>
                            </a:rPr>
                          </m:ctrlPr>
                        </m:sSupPr>
                        <m:e>
                          <m:r>
                            <a:rPr lang="en-US" sz="5400" i="1">
                              <a:solidFill>
                                <a:schemeClr val="tx1"/>
                              </a:solidFill>
                              <a:latin typeface="Cambria Math" panose="02040503050406030204" pitchFamily="18" charset="0"/>
                            </a:rPr>
                            <m:t>𝑒</m:t>
                          </m:r>
                        </m:e>
                        <m:sup>
                          <m:r>
                            <a:rPr lang="en-US" sz="5400" i="1">
                              <a:solidFill>
                                <a:schemeClr val="tx1"/>
                              </a:solidFill>
                              <a:latin typeface="Cambria Math" panose="02040503050406030204" pitchFamily="18" charset="0"/>
                              <a:ea typeface="Cambria Math" panose="02040503050406030204" pitchFamily="18" charset="0"/>
                            </a:rPr>
                            <m:t>𝜀</m:t>
                          </m:r>
                        </m:sup>
                      </m:sSup>
                      <m:r>
                        <a:rPr lang="fr-CH" sz="5400">
                          <a:solidFill>
                            <a:schemeClr val="tx1"/>
                          </a:solidFill>
                          <a:latin typeface="Cambria Math" panose="02040503050406030204" pitchFamily="18" charset="0"/>
                          <a:ea typeface="Cambria Math" panose="02040503050406030204" pitchFamily="18" charset="0"/>
                        </a:rPr>
                        <m:t>≥ </m:t>
                      </m:r>
                      <m:f>
                        <m:fPr>
                          <m:ctrlPr>
                            <a:rPr lang="fr-CH" sz="5400" i="1">
                              <a:solidFill>
                                <a:schemeClr val="tx1"/>
                              </a:solidFill>
                              <a:latin typeface="Cambria Math" panose="02040503050406030204" pitchFamily="18" charset="0"/>
                              <a:ea typeface="Cambria Math" panose="02040503050406030204" pitchFamily="18" charset="0"/>
                            </a:rPr>
                          </m:ctrlPr>
                        </m:fPr>
                        <m:num>
                          <m:r>
                            <a:rPr lang="fr-CH" sz="5400" i="1">
                              <a:solidFill>
                                <a:schemeClr val="tx1"/>
                              </a:solidFill>
                              <a:latin typeface="Cambria Math" panose="02040503050406030204" pitchFamily="18" charset="0"/>
                              <a:ea typeface="Cambria Math" panose="02040503050406030204" pitchFamily="18" charset="0"/>
                            </a:rPr>
                            <m:t>𝑇𝑃𝑅</m:t>
                          </m:r>
                        </m:num>
                        <m:den>
                          <m:r>
                            <a:rPr lang="fr-CH" sz="5400" i="1">
                              <a:solidFill>
                                <a:schemeClr val="tx1"/>
                              </a:solidFill>
                              <a:latin typeface="Cambria Math" panose="02040503050406030204" pitchFamily="18" charset="0"/>
                              <a:ea typeface="Cambria Math" panose="02040503050406030204" pitchFamily="18" charset="0"/>
                            </a:rPr>
                            <m:t>𝐹𝑃𝑅</m:t>
                          </m:r>
                        </m:den>
                      </m:f>
                    </m:oMath>
                  </m:oMathPara>
                </a14:m>
                <a:endParaRPr lang="en-US" sz="5400" dirty="0">
                  <a:solidFill>
                    <a:schemeClr val="tx1"/>
                  </a:solidFill>
                </a:endParaRPr>
              </a:p>
            </p:txBody>
          </p:sp>
        </mc:Choice>
        <mc:Fallback xmlns="">
          <p:sp>
            <p:nvSpPr>
              <p:cNvPr id="9" name="Rounded Rectangle 8">
                <a:extLst>
                  <a:ext uri="{FF2B5EF4-FFF2-40B4-BE49-F238E27FC236}">
                    <a16:creationId xmlns:a16="http://schemas.microsoft.com/office/drawing/2014/main" id="{9F660902-4749-AD40-5271-947FFB2B6ABE}"/>
                  </a:ext>
                </a:extLst>
              </p:cNvPr>
              <p:cNvSpPr>
                <a:spLocks noRot="1" noChangeAspect="1" noMove="1" noResize="1" noEditPoints="1" noAdjustHandles="1" noChangeArrowheads="1" noChangeShapeType="1" noTextEdit="1"/>
              </p:cNvSpPr>
              <p:nvPr/>
            </p:nvSpPr>
            <p:spPr>
              <a:xfrm>
                <a:off x="6496493" y="2400300"/>
                <a:ext cx="4363668" cy="1976627"/>
              </a:xfrm>
              <a:prstGeom prst="roundRect">
                <a:avLst/>
              </a:prstGeom>
              <a:blipFill>
                <a:blip r:embed="rId3"/>
                <a:stretch>
                  <a:fillRect b="-641"/>
                </a:stretch>
              </a:blipFill>
              <a:ln>
                <a:no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293BD65C-8927-C544-93B5-7F0E0C533051}"/>
              </a:ext>
            </a:extLst>
          </p:cNvPr>
          <p:cNvSpPr>
            <a:spLocks noGrp="1"/>
          </p:cNvSpPr>
          <p:nvPr>
            <p:ph type="title"/>
          </p:nvPr>
        </p:nvSpPr>
        <p:spPr/>
        <p:txBody>
          <a:bodyPr>
            <a:normAutofit/>
          </a:bodyPr>
          <a:lstStyle/>
          <a:p>
            <a:r>
              <a:rPr lang="en-US" dirty="0"/>
              <a:t>Corollary: MI attacks can be used to </a:t>
            </a:r>
            <a:r>
              <a:rPr lang="en-US" i="1" dirty="0">
                <a:solidFill>
                  <a:srgbClr val="C00000"/>
                </a:solidFill>
              </a:rPr>
              <a:t>audit</a:t>
            </a:r>
            <a:r>
              <a:rPr lang="en-US" i="1" dirty="0"/>
              <a:t> </a:t>
            </a:r>
            <a:r>
              <a:rPr lang="en-US" dirty="0"/>
              <a:t>privacy.</a:t>
            </a:r>
            <a:br>
              <a:rPr lang="en-US" dirty="0"/>
            </a:br>
            <a:r>
              <a:rPr lang="en-US" sz="2000" dirty="0">
                <a:solidFill>
                  <a:schemeClr val="bg1">
                    <a:lumMod val="50000"/>
                  </a:schemeClr>
                </a:solidFill>
              </a:rPr>
              <a:t>[</a:t>
            </a:r>
            <a:r>
              <a:rPr lang="en-US" sz="2000" dirty="0" err="1">
                <a:solidFill>
                  <a:schemeClr val="bg1">
                    <a:lumMod val="50000"/>
                  </a:schemeClr>
                </a:solidFill>
              </a:rPr>
              <a:t>Jagielsky</a:t>
            </a:r>
            <a:r>
              <a:rPr lang="en-US" sz="2000" dirty="0">
                <a:solidFill>
                  <a:schemeClr val="bg1">
                    <a:lumMod val="50000"/>
                  </a:schemeClr>
                </a:solidFill>
              </a:rPr>
              <a:t> et al. ‘20, Nasr et al. ’21]</a:t>
            </a:r>
          </a:p>
        </p:txBody>
      </p:sp>
      <p:sp>
        <p:nvSpPr>
          <p:cNvPr id="26" name="Slide Number Placeholder 3">
            <a:extLst>
              <a:ext uri="{FF2B5EF4-FFF2-40B4-BE49-F238E27FC236}">
                <a16:creationId xmlns:a16="http://schemas.microsoft.com/office/drawing/2014/main" id="{7DE073F2-0969-4F43-9A6A-7B3CF641FD34}"/>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46</a:t>
            </a:fld>
            <a:endParaRPr lang="en-US" altLang="en-US" dirty="0"/>
          </a:p>
        </p:txBody>
      </p:sp>
      <p:pic>
        <p:nvPicPr>
          <p:cNvPr id="10" name="Picture 9">
            <a:extLst>
              <a:ext uri="{FF2B5EF4-FFF2-40B4-BE49-F238E27FC236}">
                <a16:creationId xmlns:a16="http://schemas.microsoft.com/office/drawing/2014/main" id="{F68BEF7B-87FF-39DE-C490-7F724AB3FD13}"/>
              </a:ext>
            </a:extLst>
          </p:cNvPr>
          <p:cNvPicPr>
            <a:picLocks noChangeAspect="1"/>
          </p:cNvPicPr>
          <p:nvPr/>
        </p:nvPicPr>
        <p:blipFill>
          <a:blip r:embed="rId4"/>
          <a:stretch>
            <a:fillRect/>
          </a:stretch>
        </p:blipFill>
        <p:spPr>
          <a:xfrm>
            <a:off x="406400" y="1911184"/>
            <a:ext cx="5486400" cy="4114800"/>
          </a:xfrm>
          <a:prstGeom prst="rect">
            <a:avLst/>
          </a:prstGeom>
        </p:spPr>
      </p:pic>
    </p:spTree>
    <p:extLst>
      <p:ext uri="{BB962C8B-B14F-4D97-AF65-F5344CB8AC3E}">
        <p14:creationId xmlns:p14="http://schemas.microsoft.com/office/powerpoint/2010/main" val="778700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3F6B-6305-8F46-AC06-B1CEDE6EFCE6}"/>
              </a:ext>
            </a:extLst>
          </p:cNvPr>
          <p:cNvSpPr>
            <a:spLocks noGrp="1"/>
          </p:cNvSpPr>
          <p:nvPr>
            <p:ph type="title"/>
          </p:nvPr>
        </p:nvSpPr>
        <p:spPr/>
        <p:txBody>
          <a:bodyPr/>
          <a:lstStyle/>
          <a:p>
            <a:r>
              <a:rPr lang="en-US" dirty="0"/>
              <a:t>Example: DP with </a:t>
            </a:r>
            <a:r>
              <a:rPr lang="en-US" dirty="0">
                <a:solidFill>
                  <a:srgbClr val="C00000"/>
                </a:solidFill>
              </a:rPr>
              <a:t>98% accuracy on MNIST</a:t>
            </a:r>
          </a:p>
        </p:txBody>
      </p:sp>
      <p:pic>
        <p:nvPicPr>
          <p:cNvPr id="8" name="Picture 7">
            <a:extLst>
              <a:ext uri="{FF2B5EF4-FFF2-40B4-BE49-F238E27FC236}">
                <a16:creationId xmlns:a16="http://schemas.microsoft.com/office/drawing/2014/main" id="{DABD2919-1640-7C45-A8A0-05E578BC4DFD}"/>
              </a:ext>
            </a:extLst>
          </p:cNvPr>
          <p:cNvPicPr>
            <a:picLocks noChangeAspect="1"/>
          </p:cNvPicPr>
          <p:nvPr/>
        </p:nvPicPr>
        <p:blipFill>
          <a:blip r:embed="rId3"/>
          <a:stretch>
            <a:fillRect/>
          </a:stretch>
        </p:blipFill>
        <p:spPr>
          <a:xfrm>
            <a:off x="2008696" y="1290583"/>
            <a:ext cx="8174607" cy="5088030"/>
          </a:xfrm>
          <a:prstGeom prst="rect">
            <a:avLst/>
          </a:prstGeom>
        </p:spPr>
      </p:pic>
      <p:sp>
        <p:nvSpPr>
          <p:cNvPr id="9" name="5-Point Star 8">
            <a:extLst>
              <a:ext uri="{FF2B5EF4-FFF2-40B4-BE49-F238E27FC236}">
                <a16:creationId xmlns:a16="http://schemas.microsoft.com/office/drawing/2014/main" id="{8015AF83-7B7A-7A49-B85D-1FB877BA8B5B}"/>
              </a:ext>
            </a:extLst>
          </p:cNvPr>
          <p:cNvSpPr/>
          <p:nvPr/>
        </p:nvSpPr>
        <p:spPr>
          <a:xfrm>
            <a:off x="3435927" y="1479685"/>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413BD879-7D15-2144-BFE5-AA935D46F667}"/>
              </a:ext>
            </a:extLst>
          </p:cNvPr>
          <p:cNvSpPr/>
          <p:nvPr/>
        </p:nvSpPr>
        <p:spPr>
          <a:xfrm>
            <a:off x="4294908" y="3224644"/>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9AB71195-B384-204D-BB6C-887C9C33092E}"/>
              </a:ext>
            </a:extLst>
          </p:cNvPr>
          <p:cNvSpPr/>
          <p:nvPr/>
        </p:nvSpPr>
        <p:spPr>
          <a:xfrm>
            <a:off x="7786253" y="3685659"/>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AA19B35D-35B6-DF4C-88F2-B4022FED4486}"/>
              </a:ext>
            </a:extLst>
          </p:cNvPr>
          <p:cNvSpPr/>
          <p:nvPr/>
        </p:nvSpPr>
        <p:spPr>
          <a:xfrm>
            <a:off x="8659090" y="4115150"/>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01C20920-6C6B-3247-9E80-4BB93C82B220}"/>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47</a:t>
            </a:fld>
            <a:endParaRPr lang="en-US" altLang="en-US" dirty="0"/>
          </a:p>
        </p:txBody>
      </p:sp>
      <p:sp>
        <p:nvSpPr>
          <p:cNvPr id="13" name="Rounded Rectangle 12">
            <a:extLst>
              <a:ext uri="{FF2B5EF4-FFF2-40B4-BE49-F238E27FC236}">
                <a16:creationId xmlns:a16="http://schemas.microsoft.com/office/drawing/2014/main" id="{EEF50A47-2344-95DF-DC74-8F39C6F16A6D}"/>
              </a:ext>
            </a:extLst>
          </p:cNvPr>
          <p:cNvSpPr/>
          <p:nvPr/>
        </p:nvSpPr>
        <p:spPr>
          <a:xfrm>
            <a:off x="3909078" y="1565257"/>
            <a:ext cx="2348288" cy="633132"/>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Proof-of-concept</a:t>
            </a:r>
            <a:br>
              <a:rPr lang="en-US" dirty="0"/>
            </a:br>
            <a:r>
              <a:rPr lang="en-US" dirty="0"/>
              <a:t>[Shokri &amp; </a:t>
            </a:r>
            <a:r>
              <a:rPr lang="en-US" dirty="0" err="1"/>
              <a:t>Shmatikov</a:t>
            </a:r>
            <a:r>
              <a:rPr lang="en-US" dirty="0"/>
              <a:t>]</a:t>
            </a:r>
          </a:p>
        </p:txBody>
      </p:sp>
      <p:sp>
        <p:nvSpPr>
          <p:cNvPr id="16" name="Rounded Rectangle 15">
            <a:extLst>
              <a:ext uri="{FF2B5EF4-FFF2-40B4-BE49-F238E27FC236}">
                <a16:creationId xmlns:a16="http://schemas.microsoft.com/office/drawing/2014/main" id="{0DB4506B-06DA-A079-D353-135FEDB25159}"/>
              </a:ext>
            </a:extLst>
          </p:cNvPr>
          <p:cNvSpPr/>
          <p:nvPr/>
        </p:nvSpPr>
        <p:spPr>
          <a:xfrm>
            <a:off x="3602181" y="3625413"/>
            <a:ext cx="1740784" cy="633132"/>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Tighter analysis</a:t>
            </a:r>
          </a:p>
          <a:p>
            <a:pPr algn="ctr"/>
            <a:r>
              <a:rPr lang="en-US" dirty="0"/>
              <a:t>[Abadi et al.]</a:t>
            </a:r>
          </a:p>
        </p:txBody>
      </p:sp>
      <p:sp>
        <p:nvSpPr>
          <p:cNvPr id="17" name="Rounded Rectangle 16">
            <a:extLst>
              <a:ext uri="{FF2B5EF4-FFF2-40B4-BE49-F238E27FC236}">
                <a16:creationId xmlns:a16="http://schemas.microsoft.com/office/drawing/2014/main" id="{C9ADE18E-758D-04F9-06BC-862F13E72751}"/>
              </a:ext>
            </a:extLst>
          </p:cNvPr>
          <p:cNvSpPr/>
          <p:nvPr/>
        </p:nvSpPr>
        <p:spPr>
          <a:xfrm>
            <a:off x="6913629" y="2954729"/>
            <a:ext cx="2119531" cy="633132"/>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Better architectures</a:t>
            </a:r>
          </a:p>
          <a:p>
            <a:pPr algn="ctr"/>
            <a:r>
              <a:rPr lang="en-US" dirty="0"/>
              <a:t>[</a:t>
            </a:r>
            <a:r>
              <a:rPr lang="en-US" dirty="0" err="1"/>
              <a:t>Papernot</a:t>
            </a:r>
            <a:r>
              <a:rPr lang="en-US" dirty="0"/>
              <a:t> et al.]</a:t>
            </a:r>
          </a:p>
        </p:txBody>
      </p:sp>
      <p:sp>
        <p:nvSpPr>
          <p:cNvPr id="18" name="Rounded Rectangle 17">
            <a:extLst>
              <a:ext uri="{FF2B5EF4-FFF2-40B4-BE49-F238E27FC236}">
                <a16:creationId xmlns:a16="http://schemas.microsoft.com/office/drawing/2014/main" id="{08A7DE7E-737A-EE47-7B36-80CC835AB485}"/>
              </a:ext>
            </a:extLst>
          </p:cNvPr>
          <p:cNvSpPr/>
          <p:nvPr/>
        </p:nvSpPr>
        <p:spPr>
          <a:xfrm>
            <a:off x="8118762" y="4561795"/>
            <a:ext cx="1750347" cy="633132"/>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dirty="0"/>
              <a:t>Better features</a:t>
            </a:r>
          </a:p>
          <a:p>
            <a:pPr algn="ctr"/>
            <a:r>
              <a:rPr lang="en-US" dirty="0"/>
              <a:t>[</a:t>
            </a:r>
            <a:r>
              <a:rPr lang="en-US" b="1" dirty="0"/>
              <a:t>T</a:t>
            </a:r>
            <a:r>
              <a:rPr lang="en-US" dirty="0"/>
              <a:t> &amp; </a:t>
            </a:r>
            <a:r>
              <a:rPr lang="en-US" dirty="0" err="1"/>
              <a:t>Boneh</a:t>
            </a:r>
            <a:r>
              <a:rPr lang="en-US" dirty="0"/>
              <a:t>]</a:t>
            </a:r>
          </a:p>
        </p:txBody>
      </p:sp>
    </p:spTree>
    <p:extLst>
      <p:ext uri="{BB962C8B-B14F-4D97-AF65-F5344CB8AC3E}">
        <p14:creationId xmlns:p14="http://schemas.microsoft.com/office/powerpoint/2010/main" val="17884516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593ACE6-7149-05E1-2CF3-2EF7FADA8D41}"/>
              </a:ext>
            </a:extLst>
          </p:cNvPr>
          <p:cNvPicPr>
            <a:picLocks noChangeAspect="1"/>
          </p:cNvPicPr>
          <p:nvPr/>
        </p:nvPicPr>
        <p:blipFill>
          <a:blip r:embed="rId3"/>
          <a:stretch>
            <a:fillRect/>
          </a:stretch>
        </p:blipFill>
        <p:spPr>
          <a:xfrm>
            <a:off x="2008696" y="1290583"/>
            <a:ext cx="8174607" cy="5088030"/>
          </a:xfrm>
          <a:prstGeom prst="rect">
            <a:avLst/>
          </a:prstGeom>
        </p:spPr>
      </p:pic>
      <p:sp>
        <p:nvSpPr>
          <p:cNvPr id="2" name="Title 1">
            <a:extLst>
              <a:ext uri="{FF2B5EF4-FFF2-40B4-BE49-F238E27FC236}">
                <a16:creationId xmlns:a16="http://schemas.microsoft.com/office/drawing/2014/main" id="{BC5D3F6B-6305-8F46-AC06-B1CEDE6EFCE6}"/>
              </a:ext>
            </a:extLst>
          </p:cNvPr>
          <p:cNvSpPr>
            <a:spLocks noGrp="1"/>
          </p:cNvSpPr>
          <p:nvPr>
            <p:ph type="title"/>
          </p:nvPr>
        </p:nvSpPr>
        <p:spPr/>
        <p:txBody>
          <a:bodyPr/>
          <a:lstStyle/>
          <a:p>
            <a:r>
              <a:rPr lang="en-US" dirty="0"/>
              <a:t>Example: DP with </a:t>
            </a:r>
            <a:r>
              <a:rPr lang="en-US" dirty="0">
                <a:solidFill>
                  <a:srgbClr val="C00000"/>
                </a:solidFill>
              </a:rPr>
              <a:t>98% accuracy on MNIST</a:t>
            </a:r>
            <a:endParaRPr lang="en-US" dirty="0"/>
          </a:p>
        </p:txBody>
      </p:sp>
      <mc:AlternateContent xmlns:mc="http://schemas.openxmlformats.org/markup-compatibility/2006" xmlns:a14="http://schemas.microsoft.com/office/drawing/2010/main">
        <mc:Choice Requires="a14">
          <p:sp>
            <p:nvSpPr>
              <p:cNvPr id="15" name="Rounded Rectangle 14">
                <a:extLst>
                  <a:ext uri="{FF2B5EF4-FFF2-40B4-BE49-F238E27FC236}">
                    <a16:creationId xmlns:a16="http://schemas.microsoft.com/office/drawing/2014/main" id="{388D3891-ED41-BA46-8173-5A0FFCBB405F}"/>
                  </a:ext>
                </a:extLst>
              </p:cNvPr>
              <p:cNvSpPr/>
              <p:nvPr/>
            </p:nvSpPr>
            <p:spPr>
              <a:xfrm>
                <a:off x="9203976" y="3685659"/>
                <a:ext cx="2813853" cy="1325880"/>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t>New algorithm</a:t>
                </a:r>
                <a:br>
                  <a:rPr lang="en-US" sz="2800" dirty="0"/>
                </a:br>
                <a14:m>
                  <m:oMath xmlns:m="http://schemas.openxmlformats.org/officeDocument/2006/math">
                    <m:r>
                      <a:rPr lang="en-US" sz="3200" b="1" i="1" smtClean="0">
                        <a:latin typeface="Cambria Math" panose="02040503050406030204" pitchFamily="18" charset="0"/>
                        <a:ea typeface="Cambria Math" panose="02040503050406030204" pitchFamily="18" charset="0"/>
                      </a:rPr>
                      <m:t>𝜺</m:t>
                    </m:r>
                  </m:oMath>
                </a14:m>
                <a:r>
                  <a:rPr lang="en-US" sz="2800" b="1" dirty="0"/>
                  <a:t> </a:t>
                </a:r>
                <a:r>
                  <a:rPr lang="en-US" sz="3200" b="1" dirty="0"/>
                  <a:t>≈ 0.08 (!!!)</a:t>
                </a:r>
                <a:endParaRPr lang="en-US" sz="2800" b="1" dirty="0"/>
              </a:p>
            </p:txBody>
          </p:sp>
        </mc:Choice>
        <mc:Fallback xmlns="">
          <p:sp>
            <p:nvSpPr>
              <p:cNvPr id="15" name="Rounded Rectangle 14">
                <a:extLst>
                  <a:ext uri="{FF2B5EF4-FFF2-40B4-BE49-F238E27FC236}">
                    <a16:creationId xmlns:a16="http://schemas.microsoft.com/office/drawing/2014/main" id="{388D3891-ED41-BA46-8173-5A0FFCBB405F}"/>
                  </a:ext>
                </a:extLst>
              </p:cNvPr>
              <p:cNvSpPr>
                <a:spLocks noRot="1" noChangeAspect="1" noMove="1" noResize="1" noEditPoints="1" noAdjustHandles="1" noChangeArrowheads="1" noChangeShapeType="1" noTextEdit="1"/>
              </p:cNvSpPr>
              <p:nvPr/>
            </p:nvSpPr>
            <p:spPr>
              <a:xfrm>
                <a:off x="9203976" y="3685659"/>
                <a:ext cx="2813853" cy="1325880"/>
              </a:xfrm>
              <a:prstGeom prst="roundRect">
                <a:avLst/>
              </a:prstGeom>
              <a:blipFill>
                <a:blip r:embed="rId4"/>
                <a:stretch>
                  <a:fillRect b="-2857"/>
                </a:stretch>
              </a:blipFill>
              <a:ln>
                <a:noFill/>
              </a:ln>
            </p:spPr>
            <p:txBody>
              <a:bodyPr/>
              <a:lstStyle/>
              <a:p>
                <a:r>
                  <a:rPr lang="en-US">
                    <a:noFill/>
                  </a:rPr>
                  <a:t> </a:t>
                </a:r>
              </a:p>
            </p:txBody>
          </p:sp>
        </mc:Fallback>
      </mc:AlternateContent>
      <p:sp>
        <p:nvSpPr>
          <p:cNvPr id="16" name="Slide Number Placeholder 3">
            <a:extLst>
              <a:ext uri="{FF2B5EF4-FFF2-40B4-BE49-F238E27FC236}">
                <a16:creationId xmlns:a16="http://schemas.microsoft.com/office/drawing/2014/main" id="{3136B070-B68B-B245-8566-E64E7AE119C7}"/>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48</a:t>
            </a:fld>
            <a:endParaRPr lang="en-US" altLang="en-US" dirty="0"/>
          </a:p>
        </p:txBody>
      </p:sp>
      <p:sp>
        <p:nvSpPr>
          <p:cNvPr id="19" name="5-Point Star 18">
            <a:extLst>
              <a:ext uri="{FF2B5EF4-FFF2-40B4-BE49-F238E27FC236}">
                <a16:creationId xmlns:a16="http://schemas.microsoft.com/office/drawing/2014/main" id="{0DF8143D-81DF-8680-2C7F-3F6C7301D055}"/>
              </a:ext>
            </a:extLst>
          </p:cNvPr>
          <p:cNvSpPr/>
          <p:nvPr/>
        </p:nvSpPr>
        <p:spPr>
          <a:xfrm>
            <a:off x="9545781" y="5108154"/>
            <a:ext cx="332509" cy="325582"/>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5-Point Star 19">
            <a:extLst>
              <a:ext uri="{FF2B5EF4-FFF2-40B4-BE49-F238E27FC236}">
                <a16:creationId xmlns:a16="http://schemas.microsoft.com/office/drawing/2014/main" id="{FA61811C-E239-FA48-62D2-F1B21E83E580}"/>
              </a:ext>
            </a:extLst>
          </p:cNvPr>
          <p:cNvSpPr/>
          <p:nvPr/>
        </p:nvSpPr>
        <p:spPr>
          <a:xfrm>
            <a:off x="3435927" y="1479685"/>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a:extLst>
              <a:ext uri="{FF2B5EF4-FFF2-40B4-BE49-F238E27FC236}">
                <a16:creationId xmlns:a16="http://schemas.microsoft.com/office/drawing/2014/main" id="{75F5BA3B-5D81-9FA6-70FC-6D76648BDA20}"/>
              </a:ext>
            </a:extLst>
          </p:cNvPr>
          <p:cNvSpPr/>
          <p:nvPr/>
        </p:nvSpPr>
        <p:spPr>
          <a:xfrm>
            <a:off x="4294908" y="3224644"/>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a:extLst>
              <a:ext uri="{FF2B5EF4-FFF2-40B4-BE49-F238E27FC236}">
                <a16:creationId xmlns:a16="http://schemas.microsoft.com/office/drawing/2014/main" id="{32B9ED6E-2573-0494-2ED9-03A4321CE3D7}"/>
              </a:ext>
            </a:extLst>
          </p:cNvPr>
          <p:cNvSpPr/>
          <p:nvPr/>
        </p:nvSpPr>
        <p:spPr>
          <a:xfrm>
            <a:off x="7786253" y="3685659"/>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a:extLst>
              <a:ext uri="{FF2B5EF4-FFF2-40B4-BE49-F238E27FC236}">
                <a16:creationId xmlns:a16="http://schemas.microsoft.com/office/drawing/2014/main" id="{8E64E8CF-D0D8-5D14-5193-02A849BDB2E5}"/>
              </a:ext>
            </a:extLst>
          </p:cNvPr>
          <p:cNvSpPr/>
          <p:nvPr/>
        </p:nvSpPr>
        <p:spPr>
          <a:xfrm>
            <a:off x="8659090" y="4115150"/>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41686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D3F6B-6305-8F46-AC06-B1CEDE6EFCE6}"/>
              </a:ext>
            </a:extLst>
          </p:cNvPr>
          <p:cNvSpPr>
            <a:spLocks noGrp="1"/>
          </p:cNvSpPr>
          <p:nvPr>
            <p:ph type="title"/>
          </p:nvPr>
        </p:nvSpPr>
        <p:spPr/>
        <p:txBody>
          <a:bodyPr/>
          <a:lstStyle/>
          <a:p>
            <a:r>
              <a:rPr lang="en-US" dirty="0"/>
              <a:t>Example: DP with </a:t>
            </a:r>
            <a:r>
              <a:rPr lang="en-US" dirty="0">
                <a:solidFill>
                  <a:srgbClr val="C00000"/>
                </a:solidFill>
              </a:rPr>
              <a:t>98% accuracy on MNIST</a:t>
            </a:r>
            <a:endParaRPr lang="en-US" dirty="0"/>
          </a:p>
        </p:txBody>
      </p:sp>
      <p:pic>
        <p:nvPicPr>
          <p:cNvPr id="8" name="Picture 7">
            <a:extLst>
              <a:ext uri="{FF2B5EF4-FFF2-40B4-BE49-F238E27FC236}">
                <a16:creationId xmlns:a16="http://schemas.microsoft.com/office/drawing/2014/main" id="{DABD2919-1640-7C45-A8A0-05E578BC4DFD}"/>
              </a:ext>
            </a:extLst>
          </p:cNvPr>
          <p:cNvPicPr>
            <a:picLocks noChangeAspect="1"/>
          </p:cNvPicPr>
          <p:nvPr/>
        </p:nvPicPr>
        <p:blipFill>
          <a:blip r:embed="rId3"/>
          <a:stretch>
            <a:fillRect/>
          </a:stretch>
        </p:blipFill>
        <p:spPr>
          <a:xfrm>
            <a:off x="2008696" y="1290583"/>
            <a:ext cx="8174607" cy="5088030"/>
          </a:xfrm>
          <a:prstGeom prst="rect">
            <a:avLst/>
          </a:prstGeom>
        </p:spPr>
      </p:pic>
      <p:sp>
        <p:nvSpPr>
          <p:cNvPr id="9" name="5-Point Star 8">
            <a:extLst>
              <a:ext uri="{FF2B5EF4-FFF2-40B4-BE49-F238E27FC236}">
                <a16:creationId xmlns:a16="http://schemas.microsoft.com/office/drawing/2014/main" id="{8015AF83-7B7A-7A49-B85D-1FB877BA8B5B}"/>
              </a:ext>
            </a:extLst>
          </p:cNvPr>
          <p:cNvSpPr/>
          <p:nvPr/>
        </p:nvSpPr>
        <p:spPr>
          <a:xfrm>
            <a:off x="3435927" y="1479685"/>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a:extLst>
              <a:ext uri="{FF2B5EF4-FFF2-40B4-BE49-F238E27FC236}">
                <a16:creationId xmlns:a16="http://schemas.microsoft.com/office/drawing/2014/main" id="{413BD879-7D15-2144-BFE5-AA935D46F667}"/>
              </a:ext>
            </a:extLst>
          </p:cNvPr>
          <p:cNvSpPr/>
          <p:nvPr/>
        </p:nvSpPr>
        <p:spPr>
          <a:xfrm>
            <a:off x="4294908" y="3224644"/>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a:extLst>
              <a:ext uri="{FF2B5EF4-FFF2-40B4-BE49-F238E27FC236}">
                <a16:creationId xmlns:a16="http://schemas.microsoft.com/office/drawing/2014/main" id="{9AB71195-B384-204D-BB6C-887C9C33092E}"/>
              </a:ext>
            </a:extLst>
          </p:cNvPr>
          <p:cNvSpPr/>
          <p:nvPr/>
        </p:nvSpPr>
        <p:spPr>
          <a:xfrm>
            <a:off x="7786253" y="3685659"/>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a:extLst>
              <a:ext uri="{FF2B5EF4-FFF2-40B4-BE49-F238E27FC236}">
                <a16:creationId xmlns:a16="http://schemas.microsoft.com/office/drawing/2014/main" id="{AA19B35D-35B6-DF4C-88F2-B4022FED4486}"/>
              </a:ext>
            </a:extLst>
          </p:cNvPr>
          <p:cNvSpPr/>
          <p:nvPr/>
        </p:nvSpPr>
        <p:spPr>
          <a:xfrm>
            <a:off x="8659090" y="4115150"/>
            <a:ext cx="332509" cy="32558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a:extLst>
              <a:ext uri="{FF2B5EF4-FFF2-40B4-BE49-F238E27FC236}">
                <a16:creationId xmlns:a16="http://schemas.microsoft.com/office/drawing/2014/main" id="{9C93EB10-29AF-7040-AE0D-4F8F2BF35439}"/>
              </a:ext>
            </a:extLst>
          </p:cNvPr>
          <p:cNvSpPr/>
          <p:nvPr/>
        </p:nvSpPr>
        <p:spPr>
          <a:xfrm>
            <a:off x="9545781" y="5108154"/>
            <a:ext cx="332509" cy="325582"/>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388D3891-ED41-BA46-8173-5A0FFCBB405F}"/>
              </a:ext>
            </a:extLst>
          </p:cNvPr>
          <p:cNvSpPr/>
          <p:nvPr/>
        </p:nvSpPr>
        <p:spPr>
          <a:xfrm>
            <a:off x="9434944" y="4011241"/>
            <a:ext cx="2576949" cy="997527"/>
          </a:xfrm>
          <a:prstGeom prst="roundRect">
            <a:avLst/>
          </a:prstGeom>
          <a:solidFill>
            <a:schemeClr val="accent2">
              <a:lumMod val="20000"/>
              <a:lumOff val="8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Is this claim </a:t>
            </a:r>
            <a:r>
              <a:rPr lang="en-US" sz="2800" b="1" i="1" dirty="0"/>
              <a:t>correct</a:t>
            </a:r>
            <a:r>
              <a:rPr lang="en-US" sz="2800" b="1" dirty="0"/>
              <a:t>?</a:t>
            </a:r>
          </a:p>
        </p:txBody>
      </p:sp>
      <p:sp>
        <p:nvSpPr>
          <p:cNvPr id="14" name="Slide Number Placeholder 3">
            <a:extLst>
              <a:ext uri="{FF2B5EF4-FFF2-40B4-BE49-F238E27FC236}">
                <a16:creationId xmlns:a16="http://schemas.microsoft.com/office/drawing/2014/main" id="{315D1630-3A48-714E-A229-A23291B62D76}"/>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49</a:t>
            </a:fld>
            <a:endParaRPr lang="en-US" altLang="en-US" dirty="0"/>
          </a:p>
        </p:txBody>
      </p:sp>
    </p:spTree>
    <p:extLst>
      <p:ext uri="{BB962C8B-B14F-4D97-AF65-F5344CB8AC3E}">
        <p14:creationId xmlns:p14="http://schemas.microsoft.com/office/powerpoint/2010/main" val="321358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D869-0AB6-7E4B-54AA-29B18937BC1C}"/>
              </a:ext>
            </a:extLst>
          </p:cNvPr>
          <p:cNvSpPr>
            <a:spLocks noGrp="1"/>
          </p:cNvSpPr>
          <p:nvPr>
            <p:ph type="title"/>
          </p:nvPr>
        </p:nvSpPr>
        <p:spPr>
          <a:xfrm>
            <a:off x="406399" y="479387"/>
            <a:ext cx="11692835" cy="1325880"/>
          </a:xfrm>
        </p:spPr>
        <p:txBody>
          <a:bodyPr/>
          <a:lstStyle/>
          <a:p>
            <a:r>
              <a:rPr lang="en-US" dirty="0"/>
              <a:t>Why should we care about </a:t>
            </a:r>
            <a:r>
              <a:rPr lang="en-US" dirty="0">
                <a:solidFill>
                  <a:srgbClr val="C00000"/>
                </a:solidFill>
              </a:rPr>
              <a:t>membership inference?</a:t>
            </a:r>
          </a:p>
        </p:txBody>
      </p:sp>
      <p:sp>
        <p:nvSpPr>
          <p:cNvPr id="3" name="Content Placeholder 2">
            <a:extLst>
              <a:ext uri="{FF2B5EF4-FFF2-40B4-BE49-F238E27FC236}">
                <a16:creationId xmlns:a16="http://schemas.microsoft.com/office/drawing/2014/main" id="{6ACDCEFF-8C54-BE52-A843-F806E25C42BD}"/>
              </a:ext>
            </a:extLst>
          </p:cNvPr>
          <p:cNvSpPr>
            <a:spLocks noGrp="1"/>
          </p:cNvSpPr>
          <p:nvPr>
            <p:ph sz="quarter" idx="10"/>
          </p:nvPr>
        </p:nvSpPr>
        <p:spPr>
          <a:xfrm>
            <a:off x="406400" y="1760993"/>
            <a:ext cx="11404600" cy="4191636"/>
          </a:xfrm>
        </p:spPr>
        <p:txBody>
          <a:bodyPr/>
          <a:lstStyle/>
          <a:p>
            <a:pPr marL="971550" lvl="1" indent="-514350">
              <a:spcBef>
                <a:spcPts val="1700"/>
              </a:spcBef>
              <a:buFont typeface="+mj-lt"/>
              <a:buAutoNum type="arabicPeriod"/>
            </a:pPr>
            <a:r>
              <a:rPr lang="en-US" sz="3200" dirty="0"/>
              <a:t> A </a:t>
            </a:r>
            <a:r>
              <a:rPr lang="en-US" sz="3200" dirty="0">
                <a:solidFill>
                  <a:srgbClr val="C00000"/>
                </a:solidFill>
              </a:rPr>
              <a:t>real attack </a:t>
            </a:r>
            <a:r>
              <a:rPr lang="en-US" sz="3200" dirty="0"/>
              <a:t>(e.g., models trained on medical data)</a:t>
            </a:r>
          </a:p>
          <a:p>
            <a:pPr marL="971550" lvl="1" indent="-514350">
              <a:spcBef>
                <a:spcPts val="1700"/>
              </a:spcBef>
              <a:buFont typeface="+mj-lt"/>
              <a:buAutoNum type="arabicPeriod"/>
            </a:pPr>
            <a:r>
              <a:rPr lang="en-US" sz="3200" dirty="0"/>
              <a:t> An </a:t>
            </a:r>
            <a:r>
              <a:rPr lang="en-US" sz="3200" dirty="0">
                <a:solidFill>
                  <a:srgbClr val="C00000"/>
                </a:solidFill>
              </a:rPr>
              <a:t>attack component </a:t>
            </a:r>
            <a:r>
              <a:rPr lang="en-US" sz="3200" dirty="0"/>
              <a:t>(e.g., for data extraction)</a:t>
            </a:r>
          </a:p>
          <a:p>
            <a:pPr marL="971550" lvl="1" indent="-514350">
              <a:spcBef>
                <a:spcPts val="1700"/>
              </a:spcBef>
              <a:buFont typeface="+mj-lt"/>
              <a:buAutoNum type="arabicPeriod"/>
            </a:pPr>
            <a:r>
              <a:rPr lang="en-US" sz="3200" dirty="0"/>
              <a:t> A simple, formal </a:t>
            </a:r>
            <a:r>
              <a:rPr lang="en-US" sz="3200" dirty="0">
                <a:solidFill>
                  <a:srgbClr val="C00000"/>
                </a:solidFill>
              </a:rPr>
              <a:t>upper-bound</a:t>
            </a:r>
            <a:r>
              <a:rPr lang="en-US" sz="3200" dirty="0"/>
              <a:t> on data leakage</a:t>
            </a:r>
          </a:p>
          <a:p>
            <a:pPr marL="457200" lvl="1" indent="0">
              <a:spcBef>
                <a:spcPts val="1700"/>
              </a:spcBef>
              <a:buNone/>
            </a:pPr>
            <a:endParaRPr lang="en-US" sz="3200" dirty="0"/>
          </a:p>
        </p:txBody>
      </p:sp>
      <p:sp>
        <p:nvSpPr>
          <p:cNvPr id="4" name="Slide Number Placeholder 3">
            <a:extLst>
              <a:ext uri="{FF2B5EF4-FFF2-40B4-BE49-F238E27FC236}">
                <a16:creationId xmlns:a16="http://schemas.microsoft.com/office/drawing/2014/main" id="{80147B7D-A16A-2730-EBA7-17A495B83A91}"/>
              </a:ext>
            </a:extLst>
          </p:cNvPr>
          <p:cNvSpPr>
            <a:spLocks noGrp="1"/>
          </p:cNvSpPr>
          <p:nvPr>
            <p:ph type="sldNum" sz="quarter" idx="11"/>
          </p:nvPr>
        </p:nvSpPr>
        <p:spPr/>
        <p:txBody>
          <a:bodyPr/>
          <a:lstStyle/>
          <a:p>
            <a:pPr algn="r"/>
            <a:fld id="{D0000B66-E438-CF4E-9EAE-E38381514D64}" type="slidenum">
              <a:rPr lang="en-US" altLang="en-US" smtClean="0"/>
              <a:pPr algn="r"/>
              <a:t>5</a:t>
            </a:fld>
            <a:endParaRPr lang="en-US" altLang="en-US"/>
          </a:p>
        </p:txBody>
      </p:sp>
      <p:graphicFrame>
        <p:nvGraphicFramePr>
          <p:cNvPr id="5" name="Table 5">
            <a:extLst>
              <a:ext uri="{FF2B5EF4-FFF2-40B4-BE49-F238E27FC236}">
                <a16:creationId xmlns:a16="http://schemas.microsoft.com/office/drawing/2014/main" id="{8800302E-FF5D-76F4-C90C-3D5D30B140B2}"/>
              </a:ext>
            </a:extLst>
          </p:cNvPr>
          <p:cNvGraphicFramePr>
            <a:graphicFrameLocks noGrp="1"/>
          </p:cNvGraphicFramePr>
          <p:nvPr>
            <p:extLst>
              <p:ext uri="{D42A27DB-BD31-4B8C-83A1-F6EECF244321}">
                <p14:modId xmlns:p14="http://schemas.microsoft.com/office/powerpoint/2010/main" val="356599324"/>
              </p:ext>
            </p:extLst>
          </p:nvPr>
        </p:nvGraphicFramePr>
        <p:xfrm>
          <a:off x="870084" y="4457818"/>
          <a:ext cx="4581013" cy="1036320"/>
        </p:xfrm>
        <a:graphic>
          <a:graphicData uri="http://schemas.openxmlformats.org/drawingml/2006/table">
            <a:tbl>
              <a:tblPr firstRow="1" bandRow="1">
                <a:tableStyleId>{F5AB1C69-6EDB-4FF4-983F-18BD219EF322}</a:tableStyleId>
              </a:tblPr>
              <a:tblGrid>
                <a:gridCol w="4581013">
                  <a:extLst>
                    <a:ext uri="{9D8B030D-6E8A-4147-A177-3AD203B41FA5}">
                      <a16:colId xmlns:a16="http://schemas.microsoft.com/office/drawing/2014/main" val="2834182589"/>
                    </a:ext>
                  </a:extLst>
                </a:gridCol>
              </a:tblGrid>
              <a:tr h="315281">
                <a:tc>
                  <a:txBody>
                    <a:bodyPr/>
                    <a:lstStyle/>
                    <a:p>
                      <a:pPr algn="ctr"/>
                      <a:r>
                        <a:rPr lang="en-US" sz="2800" dirty="0">
                          <a:solidFill>
                            <a:schemeClr val="tx1"/>
                          </a:solidFill>
                        </a:rPr>
                        <a:t>Data privacy</a:t>
                      </a:r>
                    </a:p>
                  </a:txBody>
                  <a:tcPr>
                    <a:solidFill>
                      <a:schemeClr val="bg2">
                        <a:lumMod val="90000"/>
                      </a:schemeClr>
                    </a:solidFill>
                  </a:tcPr>
                </a:tc>
                <a:extLst>
                  <a:ext uri="{0D108BD9-81ED-4DB2-BD59-A6C34878D82A}">
                    <a16:rowId xmlns:a16="http://schemas.microsoft.com/office/drawing/2014/main" val="853554573"/>
                  </a:ext>
                </a:extLst>
              </a:tr>
              <a:tr h="370840">
                <a:tc>
                  <a:txBody>
                    <a:bodyPr/>
                    <a:lstStyle/>
                    <a:p>
                      <a:pPr algn="ctr"/>
                      <a:r>
                        <a:rPr lang="en-US" sz="2800" dirty="0"/>
                        <a:t>Membership inference attack</a:t>
                      </a:r>
                    </a:p>
                  </a:txBody>
                  <a:tcPr>
                    <a:solidFill>
                      <a:schemeClr val="bg2"/>
                    </a:solidFill>
                  </a:tcPr>
                </a:tc>
                <a:extLst>
                  <a:ext uri="{0D108BD9-81ED-4DB2-BD59-A6C34878D82A}">
                    <a16:rowId xmlns:a16="http://schemas.microsoft.com/office/drawing/2014/main" val="2869958688"/>
                  </a:ext>
                </a:extLst>
              </a:tr>
            </a:tbl>
          </a:graphicData>
        </a:graphic>
      </p:graphicFrame>
      <p:graphicFrame>
        <p:nvGraphicFramePr>
          <p:cNvPr id="6" name="Table 5">
            <a:extLst>
              <a:ext uri="{FF2B5EF4-FFF2-40B4-BE49-F238E27FC236}">
                <a16:creationId xmlns:a16="http://schemas.microsoft.com/office/drawing/2014/main" id="{0A553314-52EA-B742-60DE-70C316D3FA1E}"/>
              </a:ext>
            </a:extLst>
          </p:cNvPr>
          <p:cNvGraphicFramePr>
            <a:graphicFrameLocks noGrp="1"/>
          </p:cNvGraphicFramePr>
          <p:nvPr>
            <p:extLst>
              <p:ext uri="{D42A27DB-BD31-4B8C-83A1-F6EECF244321}">
                <p14:modId xmlns:p14="http://schemas.microsoft.com/office/powerpoint/2010/main" val="1122825266"/>
              </p:ext>
            </p:extLst>
          </p:nvPr>
        </p:nvGraphicFramePr>
        <p:xfrm>
          <a:off x="6422851" y="4457818"/>
          <a:ext cx="4581013" cy="1036320"/>
        </p:xfrm>
        <a:graphic>
          <a:graphicData uri="http://schemas.openxmlformats.org/drawingml/2006/table">
            <a:tbl>
              <a:tblPr firstRow="1" bandRow="1">
                <a:tableStyleId>{F5AB1C69-6EDB-4FF4-983F-18BD219EF322}</a:tableStyleId>
              </a:tblPr>
              <a:tblGrid>
                <a:gridCol w="4581013">
                  <a:extLst>
                    <a:ext uri="{9D8B030D-6E8A-4147-A177-3AD203B41FA5}">
                      <a16:colId xmlns:a16="http://schemas.microsoft.com/office/drawing/2014/main" val="4250600733"/>
                    </a:ext>
                  </a:extLst>
                </a:gridCol>
              </a:tblGrid>
              <a:tr h="370840">
                <a:tc>
                  <a:txBody>
                    <a:bodyPr/>
                    <a:lstStyle/>
                    <a:p>
                      <a:pPr algn="ctr"/>
                      <a:r>
                        <a:rPr lang="en-US" sz="2800" dirty="0">
                          <a:solidFill>
                            <a:schemeClr val="tx1"/>
                          </a:solidFill>
                        </a:rPr>
                        <a:t>Secure encryption</a:t>
                      </a:r>
                    </a:p>
                  </a:txBody>
                  <a:tcPr>
                    <a:solidFill>
                      <a:schemeClr val="bg1">
                        <a:lumMod val="75000"/>
                      </a:schemeClr>
                    </a:solidFill>
                  </a:tcPr>
                </a:tc>
                <a:extLst>
                  <a:ext uri="{0D108BD9-81ED-4DB2-BD59-A6C34878D82A}">
                    <a16:rowId xmlns:a16="http://schemas.microsoft.com/office/drawing/2014/main" val="853554573"/>
                  </a:ext>
                </a:extLst>
              </a:tr>
              <a:tr h="370840">
                <a:tc>
                  <a:txBody>
                    <a:bodyPr/>
                    <a:lstStyle/>
                    <a:p>
                      <a:pPr algn="ctr"/>
                      <a:r>
                        <a:rPr lang="en-US" sz="2800" dirty="0"/>
                        <a:t>Chosen plaintext attack</a:t>
                      </a:r>
                    </a:p>
                  </a:txBody>
                  <a:tcPr>
                    <a:solidFill>
                      <a:schemeClr val="bg2"/>
                    </a:solidFill>
                  </a:tcPr>
                </a:tc>
                <a:extLst>
                  <a:ext uri="{0D108BD9-81ED-4DB2-BD59-A6C34878D82A}">
                    <a16:rowId xmlns:a16="http://schemas.microsoft.com/office/drawing/2014/main" val="2869958688"/>
                  </a:ext>
                </a:extLst>
              </a:tr>
            </a:tbl>
          </a:graphicData>
        </a:graphic>
      </p:graphicFrame>
      <p:sp>
        <p:nvSpPr>
          <p:cNvPr id="7" name="TextBox 6">
            <a:extLst>
              <a:ext uri="{FF2B5EF4-FFF2-40B4-BE49-F238E27FC236}">
                <a16:creationId xmlns:a16="http://schemas.microsoft.com/office/drawing/2014/main" id="{BF7B4819-B16B-8489-DA0D-B63446366695}"/>
              </a:ext>
            </a:extLst>
          </p:cNvPr>
          <p:cNvSpPr txBox="1"/>
          <p:nvPr/>
        </p:nvSpPr>
        <p:spPr>
          <a:xfrm>
            <a:off x="5572539" y="4221251"/>
            <a:ext cx="696024" cy="1323439"/>
          </a:xfrm>
          <a:prstGeom prst="rect">
            <a:avLst/>
          </a:prstGeom>
          <a:noFill/>
        </p:spPr>
        <p:txBody>
          <a:bodyPr wrap="none" rtlCol="0">
            <a:spAutoFit/>
          </a:bodyPr>
          <a:lstStyle/>
          <a:p>
            <a:r>
              <a:rPr lang="en-US" sz="8000" dirty="0"/>
              <a:t>≈</a:t>
            </a:r>
            <a:endParaRPr lang="en-US" sz="3200" dirty="0"/>
          </a:p>
        </p:txBody>
      </p:sp>
    </p:spTree>
    <p:extLst>
      <p:ext uri="{BB962C8B-B14F-4D97-AF65-F5344CB8AC3E}">
        <p14:creationId xmlns:p14="http://schemas.microsoft.com/office/powerpoint/2010/main" val="891059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D2F0-06D2-1B47-80BB-AEAA12309650}"/>
              </a:ext>
            </a:extLst>
          </p:cNvPr>
          <p:cNvSpPr>
            <a:spLocks noGrp="1"/>
          </p:cNvSpPr>
          <p:nvPr>
            <p:ph type="title"/>
          </p:nvPr>
        </p:nvSpPr>
        <p:spPr/>
        <p:txBody>
          <a:bodyPr/>
          <a:lstStyle/>
          <a:p>
            <a:r>
              <a:rPr lang="en-US" dirty="0"/>
              <a:t>How to </a:t>
            </a:r>
            <a:r>
              <a:rPr lang="en-US" dirty="0">
                <a:solidFill>
                  <a:srgbClr val="C00000"/>
                </a:solidFill>
              </a:rPr>
              <a:t>verify</a:t>
            </a:r>
            <a:r>
              <a:rPr lang="en-US" dirty="0"/>
              <a:t> a DP claim?</a:t>
            </a:r>
          </a:p>
        </p:txBody>
      </p:sp>
      <p:sp>
        <p:nvSpPr>
          <p:cNvPr id="3" name="Content Placeholder 2">
            <a:extLst>
              <a:ext uri="{FF2B5EF4-FFF2-40B4-BE49-F238E27FC236}">
                <a16:creationId xmlns:a16="http://schemas.microsoft.com/office/drawing/2014/main" id="{CF63E662-D762-3845-8F7A-82A120140D3C}"/>
              </a:ext>
            </a:extLst>
          </p:cNvPr>
          <p:cNvSpPr>
            <a:spLocks noGrp="1"/>
          </p:cNvSpPr>
          <p:nvPr>
            <p:ph sz="quarter" idx="10"/>
          </p:nvPr>
        </p:nvSpPr>
        <p:spPr/>
        <p:txBody>
          <a:bodyPr/>
          <a:lstStyle/>
          <a:p>
            <a:pPr>
              <a:buFont typeface="Wingdings" pitchFamily="2" charset="2"/>
              <a:buChar char="Ø"/>
            </a:pPr>
            <a:r>
              <a:rPr lang="en-US" dirty="0"/>
              <a:t> Check the </a:t>
            </a:r>
            <a:r>
              <a:rPr lang="en-US" b="1" dirty="0"/>
              <a:t>proof</a:t>
            </a:r>
          </a:p>
          <a:p>
            <a:endParaRPr lang="en-US" dirty="0"/>
          </a:p>
          <a:p>
            <a:pPr marL="0" indent="0">
              <a:buNone/>
            </a:pPr>
            <a:endParaRPr lang="en-US" dirty="0"/>
          </a:p>
        </p:txBody>
      </p:sp>
      <p:pic>
        <p:nvPicPr>
          <p:cNvPr id="4" name="Picture 3">
            <a:extLst>
              <a:ext uri="{FF2B5EF4-FFF2-40B4-BE49-F238E27FC236}">
                <a16:creationId xmlns:a16="http://schemas.microsoft.com/office/drawing/2014/main" id="{1CA451CC-92CB-5845-9ED5-69A0DE05A626}"/>
              </a:ext>
            </a:extLst>
          </p:cNvPr>
          <p:cNvPicPr>
            <a:picLocks noChangeAspect="1"/>
          </p:cNvPicPr>
          <p:nvPr/>
        </p:nvPicPr>
        <p:blipFill>
          <a:blip r:embed="rId3"/>
          <a:stretch>
            <a:fillRect/>
          </a:stretch>
        </p:blipFill>
        <p:spPr>
          <a:xfrm>
            <a:off x="4967991" y="1805267"/>
            <a:ext cx="4800600" cy="42799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lide Number Placeholder 3">
            <a:extLst>
              <a:ext uri="{FF2B5EF4-FFF2-40B4-BE49-F238E27FC236}">
                <a16:creationId xmlns:a16="http://schemas.microsoft.com/office/drawing/2014/main" id="{BAE07F36-0870-C041-80A1-215051E96CB6}"/>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50</a:t>
            </a:fld>
            <a:endParaRPr lang="en-US" altLang="en-US" dirty="0"/>
          </a:p>
        </p:txBody>
      </p:sp>
    </p:spTree>
    <p:extLst>
      <p:ext uri="{BB962C8B-B14F-4D97-AF65-F5344CB8AC3E}">
        <p14:creationId xmlns:p14="http://schemas.microsoft.com/office/powerpoint/2010/main" val="3866384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D2F0-06D2-1B47-80BB-AEAA12309650}"/>
              </a:ext>
            </a:extLst>
          </p:cNvPr>
          <p:cNvSpPr>
            <a:spLocks noGrp="1"/>
          </p:cNvSpPr>
          <p:nvPr>
            <p:ph type="title"/>
          </p:nvPr>
        </p:nvSpPr>
        <p:spPr/>
        <p:txBody>
          <a:bodyPr/>
          <a:lstStyle/>
          <a:p>
            <a:r>
              <a:rPr lang="en-US" dirty="0"/>
              <a:t>How to </a:t>
            </a:r>
            <a:r>
              <a:rPr lang="en-US" dirty="0">
                <a:solidFill>
                  <a:srgbClr val="C00000"/>
                </a:solidFill>
              </a:rPr>
              <a:t>verify</a:t>
            </a:r>
            <a:r>
              <a:rPr lang="en-US" dirty="0"/>
              <a:t> a DP claim?</a:t>
            </a:r>
          </a:p>
        </p:txBody>
      </p:sp>
      <p:sp>
        <p:nvSpPr>
          <p:cNvPr id="3" name="Content Placeholder 2">
            <a:extLst>
              <a:ext uri="{FF2B5EF4-FFF2-40B4-BE49-F238E27FC236}">
                <a16:creationId xmlns:a16="http://schemas.microsoft.com/office/drawing/2014/main" id="{CF63E662-D762-3845-8F7A-82A120140D3C}"/>
              </a:ext>
            </a:extLst>
          </p:cNvPr>
          <p:cNvSpPr>
            <a:spLocks noGrp="1"/>
          </p:cNvSpPr>
          <p:nvPr>
            <p:ph sz="quarter" idx="10"/>
          </p:nvPr>
        </p:nvSpPr>
        <p:spPr/>
        <p:txBody>
          <a:bodyPr/>
          <a:lstStyle/>
          <a:p>
            <a:pPr>
              <a:buFont typeface="Wingdings" pitchFamily="2" charset="2"/>
              <a:buChar char="Ø"/>
            </a:pPr>
            <a:r>
              <a:rPr lang="en-US" dirty="0">
                <a:solidFill>
                  <a:schemeClr val="bg1">
                    <a:lumMod val="85000"/>
                  </a:schemeClr>
                </a:solidFill>
              </a:rPr>
              <a:t> Check the proof</a:t>
            </a:r>
          </a:p>
          <a:p>
            <a:endParaRPr lang="en-US" dirty="0"/>
          </a:p>
          <a:p>
            <a:pPr>
              <a:buFont typeface="Wingdings" pitchFamily="2" charset="2"/>
              <a:buChar char="Ø"/>
            </a:pPr>
            <a:r>
              <a:rPr lang="en-US" dirty="0"/>
              <a:t> Check the </a:t>
            </a:r>
            <a:r>
              <a:rPr lang="en-US" b="1" dirty="0"/>
              <a:t>code</a:t>
            </a:r>
          </a:p>
          <a:p>
            <a:endParaRPr lang="en-US" dirty="0"/>
          </a:p>
          <a:p>
            <a:pPr marL="0" indent="0">
              <a:buNone/>
            </a:pPr>
            <a:endParaRPr lang="en-US" dirty="0"/>
          </a:p>
        </p:txBody>
      </p:sp>
      <p:pic>
        <p:nvPicPr>
          <p:cNvPr id="5" name="Picture 4">
            <a:extLst>
              <a:ext uri="{FF2B5EF4-FFF2-40B4-BE49-F238E27FC236}">
                <a16:creationId xmlns:a16="http://schemas.microsoft.com/office/drawing/2014/main" id="{8E6BBD99-092E-1F43-9AA6-648EB8DA99E0}"/>
              </a:ext>
            </a:extLst>
          </p:cNvPr>
          <p:cNvPicPr>
            <a:picLocks noChangeAspect="1"/>
          </p:cNvPicPr>
          <p:nvPr/>
        </p:nvPicPr>
        <p:blipFill>
          <a:blip r:embed="rId3"/>
          <a:stretch>
            <a:fillRect/>
          </a:stretch>
        </p:blipFill>
        <p:spPr>
          <a:xfrm>
            <a:off x="4953568" y="1559034"/>
            <a:ext cx="5791200" cy="4191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3">
            <a:extLst>
              <a:ext uri="{FF2B5EF4-FFF2-40B4-BE49-F238E27FC236}">
                <a16:creationId xmlns:a16="http://schemas.microsoft.com/office/drawing/2014/main" id="{6D30707A-9B9F-224A-94B6-6B585B1336CE}"/>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51</a:t>
            </a:fld>
            <a:endParaRPr lang="en-US" altLang="en-US" dirty="0"/>
          </a:p>
        </p:txBody>
      </p:sp>
    </p:spTree>
    <p:extLst>
      <p:ext uri="{BB962C8B-B14F-4D97-AF65-F5344CB8AC3E}">
        <p14:creationId xmlns:p14="http://schemas.microsoft.com/office/powerpoint/2010/main" val="20985676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7D2F0-06D2-1B47-80BB-AEAA12309650}"/>
              </a:ext>
            </a:extLst>
          </p:cNvPr>
          <p:cNvSpPr>
            <a:spLocks noGrp="1"/>
          </p:cNvSpPr>
          <p:nvPr>
            <p:ph type="title"/>
          </p:nvPr>
        </p:nvSpPr>
        <p:spPr/>
        <p:txBody>
          <a:bodyPr/>
          <a:lstStyle/>
          <a:p>
            <a:r>
              <a:rPr lang="en-US" dirty="0"/>
              <a:t>How to </a:t>
            </a:r>
            <a:r>
              <a:rPr lang="en-US" dirty="0">
                <a:solidFill>
                  <a:srgbClr val="C00000"/>
                </a:solidFill>
              </a:rPr>
              <a:t>verify</a:t>
            </a:r>
            <a:r>
              <a:rPr lang="en-US" dirty="0"/>
              <a:t> a DP claim?</a:t>
            </a:r>
          </a:p>
        </p:txBody>
      </p:sp>
      <p:sp>
        <p:nvSpPr>
          <p:cNvPr id="3" name="Content Placeholder 2">
            <a:extLst>
              <a:ext uri="{FF2B5EF4-FFF2-40B4-BE49-F238E27FC236}">
                <a16:creationId xmlns:a16="http://schemas.microsoft.com/office/drawing/2014/main" id="{CF63E662-D762-3845-8F7A-82A120140D3C}"/>
              </a:ext>
            </a:extLst>
          </p:cNvPr>
          <p:cNvSpPr>
            <a:spLocks noGrp="1"/>
          </p:cNvSpPr>
          <p:nvPr>
            <p:ph sz="quarter" idx="10"/>
          </p:nvPr>
        </p:nvSpPr>
        <p:spPr/>
        <p:txBody>
          <a:bodyPr/>
          <a:lstStyle/>
          <a:p>
            <a:pPr>
              <a:buFont typeface="Wingdings" pitchFamily="2" charset="2"/>
              <a:buChar char="Ø"/>
            </a:pPr>
            <a:r>
              <a:rPr lang="en-US" dirty="0">
                <a:solidFill>
                  <a:schemeClr val="bg1">
                    <a:lumMod val="85000"/>
                  </a:schemeClr>
                </a:solidFill>
              </a:rPr>
              <a:t> Check the proof</a:t>
            </a:r>
          </a:p>
          <a:p>
            <a:endParaRPr lang="en-US" dirty="0"/>
          </a:p>
          <a:p>
            <a:pPr>
              <a:buFont typeface="Wingdings" pitchFamily="2" charset="2"/>
              <a:buChar char="Ø"/>
            </a:pPr>
            <a:r>
              <a:rPr lang="en-US" dirty="0">
                <a:solidFill>
                  <a:schemeClr val="bg1">
                    <a:lumMod val="85000"/>
                  </a:schemeClr>
                </a:solidFill>
              </a:rPr>
              <a:t> Check the code</a:t>
            </a:r>
          </a:p>
          <a:p>
            <a:endParaRPr lang="en-US" dirty="0"/>
          </a:p>
          <a:p>
            <a:pPr>
              <a:buFont typeface="Wingdings" pitchFamily="2" charset="2"/>
              <a:buChar char="Ø"/>
            </a:pPr>
            <a:r>
              <a:rPr lang="en-US" dirty="0"/>
              <a:t> Launch an </a:t>
            </a:r>
            <a:r>
              <a:rPr lang="en-US" b="1" dirty="0"/>
              <a:t>attack</a:t>
            </a:r>
            <a:r>
              <a:rPr lang="en-US" dirty="0"/>
              <a:t>!</a:t>
            </a:r>
          </a:p>
          <a:p>
            <a:pPr marL="0" indent="0">
              <a:buNone/>
            </a:pPr>
            <a:endParaRPr lang="en-US" dirty="0"/>
          </a:p>
        </p:txBody>
      </p:sp>
      <p:pic>
        <p:nvPicPr>
          <p:cNvPr id="1026" name="Picture 2" descr="Heroes - Travel Sparta today!">
            <a:extLst>
              <a:ext uri="{FF2B5EF4-FFF2-40B4-BE49-F238E27FC236}">
                <a16:creationId xmlns:a16="http://schemas.microsoft.com/office/drawing/2014/main" id="{775A8ADF-BB95-644F-B58D-5A492963EF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7900" y="3270071"/>
            <a:ext cx="5744900" cy="2374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Slide Number Placeholder 3">
            <a:extLst>
              <a:ext uri="{FF2B5EF4-FFF2-40B4-BE49-F238E27FC236}">
                <a16:creationId xmlns:a16="http://schemas.microsoft.com/office/drawing/2014/main" id="{FD8AB8CD-B626-5E4F-A819-F59C371E6046}"/>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52</a:t>
            </a:fld>
            <a:endParaRPr lang="en-US" altLang="en-US" dirty="0"/>
          </a:p>
        </p:txBody>
      </p:sp>
    </p:spTree>
    <p:extLst>
      <p:ext uri="{BB962C8B-B14F-4D97-AF65-F5344CB8AC3E}">
        <p14:creationId xmlns:p14="http://schemas.microsoft.com/office/powerpoint/2010/main" val="10236548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00B5F-D91F-6292-324E-625A8831BED9}"/>
              </a:ext>
            </a:extLst>
          </p:cNvPr>
          <p:cNvSpPr>
            <a:spLocks noGrp="1"/>
          </p:cNvSpPr>
          <p:nvPr>
            <p:ph type="title"/>
          </p:nvPr>
        </p:nvSpPr>
        <p:spPr/>
        <p:txBody>
          <a:bodyPr/>
          <a:lstStyle/>
          <a:p>
            <a:r>
              <a:rPr lang="en-US" dirty="0"/>
              <a:t>DP bounds should hold for </a:t>
            </a:r>
            <a:r>
              <a:rPr lang="en-US" b="1" dirty="0">
                <a:solidFill>
                  <a:srgbClr val="C00000"/>
                </a:solidFill>
              </a:rPr>
              <a:t>any</a:t>
            </a:r>
            <a:r>
              <a:rPr lang="en-US" dirty="0">
                <a:solidFill>
                  <a:srgbClr val="C00000"/>
                </a:solidFill>
              </a:rPr>
              <a:t> data point.</a:t>
            </a:r>
          </a:p>
        </p:txBody>
      </p:sp>
      <p:sp>
        <p:nvSpPr>
          <p:cNvPr id="4" name="Slide Number Placeholder 3">
            <a:extLst>
              <a:ext uri="{FF2B5EF4-FFF2-40B4-BE49-F238E27FC236}">
                <a16:creationId xmlns:a16="http://schemas.microsoft.com/office/drawing/2014/main" id="{C14180F5-73C4-16B7-425F-665419EE7BBE}"/>
              </a:ext>
            </a:extLst>
          </p:cNvPr>
          <p:cNvSpPr>
            <a:spLocks noGrp="1"/>
          </p:cNvSpPr>
          <p:nvPr>
            <p:ph type="sldNum" sz="quarter" idx="11"/>
          </p:nvPr>
        </p:nvSpPr>
        <p:spPr/>
        <p:txBody>
          <a:bodyPr/>
          <a:lstStyle/>
          <a:p>
            <a:pPr algn="r"/>
            <a:fld id="{D0000B66-E438-CF4E-9EAE-E38381514D64}" type="slidenum">
              <a:rPr lang="en-US" altLang="en-US" smtClean="0"/>
              <a:pPr algn="r"/>
              <a:t>53</a:t>
            </a:fld>
            <a:endParaRPr lang="en-US" alt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6A7E91E-B5D0-A9F0-7B09-59F99B8C9946}"/>
                  </a:ext>
                </a:extLst>
              </p:cNvPr>
              <p:cNvSpPr txBox="1"/>
              <p:nvPr/>
            </p:nvSpPr>
            <p:spPr>
              <a:xfrm>
                <a:off x="1280218" y="2555322"/>
                <a:ext cx="1092685" cy="707886"/>
              </a:xfrm>
              <a:prstGeom prst="rect">
                <a:avLst/>
              </a:prstGeom>
              <a:noFill/>
            </p:spPr>
            <p:txBody>
              <a:bodyPr wrap="square">
                <a:spAutoFit/>
              </a:bodyPr>
              <a:lstStyle/>
              <a:p>
                <a14:m>
                  <m:oMath xmlns:m="http://schemas.openxmlformats.org/officeDocument/2006/math">
                    <m:r>
                      <m:rPr>
                        <m:sty m:val="p"/>
                      </m:rPr>
                      <a:rPr lang="fr-CH" sz="4000" b="0" i="0" smtClean="0">
                        <a:latin typeface="Cambria Math" panose="02040503050406030204" pitchFamily="18" charset="0"/>
                      </a:rPr>
                      <m:t>D</m:t>
                    </m:r>
                    <m:r>
                      <a:rPr lang="fr-CH" sz="4000" b="0" i="1" baseline="-25000" smtClean="0">
                        <a:latin typeface="Cambria Math" panose="02040503050406030204" pitchFamily="18" charset="0"/>
                      </a:rPr>
                      <m:t>0</m:t>
                    </m:r>
                  </m:oMath>
                </a14:m>
                <a:r>
                  <a:rPr lang="en-US" sz="4000" dirty="0"/>
                  <a:t> =</a:t>
                </a:r>
              </a:p>
            </p:txBody>
          </p:sp>
        </mc:Choice>
        <mc:Fallback xmlns="">
          <p:sp>
            <p:nvSpPr>
              <p:cNvPr id="26" name="TextBox 25">
                <a:extLst>
                  <a:ext uri="{FF2B5EF4-FFF2-40B4-BE49-F238E27FC236}">
                    <a16:creationId xmlns:a16="http://schemas.microsoft.com/office/drawing/2014/main" id="{F6A7E91E-B5D0-A9F0-7B09-59F99B8C9946}"/>
                  </a:ext>
                </a:extLst>
              </p:cNvPr>
              <p:cNvSpPr txBox="1">
                <a:spLocks noRot="1" noChangeAspect="1" noMove="1" noResize="1" noEditPoints="1" noAdjustHandles="1" noChangeArrowheads="1" noChangeShapeType="1" noTextEdit="1"/>
              </p:cNvSpPr>
              <p:nvPr/>
            </p:nvSpPr>
            <p:spPr>
              <a:xfrm>
                <a:off x="1280218" y="2555322"/>
                <a:ext cx="1092685" cy="707886"/>
              </a:xfrm>
              <a:prstGeom prst="rect">
                <a:avLst/>
              </a:prstGeom>
              <a:blipFill>
                <a:blip r:embed="rId2"/>
                <a:stretch>
                  <a:fillRect l="-6897" t="-14286" r="-18391" b="-37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22B0F1A1-AFC5-24AE-8EA7-E19194A1E408}"/>
                  </a:ext>
                </a:extLst>
              </p:cNvPr>
              <p:cNvSpPr txBox="1"/>
              <p:nvPr/>
            </p:nvSpPr>
            <p:spPr>
              <a:xfrm>
                <a:off x="1280218" y="3560566"/>
                <a:ext cx="1206308" cy="707886"/>
              </a:xfrm>
              <a:prstGeom prst="rect">
                <a:avLst/>
              </a:prstGeom>
              <a:noFill/>
            </p:spPr>
            <p:txBody>
              <a:bodyPr wrap="square">
                <a:spAutoFit/>
              </a:bodyPr>
              <a:lstStyle/>
              <a:p>
                <a14:m>
                  <m:oMath xmlns:m="http://schemas.openxmlformats.org/officeDocument/2006/math">
                    <m:r>
                      <m:rPr>
                        <m:sty m:val="p"/>
                      </m:rPr>
                      <a:rPr lang="fr-CH" sz="4000" b="0" i="0" smtClean="0">
                        <a:latin typeface="Cambria Math" panose="02040503050406030204" pitchFamily="18" charset="0"/>
                      </a:rPr>
                      <m:t>D</m:t>
                    </m:r>
                    <m:r>
                      <a:rPr lang="fr-CH" sz="4000" b="0" i="1" baseline="-25000" smtClean="0">
                        <a:latin typeface="Cambria Math" panose="02040503050406030204" pitchFamily="18" charset="0"/>
                      </a:rPr>
                      <m:t>1</m:t>
                    </m:r>
                  </m:oMath>
                </a14:m>
                <a:r>
                  <a:rPr lang="en-US" sz="4000" dirty="0"/>
                  <a:t> =</a:t>
                </a:r>
              </a:p>
            </p:txBody>
          </p:sp>
        </mc:Choice>
        <mc:Fallback xmlns="">
          <p:sp>
            <p:nvSpPr>
              <p:cNvPr id="27" name="TextBox 26">
                <a:extLst>
                  <a:ext uri="{FF2B5EF4-FFF2-40B4-BE49-F238E27FC236}">
                    <a16:creationId xmlns:a16="http://schemas.microsoft.com/office/drawing/2014/main" id="{22B0F1A1-AFC5-24AE-8EA7-E19194A1E408}"/>
                  </a:ext>
                </a:extLst>
              </p:cNvPr>
              <p:cNvSpPr txBox="1">
                <a:spLocks noRot="1" noChangeAspect="1" noMove="1" noResize="1" noEditPoints="1" noAdjustHandles="1" noChangeArrowheads="1" noChangeShapeType="1" noTextEdit="1"/>
              </p:cNvSpPr>
              <p:nvPr/>
            </p:nvSpPr>
            <p:spPr>
              <a:xfrm>
                <a:off x="1280218" y="3560566"/>
                <a:ext cx="1206308" cy="707886"/>
              </a:xfrm>
              <a:prstGeom prst="rect">
                <a:avLst/>
              </a:prstGeom>
              <a:blipFill>
                <a:blip r:embed="rId3"/>
                <a:stretch>
                  <a:fillRect l="-6250" t="-14286" r="-7292" b="-39286"/>
                </a:stretch>
              </a:blipFill>
            </p:spPr>
            <p:txBody>
              <a:bodyPr/>
              <a:lstStyle/>
              <a:p>
                <a:r>
                  <a:rPr lang="en-US">
                    <a:noFill/>
                  </a:rPr>
                  <a:t> </a:t>
                </a:r>
              </a:p>
            </p:txBody>
          </p:sp>
        </mc:Fallback>
      </mc:AlternateContent>
      <p:pic>
        <p:nvPicPr>
          <p:cNvPr id="28" name="Picture 2" descr="MNIST Handwritten Digit Recognition With Pytorch | by Ankit Batra | Medium">
            <a:extLst>
              <a:ext uri="{FF2B5EF4-FFF2-40B4-BE49-F238E27FC236}">
                <a16:creationId xmlns:a16="http://schemas.microsoft.com/office/drawing/2014/main" id="{9927B220-74C3-E234-D9EA-B0DC3D569416}"/>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372903" y="3530094"/>
            <a:ext cx="2321146" cy="792723"/>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D96F607E-3D43-EAEF-1ECA-9588CE7866FE}"/>
              </a:ext>
            </a:extLst>
          </p:cNvPr>
          <p:cNvSpPr txBox="1"/>
          <p:nvPr/>
        </p:nvSpPr>
        <p:spPr>
          <a:xfrm>
            <a:off x="4834974" y="2778964"/>
            <a:ext cx="357790" cy="369332"/>
          </a:xfrm>
          <a:prstGeom prst="rect">
            <a:avLst/>
          </a:prstGeom>
          <a:noFill/>
        </p:spPr>
        <p:txBody>
          <a:bodyPr wrap="none" rtlCol="0">
            <a:spAutoFit/>
          </a:bodyPr>
          <a:lstStyle/>
          <a:p>
            <a:r>
              <a:rPr lang="en-US" dirty="0"/>
              <a:t>...</a:t>
            </a:r>
          </a:p>
        </p:txBody>
      </p:sp>
      <p:sp>
        <p:nvSpPr>
          <p:cNvPr id="30" name="TextBox 29">
            <a:extLst>
              <a:ext uri="{FF2B5EF4-FFF2-40B4-BE49-F238E27FC236}">
                <a16:creationId xmlns:a16="http://schemas.microsoft.com/office/drawing/2014/main" id="{34A08521-B7C6-B979-9B6C-DA247EF288A7}"/>
              </a:ext>
            </a:extLst>
          </p:cNvPr>
          <p:cNvSpPr txBox="1"/>
          <p:nvPr/>
        </p:nvSpPr>
        <p:spPr>
          <a:xfrm>
            <a:off x="4834974" y="3652083"/>
            <a:ext cx="357790" cy="369332"/>
          </a:xfrm>
          <a:prstGeom prst="rect">
            <a:avLst/>
          </a:prstGeom>
          <a:noFill/>
        </p:spPr>
        <p:txBody>
          <a:bodyPr wrap="none" rtlCol="0">
            <a:spAutoFit/>
          </a:bodyPr>
          <a:lstStyle/>
          <a:p>
            <a:r>
              <a:rPr lang="en-US" dirty="0"/>
              <a:t>...</a:t>
            </a:r>
          </a:p>
        </p:txBody>
      </p:sp>
      <p:pic>
        <p:nvPicPr>
          <p:cNvPr id="18434" name="Picture 2" descr="Attacking My MNIST Neural Net With Adversarial Examples | Everett's Projects">
            <a:extLst>
              <a:ext uri="{FF2B5EF4-FFF2-40B4-BE49-F238E27FC236}">
                <a16:creationId xmlns:a16="http://schemas.microsoft.com/office/drawing/2014/main" id="{9DC90BB5-58BB-725B-C162-43EE2DA92909}"/>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52625" t="3973" r="3398" b="9401"/>
          <a:stretch/>
        </p:blipFill>
        <p:spPr bwMode="auto">
          <a:xfrm>
            <a:off x="6134627" y="2485478"/>
            <a:ext cx="797613" cy="79272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MNIST Handwritten Digit Recognition With Pytorch | by Ankit Batra | Medium">
            <a:extLst>
              <a:ext uri="{FF2B5EF4-FFF2-40B4-BE49-F238E27FC236}">
                <a16:creationId xmlns:a16="http://schemas.microsoft.com/office/drawing/2014/main" id="{B27D2336-A7A3-FF32-D64E-409FCA50BE27}"/>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333689" y="3530094"/>
            <a:ext cx="815190" cy="792723"/>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MNIST Handwritten Digit Recognition With Pytorch | by Ankit Batra | Medium">
            <a:extLst>
              <a:ext uri="{FF2B5EF4-FFF2-40B4-BE49-F238E27FC236}">
                <a16:creationId xmlns:a16="http://schemas.microsoft.com/office/drawing/2014/main" id="{2D1ACF0F-AF6D-517C-5A38-1DE9E0654D6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358651" y="2485477"/>
            <a:ext cx="2321146" cy="792723"/>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MNIST Handwritten Digit Recognition With Pytorch | by Ankit Batra | Medium">
            <a:extLst>
              <a:ext uri="{FF2B5EF4-FFF2-40B4-BE49-F238E27FC236}">
                <a16:creationId xmlns:a16="http://schemas.microsoft.com/office/drawing/2014/main" id="{841FBBED-5011-9F1B-F9E3-7D83EEF86055}"/>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319437" y="2485477"/>
            <a:ext cx="815190" cy="792723"/>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Devil Clip Art - Devil Clipart - Png Download - Full Size Clipart  (#5315621) - PinClipart">
            <a:extLst>
              <a:ext uri="{FF2B5EF4-FFF2-40B4-BE49-F238E27FC236}">
                <a16:creationId xmlns:a16="http://schemas.microsoft.com/office/drawing/2014/main" id="{4A906D31-310B-E16D-C0F6-DCD82E421466}"/>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109158" y="2777972"/>
            <a:ext cx="1279052" cy="100263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9CBEA42-F32E-1D1D-BBCC-67875D75CF00}"/>
              </a:ext>
            </a:extLst>
          </p:cNvPr>
          <p:cNvSpPr txBox="1"/>
          <p:nvPr/>
        </p:nvSpPr>
        <p:spPr>
          <a:xfrm>
            <a:off x="8564673" y="2573104"/>
            <a:ext cx="2874291" cy="1384995"/>
          </a:xfrm>
          <a:prstGeom prst="rect">
            <a:avLst/>
          </a:prstGeom>
          <a:noFill/>
        </p:spPr>
        <p:txBody>
          <a:bodyPr wrap="square" rtlCol="0">
            <a:spAutoFit/>
          </a:bodyPr>
          <a:lstStyle/>
          <a:p>
            <a:pPr algn="ctr"/>
            <a:r>
              <a:rPr lang="en-US" sz="2800" i="1" dirty="0">
                <a:solidFill>
                  <a:srgbClr val="C00000"/>
                </a:solidFill>
              </a:rPr>
              <a:t>worst-case </a:t>
            </a:r>
          </a:p>
          <a:p>
            <a:pPr algn="ctr"/>
            <a:r>
              <a:rPr lang="en-US" sz="2800" i="1" dirty="0">
                <a:solidFill>
                  <a:srgbClr val="C00000"/>
                </a:solidFill>
              </a:rPr>
              <a:t>out-of-distribution data point</a:t>
            </a:r>
          </a:p>
        </p:txBody>
      </p:sp>
      <p:sp>
        <p:nvSpPr>
          <p:cNvPr id="39" name="Rounded Rectangle 38">
            <a:extLst>
              <a:ext uri="{FF2B5EF4-FFF2-40B4-BE49-F238E27FC236}">
                <a16:creationId xmlns:a16="http://schemas.microsoft.com/office/drawing/2014/main" id="{854BEFCE-A081-EF65-F559-7B406F6E74CF}"/>
              </a:ext>
            </a:extLst>
          </p:cNvPr>
          <p:cNvSpPr/>
          <p:nvPr/>
        </p:nvSpPr>
        <p:spPr>
          <a:xfrm>
            <a:off x="1529733" y="4930804"/>
            <a:ext cx="9239005" cy="1044617"/>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dirty="0"/>
              <a:t>Attack goal:</a:t>
            </a:r>
            <a:r>
              <a:rPr lang="en-US" sz="2800" dirty="0"/>
              <a:t> guess if            is a member of the training set </a:t>
            </a:r>
          </a:p>
        </p:txBody>
      </p:sp>
      <p:pic>
        <p:nvPicPr>
          <p:cNvPr id="3" name="Picture 2" descr="Attacking My MNIST Neural Net With Adversarial Examples | Everett's Projects">
            <a:extLst>
              <a:ext uri="{FF2B5EF4-FFF2-40B4-BE49-F238E27FC236}">
                <a16:creationId xmlns:a16="http://schemas.microsoft.com/office/drawing/2014/main" id="{B613E7D7-076E-C737-BBE6-D29E1AEBBA44}"/>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52625" t="3973" r="3398" b="9401"/>
          <a:stretch/>
        </p:blipFill>
        <p:spPr bwMode="auto">
          <a:xfrm>
            <a:off x="5117297" y="5161259"/>
            <a:ext cx="599246" cy="595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195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C30F29-5B69-8F46-A7BD-539A33865DB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8329"/>
          <a:stretch/>
        </p:blipFill>
        <p:spPr>
          <a:xfrm>
            <a:off x="787402" y="1096233"/>
            <a:ext cx="7295241" cy="5350112"/>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0A70204E-36E4-1744-94DD-33AD35582903}"/>
                  </a:ext>
                </a:extLst>
              </p:cNvPr>
              <p:cNvSpPr txBox="1"/>
              <p:nvPr/>
            </p:nvSpPr>
            <p:spPr>
              <a:xfrm>
                <a:off x="58056" y="2157664"/>
                <a:ext cx="6096000"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CH" b="0" i="1" smtClean="0">
                          <a:latin typeface="Cambria Math" panose="02040503050406030204" pitchFamily="18" charset="0"/>
                        </a:rPr>
                        <m:t>T</m:t>
                      </m:r>
                      <m:r>
                        <m:rPr>
                          <m:sty m:val="p"/>
                        </m:rPr>
                        <a:rPr lang="fr-CH" b="0" i="0" smtClean="0">
                          <a:latin typeface="Cambria Math" panose="02040503050406030204" pitchFamily="18" charset="0"/>
                        </a:rPr>
                        <m:t>rain</m:t>
                      </m:r>
                      <m:r>
                        <a:rPr lang="fr-CH" b="0" i="0" smtClean="0">
                          <a:latin typeface="Cambria Math" panose="02040503050406030204" pitchFamily="18" charset="0"/>
                        </a:rPr>
                        <m:t> </m:t>
                      </m:r>
                      <m:r>
                        <m:rPr>
                          <m:sty m:val="p"/>
                        </m:rPr>
                        <a:rPr lang="fr-CH" b="0" i="0" smtClean="0">
                          <a:latin typeface="Cambria Math" panose="02040503050406030204" pitchFamily="18" charset="0"/>
                        </a:rPr>
                        <m:t>on</m:t>
                      </m:r>
                      <m:r>
                        <a:rPr lang="fr-CH" b="0" i="0" smtClean="0">
                          <a:latin typeface="Cambria Math" panose="02040503050406030204" pitchFamily="18" charset="0"/>
                        </a:rPr>
                        <m:t> </m:t>
                      </m:r>
                      <m:r>
                        <m:rPr>
                          <m:sty m:val="p"/>
                        </m:rPr>
                        <a:rPr lang="fr-CH" b="0" i="0" smtClean="0">
                          <a:latin typeface="Cambria Math" panose="02040503050406030204" pitchFamily="18" charset="0"/>
                        </a:rPr>
                        <m:t>D</m:t>
                      </m:r>
                      <m:r>
                        <a:rPr lang="fr-CH" b="0" i="1" baseline="-25000" smtClean="0">
                          <a:latin typeface="Cambria Math" panose="02040503050406030204" pitchFamily="18" charset="0"/>
                        </a:rPr>
                        <m:t>0</m:t>
                      </m:r>
                    </m:oMath>
                  </m:oMathPara>
                </a14:m>
                <a:endParaRPr lang="en-US" dirty="0"/>
              </a:p>
            </p:txBody>
          </p:sp>
        </mc:Choice>
        <mc:Fallback xmlns="">
          <p:sp>
            <p:nvSpPr>
              <p:cNvPr id="23" name="TextBox 22">
                <a:extLst>
                  <a:ext uri="{FF2B5EF4-FFF2-40B4-BE49-F238E27FC236}">
                    <a16:creationId xmlns:a16="http://schemas.microsoft.com/office/drawing/2014/main" id="{0A70204E-36E4-1744-94DD-33AD35582903}"/>
                  </a:ext>
                </a:extLst>
              </p:cNvPr>
              <p:cNvSpPr txBox="1">
                <a:spLocks noRot="1" noChangeAspect="1" noMove="1" noResize="1" noEditPoints="1" noAdjustHandles="1" noChangeArrowheads="1" noChangeShapeType="1" noTextEdit="1"/>
              </p:cNvSpPr>
              <p:nvPr/>
            </p:nvSpPr>
            <p:spPr>
              <a:xfrm>
                <a:off x="58056" y="2157664"/>
                <a:ext cx="6096000" cy="369332"/>
              </a:xfrm>
              <a:prstGeom prst="rect">
                <a:avLst/>
              </a:prstGeom>
              <a:blipFill>
                <a:blip r:embed="rId4"/>
                <a:stretch>
                  <a:fillRect b="-1290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E86A8314-1B2F-274D-A0C9-966A8C1930F0}"/>
                  </a:ext>
                </a:extLst>
              </p:cNvPr>
              <p:cNvSpPr txBox="1"/>
              <p:nvPr/>
            </p:nvSpPr>
            <p:spPr>
              <a:xfrm>
                <a:off x="58660" y="2490646"/>
                <a:ext cx="6096000" cy="55399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fr-CH" i="1" smtClean="0">
                          <a:latin typeface="Cambria Math" panose="02040503050406030204" pitchFamily="18" charset="0"/>
                        </a:rPr>
                        <m:t>T</m:t>
                      </m:r>
                      <m:r>
                        <m:rPr>
                          <m:sty m:val="p"/>
                        </m:rPr>
                        <a:rPr lang="fr-CH">
                          <a:latin typeface="Cambria Math" panose="02040503050406030204" pitchFamily="18" charset="0"/>
                        </a:rPr>
                        <m:t>rain</m:t>
                      </m:r>
                      <m:r>
                        <a:rPr lang="fr-CH">
                          <a:latin typeface="Cambria Math" panose="02040503050406030204" pitchFamily="18" charset="0"/>
                        </a:rPr>
                        <m:t> </m:t>
                      </m:r>
                      <m:r>
                        <m:rPr>
                          <m:sty m:val="p"/>
                        </m:rPr>
                        <a:rPr lang="fr-CH">
                          <a:latin typeface="Cambria Math" panose="02040503050406030204" pitchFamily="18" charset="0"/>
                        </a:rPr>
                        <m:t>on</m:t>
                      </m:r>
                      <m:r>
                        <a:rPr lang="fr-CH">
                          <a:latin typeface="Cambria Math" panose="02040503050406030204" pitchFamily="18" charset="0"/>
                        </a:rPr>
                        <m:t> </m:t>
                      </m:r>
                      <m:r>
                        <m:rPr>
                          <m:sty m:val="p"/>
                        </m:rPr>
                        <a:rPr lang="fr-CH">
                          <a:latin typeface="Cambria Math" panose="02040503050406030204" pitchFamily="18" charset="0"/>
                        </a:rPr>
                        <m:t>D</m:t>
                      </m:r>
                      <m:r>
                        <a:rPr lang="fr-CH" b="0" i="1" baseline="-25000" smtClean="0">
                          <a:latin typeface="Cambria Math" panose="02040503050406030204" pitchFamily="18" charset="0"/>
                        </a:rPr>
                        <m:t>1</m:t>
                      </m:r>
                    </m:oMath>
                  </m:oMathPara>
                </a14:m>
                <a:endParaRPr lang="en-US" dirty="0"/>
              </a:p>
              <a:p>
                <a:endParaRPr lang="en-US" baseline="-25000" dirty="0"/>
              </a:p>
            </p:txBody>
          </p:sp>
        </mc:Choice>
        <mc:Fallback xmlns="">
          <p:sp>
            <p:nvSpPr>
              <p:cNvPr id="24" name="TextBox 23">
                <a:extLst>
                  <a:ext uri="{FF2B5EF4-FFF2-40B4-BE49-F238E27FC236}">
                    <a16:creationId xmlns:a16="http://schemas.microsoft.com/office/drawing/2014/main" id="{E86A8314-1B2F-274D-A0C9-966A8C1930F0}"/>
                  </a:ext>
                </a:extLst>
              </p:cNvPr>
              <p:cNvSpPr txBox="1">
                <a:spLocks noRot="1" noChangeAspect="1" noMove="1" noResize="1" noEditPoints="1" noAdjustHandles="1" noChangeArrowheads="1" noChangeShapeType="1" noTextEdit="1"/>
              </p:cNvSpPr>
              <p:nvPr/>
            </p:nvSpPr>
            <p:spPr>
              <a:xfrm>
                <a:off x="58660" y="2490646"/>
                <a:ext cx="6096000" cy="553998"/>
              </a:xfrm>
              <a:prstGeom prst="rect">
                <a:avLst/>
              </a:prstGeom>
              <a:blipFill>
                <a:blip r:embed="rId5"/>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2CD38CF9-CFF5-FF43-97C7-35E6A12F82AF}"/>
              </a:ext>
            </a:extLst>
          </p:cNvPr>
          <p:cNvSpPr txBox="1"/>
          <p:nvPr/>
        </p:nvSpPr>
        <p:spPr>
          <a:xfrm>
            <a:off x="1371600" y="6392485"/>
            <a:ext cx="5943600" cy="400110"/>
          </a:xfrm>
          <a:prstGeom prst="rect">
            <a:avLst/>
          </a:prstGeom>
          <a:noFill/>
        </p:spPr>
        <p:txBody>
          <a:bodyPr wrap="square" rtlCol="0">
            <a:spAutoFit/>
          </a:bodyPr>
          <a:lstStyle/>
          <a:p>
            <a:pPr algn="ctr"/>
            <a:r>
              <a:rPr lang="en-US" sz="2000" dirty="0">
                <a:latin typeface="Cambria" panose="02040503050406030204" pitchFamily="18" charset="0"/>
              </a:rPr>
              <a:t>Model loss on</a:t>
            </a:r>
          </a:p>
        </p:txBody>
      </p:sp>
      <p:sp>
        <p:nvSpPr>
          <p:cNvPr id="26" name="Right Brace 25">
            <a:extLst>
              <a:ext uri="{FF2B5EF4-FFF2-40B4-BE49-F238E27FC236}">
                <a16:creationId xmlns:a16="http://schemas.microsoft.com/office/drawing/2014/main" id="{D6CC2E16-6A5F-4F4D-A017-602AE2D7A54B}"/>
              </a:ext>
            </a:extLst>
          </p:cNvPr>
          <p:cNvSpPr/>
          <p:nvPr/>
        </p:nvSpPr>
        <p:spPr>
          <a:xfrm>
            <a:off x="7924800" y="2266784"/>
            <a:ext cx="419100" cy="3507379"/>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itle 1">
            <a:extLst>
              <a:ext uri="{FF2B5EF4-FFF2-40B4-BE49-F238E27FC236}">
                <a16:creationId xmlns:a16="http://schemas.microsoft.com/office/drawing/2014/main" id="{A55BDD18-9A41-F146-AF2E-D14FFBAA3042}"/>
              </a:ext>
            </a:extLst>
          </p:cNvPr>
          <p:cNvSpPr>
            <a:spLocks noGrp="1"/>
          </p:cNvSpPr>
          <p:nvPr>
            <p:ph type="title"/>
          </p:nvPr>
        </p:nvSpPr>
        <p:spPr>
          <a:xfrm>
            <a:off x="406400" y="479387"/>
            <a:ext cx="11404600" cy="1325880"/>
          </a:xfrm>
        </p:spPr>
        <p:txBody>
          <a:bodyPr>
            <a:normAutofit/>
          </a:bodyPr>
          <a:lstStyle/>
          <a:p>
            <a:r>
              <a:rPr lang="en-US" dirty="0"/>
              <a:t>Run the attack </a:t>
            </a:r>
            <a:r>
              <a:rPr lang="en-US" dirty="0">
                <a:solidFill>
                  <a:srgbClr val="C00000"/>
                </a:solidFill>
              </a:rPr>
              <a:t>100’000 times...</a:t>
            </a:r>
            <a:br>
              <a:rPr lang="en-US" dirty="0"/>
            </a:br>
            <a:r>
              <a:rPr lang="en-US" sz="2000" dirty="0" err="1">
                <a:solidFill>
                  <a:schemeClr val="bg1">
                    <a:lumMod val="50000"/>
                  </a:schemeClr>
                </a:solidFill>
              </a:rPr>
              <a:t>Tramèr</a:t>
            </a:r>
            <a:r>
              <a:rPr lang="en-US" sz="2000" dirty="0">
                <a:solidFill>
                  <a:schemeClr val="bg1">
                    <a:lumMod val="50000"/>
                  </a:schemeClr>
                </a:solidFill>
              </a:rPr>
              <a:t> et al. “Debugging Differential Privacy: A Case Study for Privacy Auditing”, 2022</a:t>
            </a:r>
            <a:endParaRPr lang="en-US" sz="1800" dirty="0">
              <a:solidFill>
                <a:schemeClr val="bg1">
                  <a:lumMod val="50000"/>
                </a:schemeClr>
              </a:solidFill>
            </a:endParaRPr>
          </a:p>
        </p:txBody>
      </p:sp>
      <p:sp>
        <p:nvSpPr>
          <p:cNvPr id="30" name="Slide Number Placeholder 3">
            <a:extLst>
              <a:ext uri="{FF2B5EF4-FFF2-40B4-BE49-F238E27FC236}">
                <a16:creationId xmlns:a16="http://schemas.microsoft.com/office/drawing/2014/main" id="{AEB5D088-44A5-8743-9D66-A07660114E9B}"/>
              </a:ext>
            </a:extLst>
          </p:cNvPr>
          <p:cNvSpPr>
            <a:spLocks noGrp="1"/>
          </p:cNvSpPr>
          <p:nvPr>
            <p:ph type="sldNum" sz="quarter" idx="11"/>
          </p:nvPr>
        </p:nvSpPr>
        <p:spPr>
          <a:xfrm>
            <a:off x="10414002" y="6378612"/>
            <a:ext cx="1443218" cy="361949"/>
          </a:xfrm>
        </p:spPr>
        <p:txBody>
          <a:bodyPr/>
          <a:lstStyle/>
          <a:p>
            <a:pPr algn="r"/>
            <a:fld id="{D0000B66-E438-CF4E-9EAE-E38381514D64}" type="slidenum">
              <a:rPr lang="en-US" altLang="en-US" smtClean="0"/>
              <a:pPr algn="r"/>
              <a:t>54</a:t>
            </a:fld>
            <a:endParaRPr lang="en-US" altLang="en-US" dirty="0"/>
          </a:p>
        </p:txBody>
      </p:sp>
      <p:pic>
        <p:nvPicPr>
          <p:cNvPr id="10" name="Picture 2" descr="Attacking My MNIST Neural Net With Adversarial Examples | Everett's Projects">
            <a:extLst>
              <a:ext uri="{FF2B5EF4-FFF2-40B4-BE49-F238E27FC236}">
                <a16:creationId xmlns:a16="http://schemas.microsoft.com/office/drawing/2014/main" id="{E8A80C4F-E435-D2C5-05BA-52DDD0142596}"/>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181742" y="6392485"/>
            <a:ext cx="402580" cy="40011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 name="Rounded Rectangle 1">
                <a:extLst>
                  <a:ext uri="{FF2B5EF4-FFF2-40B4-BE49-F238E27FC236}">
                    <a16:creationId xmlns:a16="http://schemas.microsoft.com/office/drawing/2014/main" id="{423AD81E-D515-8EC8-0CFB-9BF069B1AEF5}"/>
                  </a:ext>
                </a:extLst>
              </p:cNvPr>
              <p:cNvSpPr/>
              <p:nvPr/>
            </p:nvSpPr>
            <p:spPr>
              <a:xfrm>
                <a:off x="8437141" y="3392260"/>
                <a:ext cx="3649317" cy="1256426"/>
              </a:xfrm>
              <a:prstGeom prst="roundRect">
                <a:avLst/>
              </a:prstGeom>
              <a:solidFill>
                <a:schemeClr val="accent2">
                  <a:lumMod val="20000"/>
                  <a:lumOff val="80000"/>
                </a:schemeClr>
              </a:solidFill>
              <a:ln>
                <a:solidFill>
                  <a:srgbClr val="C00000"/>
                </a:solidFill>
              </a:ln>
            </p:spPr>
            <p:style>
              <a:lnRef idx="1">
                <a:schemeClr val="accent2"/>
              </a:lnRef>
              <a:fillRef idx="2">
                <a:schemeClr val="accent2"/>
              </a:fillRef>
              <a:effectRef idx="1">
                <a:schemeClr val="accent2"/>
              </a:effectRef>
              <a:fontRef idx="minor">
                <a:schemeClr val="dk1"/>
              </a:fontRef>
            </p:style>
            <p:txBody>
              <a:bodyPr rtlCol="0" anchor="ctr"/>
              <a:lstStyle/>
              <a:p>
                <a:pPr algn="ctr"/>
                <a14:m>
                  <m:oMathPara xmlns:m="http://schemas.openxmlformats.org/officeDocument/2006/math">
                    <m:oMathParaPr>
                      <m:jc m:val="centerGroup"/>
                    </m:oMathParaPr>
                    <m:oMath xmlns:m="http://schemas.openxmlformats.org/officeDocument/2006/math">
                      <m:r>
                        <a:rPr lang="fr-CH" sz="4400" b="1" i="1" smtClean="0">
                          <a:solidFill>
                            <a:srgbClr val="C00000"/>
                          </a:solidFill>
                          <a:latin typeface="Cambria Math" panose="02040503050406030204" pitchFamily="18" charset="0"/>
                          <a:ea typeface="Cambria Math" panose="02040503050406030204" pitchFamily="18" charset="0"/>
                        </a:rPr>
                        <m:t>𝜺</m:t>
                      </m:r>
                      <m:r>
                        <a:rPr lang="fr-CH" sz="4400" b="1" i="1" smtClean="0">
                          <a:solidFill>
                            <a:srgbClr val="C00000"/>
                          </a:solidFill>
                          <a:latin typeface="Cambria Math" panose="02040503050406030204" pitchFamily="18" charset="0"/>
                          <a:ea typeface="Cambria Math" panose="02040503050406030204" pitchFamily="18" charset="0"/>
                        </a:rPr>
                        <m:t>&gt;</m:t>
                      </m:r>
                      <m:r>
                        <a:rPr lang="fr-CH" sz="4400" b="1" i="1" smtClean="0">
                          <a:solidFill>
                            <a:srgbClr val="C00000"/>
                          </a:solidFill>
                          <a:latin typeface="Cambria Math" panose="02040503050406030204" pitchFamily="18" charset="0"/>
                          <a:ea typeface="Cambria Math" panose="02040503050406030204" pitchFamily="18" charset="0"/>
                        </a:rPr>
                        <m:t>𝟐</m:t>
                      </m:r>
                      <m:r>
                        <a:rPr lang="fr-CH" sz="4400" b="1" i="1" smtClean="0">
                          <a:solidFill>
                            <a:srgbClr val="C00000"/>
                          </a:solidFill>
                          <a:latin typeface="Cambria Math" panose="02040503050406030204" pitchFamily="18" charset="0"/>
                          <a:ea typeface="Cambria Math" panose="02040503050406030204" pitchFamily="18" charset="0"/>
                        </a:rPr>
                        <m:t>.</m:t>
                      </m:r>
                      <m:r>
                        <a:rPr lang="fr-CH" sz="4400" b="1" i="1" smtClean="0">
                          <a:solidFill>
                            <a:srgbClr val="C00000"/>
                          </a:solidFill>
                          <a:latin typeface="Cambria Math" panose="02040503050406030204" pitchFamily="18" charset="0"/>
                          <a:ea typeface="Cambria Math" panose="02040503050406030204" pitchFamily="18" charset="0"/>
                        </a:rPr>
                        <m:t>𝟕</m:t>
                      </m:r>
                    </m:oMath>
                  </m:oMathPara>
                </a14:m>
                <a:endParaRPr lang="fr-CH" sz="4400" b="1" dirty="0">
                  <a:solidFill>
                    <a:srgbClr val="C00000"/>
                  </a:solidFill>
                  <a:ea typeface="Cambria Math" panose="02040503050406030204" pitchFamily="18" charset="0"/>
                </a:endParaRPr>
              </a:p>
              <a:p>
                <a:pPr algn="ctr"/>
                <a:r>
                  <a:rPr lang="fr-CH" sz="2800" dirty="0">
                    <a:solidFill>
                      <a:schemeClr val="tx1"/>
                    </a:solidFill>
                  </a:rPr>
                  <a:t>(claim </a:t>
                </a:r>
                <a:r>
                  <a:rPr lang="fr-CH" sz="2800" dirty="0" err="1">
                    <a:solidFill>
                      <a:schemeClr val="tx1"/>
                    </a:solidFill>
                  </a:rPr>
                  <a:t>was</a:t>
                </a:r>
                <a14:m>
                  <m:oMath xmlns:m="http://schemas.openxmlformats.org/officeDocument/2006/math">
                    <m:r>
                      <a:rPr lang="fr-CH" sz="2800" b="0" i="0" smtClean="0">
                        <a:solidFill>
                          <a:schemeClr val="tx1"/>
                        </a:solidFill>
                        <a:latin typeface="Cambria Math" panose="02040503050406030204" pitchFamily="18" charset="0"/>
                        <a:ea typeface="Cambria Math" panose="02040503050406030204" pitchFamily="18" charset="0"/>
                      </a:rPr>
                      <m:t> </m:t>
                    </m:r>
                    <m:r>
                      <a:rPr lang="fr-CH" sz="2800" i="1" smtClean="0">
                        <a:solidFill>
                          <a:schemeClr val="tx1"/>
                        </a:solidFill>
                        <a:latin typeface="Cambria Math" panose="02040503050406030204" pitchFamily="18" charset="0"/>
                        <a:ea typeface="Cambria Math" panose="02040503050406030204" pitchFamily="18" charset="0"/>
                      </a:rPr>
                      <m:t>𝜀</m:t>
                    </m:r>
                    <m:r>
                      <a:rPr lang="fr-CH" sz="2800" b="0" i="0" smtClean="0">
                        <a:solidFill>
                          <a:schemeClr val="tx1"/>
                        </a:solidFill>
                        <a:latin typeface="Cambria Math" panose="02040503050406030204" pitchFamily="18" charset="0"/>
                        <a:ea typeface="Cambria Math" panose="02040503050406030204" pitchFamily="18" charset="0"/>
                      </a:rPr>
                      <m:t>=</m:t>
                    </m:r>
                  </m:oMath>
                </a14:m>
                <a:r>
                  <a:rPr lang="fr-CH" sz="2800" dirty="0">
                    <a:solidFill>
                      <a:schemeClr val="tx1"/>
                    </a:solidFill>
                  </a:rPr>
                  <a:t> 0.08)</a:t>
                </a:r>
                <a:endParaRPr lang="en-US" sz="4400" dirty="0">
                  <a:solidFill>
                    <a:srgbClr val="C00000"/>
                  </a:solidFill>
                </a:endParaRPr>
              </a:p>
            </p:txBody>
          </p:sp>
        </mc:Choice>
        <mc:Fallback xmlns="">
          <p:sp>
            <p:nvSpPr>
              <p:cNvPr id="2" name="Rounded Rectangle 1">
                <a:extLst>
                  <a:ext uri="{FF2B5EF4-FFF2-40B4-BE49-F238E27FC236}">
                    <a16:creationId xmlns:a16="http://schemas.microsoft.com/office/drawing/2014/main" id="{423AD81E-D515-8EC8-0CFB-9BF069B1AEF5}"/>
                  </a:ext>
                </a:extLst>
              </p:cNvPr>
              <p:cNvSpPr>
                <a:spLocks noRot="1" noChangeAspect="1" noMove="1" noResize="1" noEditPoints="1" noAdjustHandles="1" noChangeArrowheads="1" noChangeShapeType="1" noTextEdit="1"/>
              </p:cNvSpPr>
              <p:nvPr/>
            </p:nvSpPr>
            <p:spPr>
              <a:xfrm>
                <a:off x="8437141" y="3392260"/>
                <a:ext cx="3649317" cy="1256426"/>
              </a:xfrm>
              <a:prstGeom prst="roundRect">
                <a:avLst/>
              </a:prstGeom>
              <a:blipFill>
                <a:blip r:embed="rId7"/>
                <a:stretch>
                  <a:fillRect b="-9901"/>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ounded Rectangle 2">
                <a:extLst>
                  <a:ext uri="{FF2B5EF4-FFF2-40B4-BE49-F238E27FC236}">
                    <a16:creationId xmlns:a16="http://schemas.microsoft.com/office/drawing/2014/main" id="{03EF7FD1-6BEB-372E-C35F-6BD865044B32}"/>
                  </a:ext>
                </a:extLst>
              </p:cNvPr>
              <p:cNvSpPr/>
              <p:nvPr/>
            </p:nvSpPr>
            <p:spPr>
              <a:xfrm>
                <a:off x="9027230" y="2189320"/>
                <a:ext cx="2314892" cy="1156649"/>
              </a:xfrm>
              <a:prstGeom prst="roundRect">
                <a:avLst/>
              </a:prstGeom>
              <a:solidFill>
                <a:schemeClr val="bg2"/>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14:m>
                  <m:oMathPara xmlns:m="http://schemas.openxmlformats.org/officeDocument/2006/math">
                    <m:oMathParaPr>
                      <m:jc m:val="centerGroup"/>
                    </m:oMathParaPr>
                    <m:oMath xmlns:m="http://schemas.openxmlformats.org/officeDocument/2006/math">
                      <m:sSup>
                        <m:sSupPr>
                          <m:ctrlPr>
                            <a:rPr lang="en-US" sz="3200" i="1" smtClean="0">
                              <a:solidFill>
                                <a:schemeClr val="tx1"/>
                              </a:solidFill>
                              <a:latin typeface="Cambria Math" panose="02040503050406030204" pitchFamily="18" charset="0"/>
                            </a:rPr>
                          </m:ctrlPr>
                        </m:sSupPr>
                        <m:e>
                          <m:r>
                            <a:rPr lang="en-US" sz="3200" i="1">
                              <a:solidFill>
                                <a:schemeClr val="tx1"/>
                              </a:solidFill>
                              <a:latin typeface="Cambria Math" panose="02040503050406030204" pitchFamily="18" charset="0"/>
                            </a:rPr>
                            <m:t>𝑒</m:t>
                          </m:r>
                        </m:e>
                        <m:sup>
                          <m:r>
                            <a:rPr lang="en-US" sz="3200" i="1">
                              <a:solidFill>
                                <a:schemeClr val="tx1"/>
                              </a:solidFill>
                              <a:latin typeface="Cambria Math" panose="02040503050406030204" pitchFamily="18" charset="0"/>
                              <a:ea typeface="Cambria Math" panose="02040503050406030204" pitchFamily="18" charset="0"/>
                            </a:rPr>
                            <m:t>𝜀</m:t>
                          </m:r>
                        </m:sup>
                      </m:sSup>
                      <m:r>
                        <a:rPr lang="fr-CH" sz="3200">
                          <a:solidFill>
                            <a:schemeClr val="tx1"/>
                          </a:solidFill>
                          <a:latin typeface="Cambria Math" panose="02040503050406030204" pitchFamily="18" charset="0"/>
                          <a:ea typeface="Cambria Math" panose="02040503050406030204" pitchFamily="18" charset="0"/>
                        </a:rPr>
                        <m:t>≥ </m:t>
                      </m:r>
                      <m:f>
                        <m:fPr>
                          <m:ctrlPr>
                            <a:rPr lang="fr-CH" sz="3200" i="1">
                              <a:solidFill>
                                <a:schemeClr val="tx1"/>
                              </a:solidFill>
                              <a:latin typeface="Cambria Math" panose="02040503050406030204" pitchFamily="18" charset="0"/>
                              <a:ea typeface="Cambria Math" panose="02040503050406030204" pitchFamily="18" charset="0"/>
                            </a:rPr>
                          </m:ctrlPr>
                        </m:fPr>
                        <m:num>
                          <m:r>
                            <a:rPr lang="fr-CH" sz="3200" i="1">
                              <a:solidFill>
                                <a:schemeClr val="tx1"/>
                              </a:solidFill>
                              <a:latin typeface="Cambria Math" panose="02040503050406030204" pitchFamily="18" charset="0"/>
                              <a:ea typeface="Cambria Math" panose="02040503050406030204" pitchFamily="18" charset="0"/>
                            </a:rPr>
                            <m:t>𝑇𝑃𝑅</m:t>
                          </m:r>
                        </m:num>
                        <m:den>
                          <m:r>
                            <a:rPr lang="fr-CH" sz="3200" i="1">
                              <a:solidFill>
                                <a:schemeClr val="tx1"/>
                              </a:solidFill>
                              <a:latin typeface="Cambria Math" panose="02040503050406030204" pitchFamily="18" charset="0"/>
                              <a:ea typeface="Cambria Math" panose="02040503050406030204" pitchFamily="18" charset="0"/>
                            </a:rPr>
                            <m:t>𝐹𝑃𝑅</m:t>
                          </m:r>
                        </m:den>
                      </m:f>
                    </m:oMath>
                  </m:oMathPara>
                </a14:m>
                <a:endParaRPr lang="en-US" sz="3200" dirty="0">
                  <a:solidFill>
                    <a:schemeClr val="tx1"/>
                  </a:solidFill>
                </a:endParaRPr>
              </a:p>
            </p:txBody>
          </p:sp>
        </mc:Choice>
        <mc:Fallback xmlns="">
          <p:sp>
            <p:nvSpPr>
              <p:cNvPr id="3" name="Rounded Rectangle 2">
                <a:extLst>
                  <a:ext uri="{FF2B5EF4-FFF2-40B4-BE49-F238E27FC236}">
                    <a16:creationId xmlns:a16="http://schemas.microsoft.com/office/drawing/2014/main" id="{03EF7FD1-6BEB-372E-C35F-6BD865044B32}"/>
                  </a:ext>
                </a:extLst>
              </p:cNvPr>
              <p:cNvSpPr>
                <a:spLocks noRot="1" noChangeAspect="1" noMove="1" noResize="1" noEditPoints="1" noAdjustHandles="1" noChangeArrowheads="1" noChangeShapeType="1" noTextEdit="1"/>
              </p:cNvSpPr>
              <p:nvPr/>
            </p:nvSpPr>
            <p:spPr>
              <a:xfrm>
                <a:off x="9027230" y="2189320"/>
                <a:ext cx="2314892" cy="1156649"/>
              </a:xfrm>
              <a:prstGeom prst="roundRect">
                <a:avLst/>
              </a:prstGeom>
              <a:blipFill>
                <a:blip r:embed="rId8"/>
                <a:stretch>
                  <a:fillRect b="-1087"/>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9718697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66407F-7217-1227-AC3A-E44628E75954}"/>
              </a:ext>
            </a:extLst>
          </p:cNvPr>
          <p:cNvSpPr>
            <a:spLocks noGrp="1"/>
          </p:cNvSpPr>
          <p:nvPr>
            <p:ph type="sldNum" sz="quarter" idx="11"/>
          </p:nvPr>
        </p:nvSpPr>
        <p:spPr/>
        <p:txBody>
          <a:bodyPr/>
          <a:lstStyle/>
          <a:p>
            <a:pPr algn="r"/>
            <a:fld id="{D0000B66-E438-CF4E-9EAE-E38381514D64}" type="slidenum">
              <a:rPr lang="en-US" altLang="en-US" smtClean="0"/>
              <a:pPr algn="r"/>
              <a:t>55</a:t>
            </a:fld>
            <a:endParaRPr lang="en-US" altLang="en-US"/>
          </a:p>
        </p:txBody>
      </p:sp>
      <p:sp>
        <p:nvSpPr>
          <p:cNvPr id="18" name="Title 1">
            <a:extLst>
              <a:ext uri="{FF2B5EF4-FFF2-40B4-BE49-F238E27FC236}">
                <a16:creationId xmlns:a16="http://schemas.microsoft.com/office/drawing/2014/main" id="{7EABC089-984E-9CEA-B3E0-C9219EA2BFC9}"/>
              </a:ext>
            </a:extLst>
          </p:cNvPr>
          <p:cNvSpPr>
            <a:spLocks noGrp="1"/>
          </p:cNvSpPr>
          <p:nvPr>
            <p:ph type="title"/>
          </p:nvPr>
        </p:nvSpPr>
        <p:spPr>
          <a:xfrm>
            <a:off x="406400" y="479387"/>
            <a:ext cx="11404600" cy="1325880"/>
          </a:xfrm>
        </p:spPr>
        <p:txBody>
          <a:bodyPr/>
          <a:lstStyle/>
          <a:p>
            <a:r>
              <a:rPr lang="en-US" dirty="0"/>
              <a:t>Conclusion</a:t>
            </a:r>
          </a:p>
        </p:txBody>
      </p:sp>
      <p:sp>
        <p:nvSpPr>
          <p:cNvPr id="20" name="TextBox 19">
            <a:extLst>
              <a:ext uri="{FF2B5EF4-FFF2-40B4-BE49-F238E27FC236}">
                <a16:creationId xmlns:a16="http://schemas.microsoft.com/office/drawing/2014/main" id="{54B4A121-81D3-D39C-82A7-478C0B913B5D}"/>
              </a:ext>
            </a:extLst>
          </p:cNvPr>
          <p:cNvSpPr txBox="1"/>
          <p:nvPr/>
        </p:nvSpPr>
        <p:spPr>
          <a:xfrm>
            <a:off x="380999" y="1805267"/>
            <a:ext cx="11594123" cy="3539430"/>
          </a:xfrm>
          <a:prstGeom prst="rect">
            <a:avLst/>
          </a:prstGeom>
          <a:noFill/>
        </p:spPr>
        <p:txBody>
          <a:bodyPr wrap="square">
            <a:spAutoFit/>
          </a:bodyPr>
          <a:lstStyle/>
          <a:p>
            <a:pPr>
              <a:buFont typeface="Wingdings" pitchFamily="2" charset="2"/>
              <a:buChar char="Ø"/>
            </a:pPr>
            <a:r>
              <a:rPr lang="en-US" sz="3200" dirty="0"/>
              <a:t> Average-case leakage is a </a:t>
            </a:r>
            <a:r>
              <a:rPr lang="en-US" sz="3200" dirty="0">
                <a:solidFill>
                  <a:srgbClr val="C00000"/>
                </a:solidFill>
              </a:rPr>
              <a:t>poor metric for privacy!</a:t>
            </a:r>
          </a:p>
          <a:p>
            <a:pPr>
              <a:buFont typeface="Wingdings" pitchFamily="2" charset="2"/>
              <a:buChar char="Ø"/>
            </a:pPr>
            <a:endParaRPr lang="en-US" sz="3200" dirty="0">
              <a:solidFill>
                <a:srgbClr val="C00000"/>
              </a:solidFill>
            </a:endParaRPr>
          </a:p>
          <a:p>
            <a:pPr>
              <a:buFont typeface="Wingdings" pitchFamily="2" charset="2"/>
              <a:buChar char="Ø"/>
            </a:pPr>
            <a:r>
              <a:rPr lang="en-US" sz="3200" dirty="0"/>
              <a:t> We must </a:t>
            </a:r>
            <a:r>
              <a:rPr lang="en-US" sz="3200" dirty="0">
                <a:solidFill>
                  <a:srgbClr val="C00000"/>
                </a:solidFill>
              </a:rPr>
              <a:t>reevaluate what we “know”</a:t>
            </a:r>
            <a:r>
              <a:rPr lang="en-US" sz="3200" dirty="0"/>
              <a:t> about MI attacks &amp; defenses</a:t>
            </a:r>
          </a:p>
          <a:p>
            <a:pPr>
              <a:buFont typeface="Wingdings" pitchFamily="2" charset="2"/>
              <a:buChar char="Ø"/>
            </a:pPr>
            <a:endParaRPr lang="en-US" sz="3200" dirty="0">
              <a:solidFill>
                <a:srgbClr val="C00000"/>
              </a:solidFill>
            </a:endParaRPr>
          </a:p>
          <a:p>
            <a:pPr>
              <a:buFont typeface="Wingdings" pitchFamily="2" charset="2"/>
              <a:buChar char="Ø"/>
            </a:pPr>
            <a:r>
              <a:rPr lang="en-US" sz="3200" dirty="0"/>
              <a:t> Poisoning can turn </a:t>
            </a:r>
            <a:r>
              <a:rPr lang="en-US" sz="3200" dirty="0">
                <a:solidFill>
                  <a:srgbClr val="C00000"/>
                </a:solidFill>
              </a:rPr>
              <a:t>average-case inputs </a:t>
            </a:r>
            <a:r>
              <a:rPr lang="en-US" sz="3200" dirty="0"/>
              <a:t>into </a:t>
            </a:r>
            <a:r>
              <a:rPr lang="en-US" sz="3200" dirty="0">
                <a:solidFill>
                  <a:srgbClr val="C00000"/>
                </a:solidFill>
              </a:rPr>
              <a:t>worst-case inputs</a:t>
            </a:r>
          </a:p>
          <a:p>
            <a:endParaRPr lang="en-US" sz="3200" dirty="0">
              <a:solidFill>
                <a:srgbClr val="C00000"/>
              </a:solidFill>
            </a:endParaRPr>
          </a:p>
          <a:p>
            <a:pPr>
              <a:buFont typeface="Wingdings" pitchFamily="2" charset="2"/>
              <a:buChar char="Ø"/>
            </a:pPr>
            <a:r>
              <a:rPr lang="en-US" sz="3200" dirty="0"/>
              <a:t> Worst-case MI attacks are a useful tool for </a:t>
            </a:r>
            <a:r>
              <a:rPr lang="en-US" sz="3200" dirty="0">
                <a:solidFill>
                  <a:srgbClr val="C00000"/>
                </a:solidFill>
              </a:rPr>
              <a:t>catching DP bugs</a:t>
            </a:r>
          </a:p>
        </p:txBody>
      </p:sp>
    </p:spTree>
    <p:extLst>
      <p:ext uri="{BB962C8B-B14F-4D97-AF65-F5344CB8AC3E}">
        <p14:creationId xmlns:p14="http://schemas.microsoft.com/office/powerpoint/2010/main" val="4867418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1008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FE3A4-E972-3730-B3F7-C092E0E97018}"/>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2C047488-3D74-2A99-4D92-82C75367110F}"/>
              </a:ext>
            </a:extLst>
          </p:cNvPr>
          <p:cNvSpPr>
            <a:spLocks noGrp="1"/>
          </p:cNvSpPr>
          <p:nvPr>
            <p:ph sz="quarter" idx="10"/>
          </p:nvPr>
        </p:nvSpPr>
        <p:spPr/>
        <p:txBody>
          <a:bodyPr/>
          <a:lstStyle/>
          <a:p>
            <a:pPr>
              <a:buFont typeface="Wingdings" pitchFamily="2" charset="2"/>
              <a:buChar char="Ø"/>
            </a:pPr>
            <a:r>
              <a:rPr lang="en-US" dirty="0"/>
              <a:t> Most membership attacks (and their evaluations) </a:t>
            </a:r>
            <a:r>
              <a:rPr lang="en-US" i="1" dirty="0">
                <a:solidFill>
                  <a:srgbClr val="C00000"/>
                </a:solidFill>
              </a:rPr>
              <a:t>are flawed</a:t>
            </a:r>
          </a:p>
          <a:p>
            <a:pPr>
              <a:buFont typeface="Wingdings" pitchFamily="2" charset="2"/>
              <a:buChar char="Ø"/>
            </a:pPr>
            <a:endParaRPr lang="en-US" dirty="0"/>
          </a:p>
          <a:p>
            <a:pPr>
              <a:buFont typeface="Wingdings" pitchFamily="2" charset="2"/>
              <a:buChar char="Ø"/>
            </a:pPr>
            <a:r>
              <a:rPr lang="en-US" dirty="0"/>
              <a:t> A new principled attack that works on </a:t>
            </a:r>
            <a:r>
              <a:rPr lang="en-US" i="1" dirty="0">
                <a:solidFill>
                  <a:srgbClr val="C00000"/>
                </a:solidFill>
              </a:rPr>
              <a:t>outliers</a:t>
            </a:r>
          </a:p>
          <a:p>
            <a:pPr>
              <a:buFont typeface="Wingdings" pitchFamily="2" charset="2"/>
              <a:buChar char="Ø"/>
            </a:pPr>
            <a:endParaRPr lang="en-US" dirty="0">
              <a:solidFill>
                <a:srgbClr val="C00000"/>
              </a:solidFill>
            </a:endParaRPr>
          </a:p>
          <a:p>
            <a:pPr>
              <a:buFont typeface="Wingdings" pitchFamily="2" charset="2"/>
              <a:buChar char="Ø"/>
            </a:pPr>
            <a:r>
              <a:rPr lang="en-US" dirty="0"/>
              <a:t> A new stronger attack that works for </a:t>
            </a:r>
            <a:r>
              <a:rPr lang="en-US" i="1" dirty="0">
                <a:solidFill>
                  <a:srgbClr val="C00000"/>
                </a:solidFill>
              </a:rPr>
              <a:t>any input</a:t>
            </a:r>
          </a:p>
          <a:p>
            <a:pPr>
              <a:buFont typeface="Wingdings" pitchFamily="2" charset="2"/>
              <a:buChar char="Ø"/>
            </a:pPr>
            <a:endParaRPr lang="en-US" i="1" dirty="0">
              <a:solidFill>
                <a:srgbClr val="C00000"/>
              </a:solidFill>
            </a:endParaRPr>
          </a:p>
          <a:p>
            <a:pPr>
              <a:buFont typeface="Wingdings" pitchFamily="2" charset="2"/>
              <a:buChar char="Ø"/>
            </a:pPr>
            <a:r>
              <a:rPr lang="en-US" i="1" dirty="0"/>
              <a:t> </a:t>
            </a:r>
            <a:r>
              <a:rPr lang="en-US" dirty="0"/>
              <a:t>Defenses and </a:t>
            </a:r>
            <a:r>
              <a:rPr lang="en-US" i="1" dirty="0">
                <a:solidFill>
                  <a:srgbClr val="C00000"/>
                </a:solidFill>
              </a:rPr>
              <a:t>how to audit them</a:t>
            </a:r>
          </a:p>
        </p:txBody>
      </p:sp>
      <p:sp>
        <p:nvSpPr>
          <p:cNvPr id="4" name="Slide Number Placeholder 3">
            <a:extLst>
              <a:ext uri="{FF2B5EF4-FFF2-40B4-BE49-F238E27FC236}">
                <a16:creationId xmlns:a16="http://schemas.microsoft.com/office/drawing/2014/main" id="{0F71BC15-F5F7-996B-A4E7-076679986DEB}"/>
              </a:ext>
            </a:extLst>
          </p:cNvPr>
          <p:cNvSpPr>
            <a:spLocks noGrp="1"/>
          </p:cNvSpPr>
          <p:nvPr>
            <p:ph type="sldNum" sz="quarter" idx="11"/>
          </p:nvPr>
        </p:nvSpPr>
        <p:spPr/>
        <p:txBody>
          <a:bodyPr/>
          <a:lstStyle/>
          <a:p>
            <a:pPr algn="r"/>
            <a:fld id="{D0000B66-E438-CF4E-9EAE-E38381514D64}" type="slidenum">
              <a:rPr lang="en-US" altLang="en-US" smtClean="0"/>
              <a:pPr algn="r"/>
              <a:t>6</a:t>
            </a:fld>
            <a:endParaRPr lang="en-US" altLang="en-US"/>
          </a:p>
        </p:txBody>
      </p:sp>
    </p:spTree>
    <p:extLst>
      <p:ext uri="{BB962C8B-B14F-4D97-AF65-F5344CB8AC3E}">
        <p14:creationId xmlns:p14="http://schemas.microsoft.com/office/powerpoint/2010/main" val="2645748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D869-0AB6-7E4B-54AA-29B18937BC1C}"/>
              </a:ext>
            </a:extLst>
          </p:cNvPr>
          <p:cNvSpPr>
            <a:spLocks noGrp="1"/>
          </p:cNvSpPr>
          <p:nvPr>
            <p:ph type="title"/>
          </p:nvPr>
        </p:nvSpPr>
        <p:spPr/>
        <p:txBody>
          <a:bodyPr/>
          <a:lstStyle/>
          <a:p>
            <a:r>
              <a:rPr lang="en-US" dirty="0"/>
              <a:t>Models are trained to </a:t>
            </a:r>
            <a:r>
              <a:rPr lang="en-US" dirty="0">
                <a:solidFill>
                  <a:srgbClr val="C00000"/>
                </a:solidFill>
              </a:rPr>
              <a:t>minimize loss.</a:t>
            </a:r>
          </a:p>
        </p:txBody>
      </p:sp>
      <p:sp>
        <p:nvSpPr>
          <p:cNvPr id="4" name="Slide Number Placeholder 3">
            <a:extLst>
              <a:ext uri="{FF2B5EF4-FFF2-40B4-BE49-F238E27FC236}">
                <a16:creationId xmlns:a16="http://schemas.microsoft.com/office/drawing/2014/main" id="{80147B7D-A16A-2730-EBA7-17A495B83A91}"/>
              </a:ext>
            </a:extLst>
          </p:cNvPr>
          <p:cNvSpPr>
            <a:spLocks noGrp="1"/>
          </p:cNvSpPr>
          <p:nvPr>
            <p:ph type="sldNum" sz="quarter" idx="11"/>
          </p:nvPr>
        </p:nvSpPr>
        <p:spPr/>
        <p:txBody>
          <a:bodyPr/>
          <a:lstStyle/>
          <a:p>
            <a:pPr algn="r"/>
            <a:fld id="{D0000B66-E438-CF4E-9EAE-E38381514D64}" type="slidenum">
              <a:rPr lang="en-US" altLang="en-US" smtClean="0"/>
              <a:pPr algn="r"/>
              <a:t>7</a:t>
            </a:fld>
            <a:endParaRPr lang="en-US" altLang="en-US"/>
          </a:p>
        </p:txBody>
      </p:sp>
      <p:pic>
        <p:nvPicPr>
          <p:cNvPr id="5" name="Picture 2">
            <a:extLst>
              <a:ext uri="{FF2B5EF4-FFF2-40B4-BE49-F238E27FC236}">
                <a16:creationId xmlns:a16="http://schemas.microsoft.com/office/drawing/2014/main" id="{3FA43A87-D076-F3C7-3CEC-46A6218637E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514558" y="1674617"/>
            <a:ext cx="596857" cy="12009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a:extLst>
              <a:ext uri="{FF2B5EF4-FFF2-40B4-BE49-F238E27FC236}">
                <a16:creationId xmlns:a16="http://schemas.microsoft.com/office/drawing/2014/main" id="{4002C2AC-F4AA-A9CA-4A71-C5AC7773E27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14558" y="3139552"/>
            <a:ext cx="596857" cy="121854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LG Journey™ LTE Smartphone for TracFone (LGL322DL.ATRFBKY) | LG USA">
            <a:extLst>
              <a:ext uri="{FF2B5EF4-FFF2-40B4-BE49-F238E27FC236}">
                <a16:creationId xmlns:a16="http://schemas.microsoft.com/office/drawing/2014/main" id="{C66DBDDF-76F0-BC16-F99A-351D96D7CE6E}"/>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70725" y="4636049"/>
            <a:ext cx="684519" cy="124524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a:extLst>
              <a:ext uri="{FF2B5EF4-FFF2-40B4-BE49-F238E27FC236}">
                <a16:creationId xmlns:a16="http://schemas.microsoft.com/office/drawing/2014/main" id="{68E6DAB1-839C-F30A-5479-191D09B74F00}"/>
              </a:ext>
            </a:extLst>
          </p:cNvPr>
          <p:cNvCxnSpPr>
            <a:cxnSpLocks/>
            <a:stCxn id="5" idx="3"/>
          </p:cNvCxnSpPr>
          <p:nvPr/>
        </p:nvCxnSpPr>
        <p:spPr>
          <a:xfrm>
            <a:off x="1111414" y="2275104"/>
            <a:ext cx="2767597" cy="14553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8DDFBECA-3793-A1D5-4E88-6B09B49E3374}"/>
              </a:ext>
            </a:extLst>
          </p:cNvPr>
          <p:cNvCxnSpPr>
            <a:cxnSpLocks/>
            <a:stCxn id="7" idx="3"/>
          </p:cNvCxnSpPr>
          <p:nvPr/>
        </p:nvCxnSpPr>
        <p:spPr>
          <a:xfrm flipV="1">
            <a:off x="1111414" y="3730462"/>
            <a:ext cx="2767597" cy="1836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DF4A52A3-B26F-6D8E-5CE0-9D096543777A}"/>
              </a:ext>
            </a:extLst>
          </p:cNvPr>
          <p:cNvCxnSpPr>
            <a:cxnSpLocks/>
            <a:stCxn id="8" idx="3"/>
          </p:cNvCxnSpPr>
          <p:nvPr/>
        </p:nvCxnSpPr>
        <p:spPr>
          <a:xfrm flipV="1">
            <a:off x="1155243" y="3730461"/>
            <a:ext cx="2723768" cy="15282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12" name="Picture 12" descr="Neural Networks – an Intuition">
            <a:extLst>
              <a:ext uri="{FF2B5EF4-FFF2-40B4-BE49-F238E27FC236}">
                <a16:creationId xmlns:a16="http://schemas.microsoft.com/office/drawing/2014/main" id="{80C33AFE-7F0B-AF69-AEED-A1184F7261DA}"/>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922839" y="3139552"/>
            <a:ext cx="2009036" cy="117964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42CCD2D-EC75-AF40-E33C-742F8F02F881}"/>
              </a:ext>
            </a:extLst>
          </p:cNvPr>
          <p:cNvSpPr txBox="1"/>
          <p:nvPr/>
        </p:nvSpPr>
        <p:spPr>
          <a:xfrm>
            <a:off x="3727060" y="4449846"/>
            <a:ext cx="2400594" cy="584775"/>
          </a:xfrm>
          <a:prstGeom prst="rect">
            <a:avLst/>
          </a:prstGeom>
          <a:noFill/>
        </p:spPr>
        <p:txBody>
          <a:bodyPr wrap="none" rtlCol="0">
            <a:spAutoFit/>
          </a:bodyPr>
          <a:lstStyle/>
          <a:p>
            <a:r>
              <a:rPr lang="en-US" sz="3200" i="1" dirty="0"/>
              <a:t>minimize loss</a:t>
            </a:r>
            <a:endParaRPr lang="en-US" sz="3200" i="1" dirty="0">
              <a:solidFill>
                <a:srgbClr val="C00000"/>
              </a:solidFill>
            </a:endParaRPr>
          </a:p>
        </p:txBody>
      </p:sp>
      <p:pic>
        <p:nvPicPr>
          <p:cNvPr id="14" name="Picture 16" descr="Teacup Dogs for Tiny-Canine Lovers">
            <a:extLst>
              <a:ext uri="{FF2B5EF4-FFF2-40B4-BE49-F238E27FC236}">
                <a16:creationId xmlns:a16="http://schemas.microsoft.com/office/drawing/2014/main" id="{D026F688-9A82-5D99-EFC7-7624AD25EDE9}"/>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950051" y="3408953"/>
            <a:ext cx="720000" cy="720000"/>
          </a:xfrm>
          <a:prstGeom prst="rect">
            <a:avLst/>
          </a:prstGeom>
          <a:ln w="254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5" name="Picture 18" descr="Cute Mini Pig - A Funny and Cute Micro Pig Videos Compilation [BEST OF] -  YouTube">
            <a:extLst>
              <a:ext uri="{FF2B5EF4-FFF2-40B4-BE49-F238E27FC236}">
                <a16:creationId xmlns:a16="http://schemas.microsoft.com/office/drawing/2014/main" id="{BEA30190-184F-DB2B-B6AA-D35111EEA35C}"/>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950051" y="4509083"/>
            <a:ext cx="720000" cy="720000"/>
          </a:xfrm>
          <a:prstGeom prst="rect">
            <a:avLst/>
          </a:prstGeom>
          <a:ln w="254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224FB643-EA95-770B-4484-52347EF4E3F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946451" y="2235527"/>
            <a:ext cx="723600" cy="723600"/>
          </a:xfrm>
          <a:prstGeom prst="rect">
            <a:avLst/>
          </a:prstGeom>
          <a:ln w="38100" cap="sq" cmpd="thickThin">
            <a:solidFill>
              <a:schemeClr val="accent1"/>
            </a:solidFill>
            <a:prstDash val="solid"/>
            <a:miter lim="800000"/>
          </a:ln>
          <a:effectLst>
            <a:innerShdw blurRad="76200">
              <a:srgbClr val="000000"/>
            </a:innerShdw>
          </a:effectLst>
        </p:spPr>
      </p:pic>
      <p:sp>
        <p:nvSpPr>
          <p:cNvPr id="3" name="Rounded Rectangle 2">
            <a:extLst>
              <a:ext uri="{FF2B5EF4-FFF2-40B4-BE49-F238E27FC236}">
                <a16:creationId xmlns:a16="http://schemas.microsoft.com/office/drawing/2014/main" id="{D9F6174A-1A9F-16A3-5D41-CB1679CEE33C}"/>
              </a:ext>
            </a:extLst>
          </p:cNvPr>
          <p:cNvSpPr/>
          <p:nvPr/>
        </p:nvSpPr>
        <p:spPr>
          <a:xfrm>
            <a:off x="6521368" y="4319196"/>
            <a:ext cx="4829908" cy="176045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200" b="1" dirty="0">
                <a:solidFill>
                  <a:srgbClr val="C00000"/>
                </a:solidFill>
              </a:rPr>
              <a:t>Loss is (slightly) lower for training examples!</a:t>
            </a:r>
          </a:p>
        </p:txBody>
      </p:sp>
      <p:pic>
        <p:nvPicPr>
          <p:cNvPr id="1026" name="Picture 2" descr="How to use Learning Curves to Diagnose Machine Learning ...">
            <a:extLst>
              <a:ext uri="{FF2B5EF4-FFF2-40B4-BE49-F238E27FC236}">
                <a16:creationId xmlns:a16="http://schemas.microsoft.com/office/drawing/2014/main" id="{A5C5264E-B3A8-FDED-34F3-B93ACCF1EC5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6390" b="9725"/>
          <a:stretch/>
        </p:blipFill>
        <p:spPr bwMode="auto">
          <a:xfrm>
            <a:off x="6625737" y="1262394"/>
            <a:ext cx="4621171" cy="2907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57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5D869-0AB6-7E4B-54AA-29B18937BC1C}"/>
              </a:ext>
            </a:extLst>
          </p:cNvPr>
          <p:cNvSpPr>
            <a:spLocks noGrp="1"/>
          </p:cNvSpPr>
          <p:nvPr>
            <p:ph type="title"/>
          </p:nvPr>
        </p:nvSpPr>
        <p:spPr/>
        <p:txBody>
          <a:bodyPr/>
          <a:lstStyle/>
          <a:p>
            <a:r>
              <a:rPr lang="en-US" dirty="0"/>
              <a:t>A simple MI attack: </a:t>
            </a:r>
            <a:r>
              <a:rPr lang="en-US" dirty="0">
                <a:solidFill>
                  <a:srgbClr val="C00000"/>
                </a:solidFill>
              </a:rPr>
              <a:t>“uniform” loss thresholding</a:t>
            </a:r>
            <a:br>
              <a:rPr lang="en-US" dirty="0"/>
            </a:br>
            <a:r>
              <a:rPr lang="en-US" sz="2000" dirty="0">
                <a:solidFill>
                  <a:schemeClr val="bg1">
                    <a:lumMod val="50000"/>
                  </a:schemeClr>
                </a:solidFill>
              </a:rPr>
              <a:t>[</a:t>
            </a:r>
            <a:r>
              <a:rPr lang="en-US" sz="2000" dirty="0" err="1">
                <a:solidFill>
                  <a:schemeClr val="bg1">
                    <a:lumMod val="50000"/>
                  </a:schemeClr>
                </a:solidFill>
              </a:rPr>
              <a:t>Yeom</a:t>
            </a:r>
            <a:r>
              <a:rPr lang="en-US" sz="2000" dirty="0">
                <a:solidFill>
                  <a:schemeClr val="bg1">
                    <a:lumMod val="50000"/>
                  </a:schemeClr>
                </a:solidFill>
              </a:rPr>
              <a:t> et al.’18]</a:t>
            </a:r>
          </a:p>
        </p:txBody>
      </p:sp>
      <p:sp>
        <p:nvSpPr>
          <p:cNvPr id="4" name="Slide Number Placeholder 3">
            <a:extLst>
              <a:ext uri="{FF2B5EF4-FFF2-40B4-BE49-F238E27FC236}">
                <a16:creationId xmlns:a16="http://schemas.microsoft.com/office/drawing/2014/main" id="{80147B7D-A16A-2730-EBA7-17A495B83A91}"/>
              </a:ext>
            </a:extLst>
          </p:cNvPr>
          <p:cNvSpPr>
            <a:spLocks noGrp="1"/>
          </p:cNvSpPr>
          <p:nvPr>
            <p:ph type="sldNum" sz="quarter" idx="11"/>
          </p:nvPr>
        </p:nvSpPr>
        <p:spPr/>
        <p:txBody>
          <a:bodyPr/>
          <a:lstStyle/>
          <a:p>
            <a:pPr algn="r"/>
            <a:fld id="{D0000B66-E438-CF4E-9EAE-E38381514D64}" type="slidenum">
              <a:rPr lang="en-US" altLang="en-US" smtClean="0"/>
              <a:pPr algn="r"/>
              <a:t>8</a:t>
            </a:fld>
            <a:endParaRPr lang="en-US" altLang="en-US"/>
          </a:p>
        </p:txBody>
      </p:sp>
      <p:pic>
        <p:nvPicPr>
          <p:cNvPr id="12" name="Picture 11">
            <a:extLst>
              <a:ext uri="{FF2B5EF4-FFF2-40B4-BE49-F238E27FC236}">
                <a16:creationId xmlns:a16="http://schemas.microsoft.com/office/drawing/2014/main" id="{F2463846-A3B5-5CDC-4FF2-CB9C3B0EAB3A}"/>
              </a:ext>
            </a:extLst>
          </p:cNvPr>
          <p:cNvPicPr>
            <a:picLocks noChangeAspect="1"/>
          </p:cNvPicPr>
          <p:nvPr/>
        </p:nvPicPr>
        <p:blipFill>
          <a:blip r:embed="rId2"/>
          <a:stretch>
            <a:fillRect/>
          </a:stretch>
        </p:blipFill>
        <p:spPr>
          <a:xfrm>
            <a:off x="2254622" y="1437543"/>
            <a:ext cx="6758749" cy="5303018"/>
          </a:xfrm>
          <a:prstGeom prst="rect">
            <a:avLst/>
          </a:prstGeom>
        </p:spPr>
      </p:pic>
    </p:spTree>
    <p:extLst>
      <p:ext uri="{BB962C8B-B14F-4D97-AF65-F5344CB8AC3E}">
        <p14:creationId xmlns:p14="http://schemas.microsoft.com/office/powerpoint/2010/main" val="2382327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ECD35110-F166-B3C4-BB2F-52FC74373C16}"/>
              </a:ext>
            </a:extLst>
          </p:cNvPr>
          <p:cNvPicPr>
            <a:picLocks noChangeAspect="1"/>
          </p:cNvPicPr>
          <p:nvPr/>
        </p:nvPicPr>
        <p:blipFill>
          <a:blip r:embed="rId2"/>
          <a:stretch>
            <a:fillRect/>
          </a:stretch>
        </p:blipFill>
        <p:spPr>
          <a:xfrm>
            <a:off x="2254622" y="1437543"/>
            <a:ext cx="6758749" cy="5303018"/>
          </a:xfrm>
          <a:prstGeom prst="rect">
            <a:avLst/>
          </a:prstGeom>
        </p:spPr>
      </p:pic>
      <p:sp>
        <p:nvSpPr>
          <p:cNvPr id="2" name="Title 1">
            <a:extLst>
              <a:ext uri="{FF2B5EF4-FFF2-40B4-BE49-F238E27FC236}">
                <a16:creationId xmlns:a16="http://schemas.microsoft.com/office/drawing/2014/main" id="{A825D869-0AB6-7E4B-54AA-29B18937BC1C}"/>
              </a:ext>
            </a:extLst>
          </p:cNvPr>
          <p:cNvSpPr>
            <a:spLocks noGrp="1"/>
          </p:cNvSpPr>
          <p:nvPr>
            <p:ph type="title"/>
          </p:nvPr>
        </p:nvSpPr>
        <p:spPr/>
        <p:txBody>
          <a:bodyPr/>
          <a:lstStyle/>
          <a:p>
            <a:r>
              <a:rPr lang="en-US" dirty="0"/>
              <a:t>A simple MI attack:</a:t>
            </a:r>
            <a:r>
              <a:rPr lang="en-US" dirty="0">
                <a:solidFill>
                  <a:srgbClr val="C00000"/>
                </a:solidFill>
              </a:rPr>
              <a:t> “uniform” loss thresholding</a:t>
            </a:r>
            <a:br>
              <a:rPr lang="en-US" dirty="0"/>
            </a:br>
            <a:r>
              <a:rPr lang="en-US" sz="1800" dirty="0">
                <a:solidFill>
                  <a:schemeClr val="bg1">
                    <a:lumMod val="50000"/>
                  </a:schemeClr>
                </a:solidFill>
              </a:rPr>
              <a:t>[</a:t>
            </a:r>
            <a:r>
              <a:rPr lang="en-US" sz="1800" dirty="0" err="1">
                <a:solidFill>
                  <a:schemeClr val="bg1">
                    <a:lumMod val="50000"/>
                  </a:schemeClr>
                </a:solidFill>
              </a:rPr>
              <a:t>Yeom</a:t>
            </a:r>
            <a:r>
              <a:rPr lang="en-US" sz="1800" dirty="0">
                <a:solidFill>
                  <a:schemeClr val="bg1">
                    <a:lumMod val="50000"/>
                  </a:schemeClr>
                </a:solidFill>
              </a:rPr>
              <a:t> et al.’18]</a:t>
            </a:r>
            <a:endParaRPr lang="en-US" dirty="0"/>
          </a:p>
        </p:txBody>
      </p:sp>
      <p:sp>
        <p:nvSpPr>
          <p:cNvPr id="4" name="Slide Number Placeholder 3">
            <a:extLst>
              <a:ext uri="{FF2B5EF4-FFF2-40B4-BE49-F238E27FC236}">
                <a16:creationId xmlns:a16="http://schemas.microsoft.com/office/drawing/2014/main" id="{80147B7D-A16A-2730-EBA7-17A495B83A91}"/>
              </a:ext>
            </a:extLst>
          </p:cNvPr>
          <p:cNvSpPr>
            <a:spLocks noGrp="1"/>
          </p:cNvSpPr>
          <p:nvPr>
            <p:ph type="sldNum" sz="quarter" idx="11"/>
          </p:nvPr>
        </p:nvSpPr>
        <p:spPr/>
        <p:txBody>
          <a:bodyPr/>
          <a:lstStyle/>
          <a:p>
            <a:pPr algn="r"/>
            <a:fld id="{D0000B66-E438-CF4E-9EAE-E38381514D64}" type="slidenum">
              <a:rPr lang="en-US" altLang="en-US" smtClean="0"/>
              <a:pPr algn="r"/>
              <a:t>9</a:t>
            </a:fld>
            <a:endParaRPr lang="en-US" altLang="en-US"/>
          </a:p>
        </p:txBody>
      </p:sp>
      <p:cxnSp>
        <p:nvCxnSpPr>
          <p:cNvPr id="10" name="Straight Connector 9">
            <a:extLst>
              <a:ext uri="{FF2B5EF4-FFF2-40B4-BE49-F238E27FC236}">
                <a16:creationId xmlns:a16="http://schemas.microsoft.com/office/drawing/2014/main" id="{440ACECC-6F3E-A9EE-223C-01D6BFAB2E28}"/>
              </a:ext>
            </a:extLst>
          </p:cNvPr>
          <p:cNvCxnSpPr/>
          <p:nvPr/>
        </p:nvCxnSpPr>
        <p:spPr>
          <a:xfrm>
            <a:off x="6309726" y="3262544"/>
            <a:ext cx="0" cy="272845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29C6822-6666-4C49-ADF6-25716C8FD794}"/>
              </a:ext>
            </a:extLst>
          </p:cNvPr>
          <p:cNvSpPr txBox="1"/>
          <p:nvPr/>
        </p:nvSpPr>
        <p:spPr>
          <a:xfrm>
            <a:off x="6346372" y="3047100"/>
            <a:ext cx="2246128" cy="430887"/>
          </a:xfrm>
          <a:prstGeom prst="rect">
            <a:avLst/>
          </a:prstGeom>
          <a:noFill/>
        </p:spPr>
        <p:txBody>
          <a:bodyPr wrap="none" rtlCol="0">
            <a:spAutoFit/>
          </a:bodyPr>
          <a:lstStyle/>
          <a:p>
            <a:r>
              <a:rPr lang="en-US" sz="2200" i="1" dirty="0"/>
              <a:t>decision threshold</a:t>
            </a:r>
          </a:p>
        </p:txBody>
      </p:sp>
      <p:sp>
        <p:nvSpPr>
          <p:cNvPr id="15" name="TextBox 14">
            <a:extLst>
              <a:ext uri="{FF2B5EF4-FFF2-40B4-BE49-F238E27FC236}">
                <a16:creationId xmlns:a16="http://schemas.microsoft.com/office/drawing/2014/main" id="{0F4512D3-C730-34A1-E625-50A115AA3F1E}"/>
              </a:ext>
            </a:extLst>
          </p:cNvPr>
          <p:cNvSpPr txBox="1"/>
          <p:nvPr/>
        </p:nvSpPr>
        <p:spPr>
          <a:xfrm>
            <a:off x="2960272" y="2783646"/>
            <a:ext cx="2076146" cy="430887"/>
          </a:xfrm>
          <a:prstGeom prst="rect">
            <a:avLst/>
          </a:prstGeom>
          <a:noFill/>
        </p:spPr>
        <p:txBody>
          <a:bodyPr wrap="none" rtlCol="0">
            <a:spAutoFit/>
          </a:bodyPr>
          <a:lstStyle/>
          <a:p>
            <a:r>
              <a:rPr lang="en-US" sz="2200" i="1" dirty="0"/>
              <a:t>guess “member”</a:t>
            </a:r>
          </a:p>
        </p:txBody>
      </p:sp>
      <p:cxnSp>
        <p:nvCxnSpPr>
          <p:cNvPr id="17" name="Straight Arrow Connector 16">
            <a:extLst>
              <a:ext uri="{FF2B5EF4-FFF2-40B4-BE49-F238E27FC236}">
                <a16:creationId xmlns:a16="http://schemas.microsoft.com/office/drawing/2014/main" id="{0F307B56-1496-BB75-8E84-7D086AA8E97C}"/>
              </a:ext>
            </a:extLst>
          </p:cNvPr>
          <p:cNvCxnSpPr>
            <a:cxnSpLocks/>
          </p:cNvCxnSpPr>
          <p:nvPr/>
        </p:nvCxnSpPr>
        <p:spPr>
          <a:xfrm flipH="1">
            <a:off x="3059723" y="3262544"/>
            <a:ext cx="3250003" cy="0"/>
          </a:xfrm>
          <a:prstGeom prst="straightConnector1">
            <a:avLst/>
          </a:prstGeom>
          <a:ln w="38100">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814450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11284</TotalTime>
  <Words>1954</Words>
  <Application>Microsoft Macintosh PowerPoint</Application>
  <PresentationFormat>Widescreen</PresentationFormat>
  <Paragraphs>284</Paragraphs>
  <Slides>56</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56</vt:i4>
      </vt:variant>
    </vt:vector>
  </HeadingPairs>
  <TitlesOfParts>
    <vt:vector size="65" baseType="lpstr">
      <vt:lpstr>Arial</vt:lpstr>
      <vt:lpstr>Bradley Hand</vt:lpstr>
      <vt:lpstr>Calibri</vt:lpstr>
      <vt:lpstr>Calibri Light</vt:lpstr>
      <vt:lpstr>Cambria</vt:lpstr>
      <vt:lpstr>Cambria Math</vt:lpstr>
      <vt:lpstr>Google Sans</vt:lpstr>
      <vt:lpstr>Wingdings</vt:lpstr>
      <vt:lpstr>Office Theme</vt:lpstr>
      <vt:lpstr>Measuring privacy leakage  in neural networks</vt:lpstr>
      <vt:lpstr>Neural networks learn from a (private) training set.</vt:lpstr>
      <vt:lpstr>The trained model might leak the training set.</vt:lpstr>
      <vt:lpstr>This talk: Membership inference attacks</vt:lpstr>
      <vt:lpstr>Why should we care about membership inference?</vt:lpstr>
      <vt:lpstr>Outline.</vt:lpstr>
      <vt:lpstr>Models are trained to minimize loss.</vt:lpstr>
      <vt:lpstr>A simple MI attack: “uniform” loss thresholding [Yeom et al.’18]</vt:lpstr>
      <vt:lpstr>A simple MI attack: “uniform” loss thresholding [Yeom et al.’18]</vt:lpstr>
      <vt:lpstr>A simple MI attack: “uniform” loss thresholding [Yeom et al.’18]</vt:lpstr>
      <vt:lpstr>A simple MI attack: “uniform” loss thresholding [Yeom et al.’18]</vt:lpstr>
      <vt:lpstr>A model’s loss leaks membership on average.</vt:lpstr>
      <vt:lpstr>A model’s loss leaks membership on average.</vt:lpstr>
      <vt:lpstr>“Uniform” loss thresholding doesn’t confidently infer membership of any member of the train set!</vt:lpstr>
      <vt:lpstr>Our preferred evaluation methodology: low FPRs</vt:lpstr>
      <vt:lpstr>LIRA: A better MI attack! Carlini et al., “Membership Inference Attacks From First Principles”, IEEE S&amp;P ‘22</vt:lpstr>
      <vt:lpstr>Insight: not all examples are equally “hard” [Sablayrolles et al.’19, Long et al.’20, Feldman &amp; Zhang’20, Watson et al.’21, Ye et al.’21]</vt:lpstr>
      <vt:lpstr>Insight: not all examples are equally “hard” [Sablayrolles et al.’19, Long et al.’20, Feldman &amp; Zhang’20, Watson et al.’21, Ye et al.’21]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Membership inference with per-example likelihood</vt:lpstr>
      <vt:lpstr>Membership inference works well on “outliers”.</vt:lpstr>
      <vt:lpstr>Next: a new attack that works on any 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defend against membership leakage?</vt:lpstr>
      <vt:lpstr>PowerPoint Presentation</vt:lpstr>
      <vt:lpstr>DP bounds the success of any MI attack. [Kairouz et al. ‘15]</vt:lpstr>
      <vt:lpstr>Corollary: MI attacks can be used to audit privacy. [Jagielsky et al. ‘20, Nasr et al. ’21]</vt:lpstr>
      <vt:lpstr>Example: DP with 98% accuracy on MNIST</vt:lpstr>
      <vt:lpstr>Example: DP with 98% accuracy on MNIST</vt:lpstr>
      <vt:lpstr>Example: DP with 98% accuracy on MNIST</vt:lpstr>
      <vt:lpstr>How to verify a DP claim?</vt:lpstr>
      <vt:lpstr>How to verify a DP claim?</vt:lpstr>
      <vt:lpstr>How to verify a DP claim?</vt:lpstr>
      <vt:lpstr>DP bounds should hold for any data point.</vt:lpstr>
      <vt:lpstr>Run the attack 100’000 times... Tramèr et al. “Debugging Differential Privacy: A Case Study for Privacy Auditing”, 2022</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(and isn't) private learning?</dc:title>
  <dc:creator>Florian Simon Tramer</dc:creator>
  <cp:lastModifiedBy>Tramèr  Florian</cp:lastModifiedBy>
  <cp:revision>466</cp:revision>
  <dcterms:created xsi:type="dcterms:W3CDTF">2021-04-06T20:57:14Z</dcterms:created>
  <dcterms:modified xsi:type="dcterms:W3CDTF">2022-11-21T09:25:27Z</dcterms:modified>
</cp:coreProperties>
</file>