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sldIdLst>
    <p:sldId id="256" r:id="rId2"/>
    <p:sldId id="394" r:id="rId3"/>
    <p:sldId id="499" r:id="rId4"/>
    <p:sldId id="919" r:id="rId5"/>
    <p:sldId id="356" r:id="rId6"/>
    <p:sldId id="920" r:id="rId7"/>
    <p:sldId id="921" r:id="rId8"/>
    <p:sldId id="922" r:id="rId9"/>
    <p:sldId id="923" r:id="rId10"/>
    <p:sldId id="951" r:id="rId11"/>
    <p:sldId id="924" r:id="rId12"/>
    <p:sldId id="938" r:id="rId13"/>
    <p:sldId id="939" r:id="rId14"/>
    <p:sldId id="940" r:id="rId15"/>
    <p:sldId id="953" r:id="rId16"/>
    <p:sldId id="925" r:id="rId17"/>
    <p:sldId id="941" r:id="rId18"/>
    <p:sldId id="942" r:id="rId19"/>
    <p:sldId id="943" r:id="rId20"/>
    <p:sldId id="944" r:id="rId21"/>
    <p:sldId id="964" r:id="rId22"/>
    <p:sldId id="894" r:id="rId23"/>
    <p:sldId id="896" r:id="rId24"/>
    <p:sldId id="898" r:id="rId25"/>
    <p:sldId id="899" r:id="rId26"/>
    <p:sldId id="895" r:id="rId27"/>
    <p:sldId id="900" r:id="rId28"/>
    <p:sldId id="902" r:id="rId29"/>
    <p:sldId id="903" r:id="rId30"/>
    <p:sldId id="904" r:id="rId31"/>
    <p:sldId id="905" r:id="rId32"/>
    <p:sldId id="906" r:id="rId33"/>
    <p:sldId id="927" r:id="rId34"/>
    <p:sldId id="849" r:id="rId35"/>
    <p:sldId id="929" r:id="rId36"/>
    <p:sldId id="945" r:id="rId37"/>
    <p:sldId id="946" r:id="rId38"/>
    <p:sldId id="954" r:id="rId39"/>
    <p:sldId id="952" r:id="rId40"/>
    <p:sldId id="956" r:id="rId41"/>
    <p:sldId id="963" r:id="rId42"/>
    <p:sldId id="967" r:id="rId43"/>
    <p:sldId id="965" r:id="rId44"/>
    <p:sldId id="966" r:id="rId45"/>
    <p:sldId id="957" r:id="rId46"/>
    <p:sldId id="958" r:id="rId47"/>
    <p:sldId id="959" r:id="rId48"/>
    <p:sldId id="960" r:id="rId49"/>
    <p:sldId id="961" r:id="rId50"/>
    <p:sldId id="955" r:id="rId51"/>
    <p:sldId id="930" r:id="rId52"/>
    <p:sldId id="947" r:id="rId53"/>
    <p:sldId id="948" r:id="rId54"/>
    <p:sldId id="949" r:id="rId55"/>
    <p:sldId id="933" r:id="rId56"/>
    <p:sldId id="950" r:id="rId57"/>
    <p:sldId id="93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1"/>
    <a:srgbClr val="E1D4FC"/>
    <a:srgbClr val="CFE3F3"/>
    <a:srgbClr val="B393FF"/>
    <a:srgbClr val="89A458"/>
    <a:srgbClr val="9D8653"/>
    <a:srgbClr val="945200"/>
    <a:srgbClr val="009051"/>
    <a:srgbClr val="1400FF"/>
    <a:srgbClr val="FFF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5ADC5-7CF7-43C1-A895-E05B8A9AB64D}" v="1189" dt="2021-12-18T11:55:36.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3"/>
    <p:restoredTop sz="95680"/>
  </p:normalViewPr>
  <p:slideViewPr>
    <p:cSldViewPr snapToGrid="0" snapToObjects="1" showGuides="1">
      <p:cViewPr varScale="1">
        <p:scale>
          <a:sx n="103" d="100"/>
          <a:sy n="103" d="100"/>
        </p:scale>
        <p:origin x="168" y="176"/>
      </p:cViewPr>
      <p:guideLst>
        <p:guide orient="horz" pos="2160"/>
        <p:guide pos="3795"/>
      </p:guideLst>
    </p:cSldViewPr>
  </p:slideViewPr>
  <p:outlineViewPr>
    <p:cViewPr>
      <p:scale>
        <a:sx n="33" d="100"/>
        <a:sy n="33" d="100"/>
      </p:scale>
      <p:origin x="0" y="-8936"/>
    </p:cViewPr>
  </p:outlin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83" d="100"/>
          <a:sy n="83" d="100"/>
        </p:scale>
        <p:origin x="39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5E921-C240-7043-ACDB-E3EC728FAE46}" type="datetimeFigureOut">
              <a:rPr lang="en-US" smtClean="0"/>
              <a:t>10/11/22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13C21-FEE4-F94E-9175-5622269EC441}" type="slidenum">
              <a:rPr lang="en-US" smtClean="0"/>
              <a:t>‹#›</a:t>
            </a:fld>
            <a:endParaRPr lang="en-US"/>
          </a:p>
        </p:txBody>
      </p:sp>
    </p:spTree>
    <p:extLst>
      <p:ext uri="{BB962C8B-B14F-4D97-AF65-F5344CB8AC3E}">
        <p14:creationId xmlns:p14="http://schemas.microsoft.com/office/powerpoint/2010/main" val="314273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a:t>
            </a:fld>
            <a:endParaRPr lang="en-US"/>
          </a:p>
        </p:txBody>
      </p:sp>
    </p:spTree>
    <p:extLst>
      <p:ext uri="{BB962C8B-B14F-4D97-AF65-F5344CB8AC3E}">
        <p14:creationId xmlns:p14="http://schemas.microsoft.com/office/powerpoint/2010/main" val="277765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25</a:t>
            </a:fld>
            <a:endParaRPr lang="en-US"/>
          </a:p>
        </p:txBody>
      </p:sp>
    </p:spTree>
    <p:extLst>
      <p:ext uri="{BB962C8B-B14F-4D97-AF65-F5344CB8AC3E}">
        <p14:creationId xmlns:p14="http://schemas.microsoft.com/office/powerpoint/2010/main" val="187857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26</a:t>
            </a:fld>
            <a:endParaRPr lang="en-US"/>
          </a:p>
        </p:txBody>
      </p:sp>
    </p:spTree>
    <p:extLst>
      <p:ext uri="{BB962C8B-B14F-4D97-AF65-F5344CB8AC3E}">
        <p14:creationId xmlns:p14="http://schemas.microsoft.com/office/powerpoint/2010/main" val="2884323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27</a:t>
            </a:fld>
            <a:endParaRPr lang="en-US"/>
          </a:p>
        </p:txBody>
      </p:sp>
    </p:spTree>
    <p:extLst>
      <p:ext uri="{BB962C8B-B14F-4D97-AF65-F5344CB8AC3E}">
        <p14:creationId xmlns:p14="http://schemas.microsoft.com/office/powerpoint/2010/main" val="513411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28</a:t>
            </a:fld>
            <a:endParaRPr lang="en-US"/>
          </a:p>
        </p:txBody>
      </p:sp>
    </p:spTree>
    <p:extLst>
      <p:ext uri="{BB962C8B-B14F-4D97-AF65-F5344CB8AC3E}">
        <p14:creationId xmlns:p14="http://schemas.microsoft.com/office/powerpoint/2010/main" val="2014605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29</a:t>
            </a:fld>
            <a:endParaRPr lang="en-US"/>
          </a:p>
        </p:txBody>
      </p:sp>
    </p:spTree>
    <p:extLst>
      <p:ext uri="{BB962C8B-B14F-4D97-AF65-F5344CB8AC3E}">
        <p14:creationId xmlns:p14="http://schemas.microsoft.com/office/powerpoint/2010/main" val="159543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30</a:t>
            </a:fld>
            <a:endParaRPr lang="en-US"/>
          </a:p>
        </p:txBody>
      </p:sp>
    </p:spTree>
    <p:extLst>
      <p:ext uri="{BB962C8B-B14F-4D97-AF65-F5344CB8AC3E}">
        <p14:creationId xmlns:p14="http://schemas.microsoft.com/office/powerpoint/2010/main" val="41423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31</a:t>
            </a:fld>
            <a:endParaRPr lang="en-US"/>
          </a:p>
        </p:txBody>
      </p:sp>
    </p:spTree>
    <p:extLst>
      <p:ext uri="{BB962C8B-B14F-4D97-AF65-F5344CB8AC3E}">
        <p14:creationId xmlns:p14="http://schemas.microsoft.com/office/powerpoint/2010/main" val="233970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32</a:t>
            </a:fld>
            <a:endParaRPr lang="en-US"/>
          </a:p>
        </p:txBody>
      </p:sp>
    </p:spTree>
    <p:extLst>
      <p:ext uri="{BB962C8B-B14F-4D97-AF65-F5344CB8AC3E}">
        <p14:creationId xmlns:p14="http://schemas.microsoft.com/office/powerpoint/2010/main" val="730688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55</a:t>
            </a:fld>
            <a:endParaRPr lang="en-US"/>
          </a:p>
        </p:txBody>
      </p:sp>
    </p:spTree>
    <p:extLst>
      <p:ext uri="{BB962C8B-B14F-4D97-AF65-F5344CB8AC3E}">
        <p14:creationId xmlns:p14="http://schemas.microsoft.com/office/powerpoint/2010/main" val="138804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a:t>
            </a:fld>
            <a:endParaRPr lang="en-US"/>
          </a:p>
        </p:txBody>
      </p:sp>
    </p:spTree>
    <p:extLst>
      <p:ext uri="{BB962C8B-B14F-4D97-AF65-F5344CB8AC3E}">
        <p14:creationId xmlns:p14="http://schemas.microsoft.com/office/powerpoint/2010/main" val="37689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a:t>
            </a:fld>
            <a:endParaRPr lang="en-US"/>
          </a:p>
        </p:txBody>
      </p:sp>
    </p:spTree>
    <p:extLst>
      <p:ext uri="{BB962C8B-B14F-4D97-AF65-F5344CB8AC3E}">
        <p14:creationId xmlns:p14="http://schemas.microsoft.com/office/powerpoint/2010/main" val="380002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a:t>
            </a:fld>
            <a:endParaRPr lang="en-US"/>
          </a:p>
        </p:txBody>
      </p:sp>
    </p:spTree>
    <p:extLst>
      <p:ext uri="{BB962C8B-B14F-4D97-AF65-F5344CB8AC3E}">
        <p14:creationId xmlns:p14="http://schemas.microsoft.com/office/powerpoint/2010/main" val="321618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a:t>
            </a:fld>
            <a:endParaRPr lang="en-US"/>
          </a:p>
        </p:txBody>
      </p:sp>
    </p:spTree>
    <p:extLst>
      <p:ext uri="{BB962C8B-B14F-4D97-AF65-F5344CB8AC3E}">
        <p14:creationId xmlns:p14="http://schemas.microsoft.com/office/powerpoint/2010/main" val="23325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20</a:t>
            </a:fld>
            <a:endParaRPr lang="en-US"/>
          </a:p>
        </p:txBody>
      </p:sp>
    </p:spTree>
    <p:extLst>
      <p:ext uri="{BB962C8B-B14F-4D97-AF65-F5344CB8AC3E}">
        <p14:creationId xmlns:p14="http://schemas.microsoft.com/office/powerpoint/2010/main" val="81066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22</a:t>
            </a:fld>
            <a:endParaRPr lang="en-US"/>
          </a:p>
        </p:txBody>
      </p:sp>
    </p:spTree>
    <p:extLst>
      <p:ext uri="{BB962C8B-B14F-4D97-AF65-F5344CB8AC3E}">
        <p14:creationId xmlns:p14="http://schemas.microsoft.com/office/powerpoint/2010/main" val="2184897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23</a:t>
            </a:fld>
            <a:endParaRPr lang="en-US"/>
          </a:p>
        </p:txBody>
      </p:sp>
    </p:spTree>
    <p:extLst>
      <p:ext uri="{BB962C8B-B14F-4D97-AF65-F5344CB8AC3E}">
        <p14:creationId xmlns:p14="http://schemas.microsoft.com/office/powerpoint/2010/main" val="57553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24</a:t>
            </a:fld>
            <a:endParaRPr lang="en-US"/>
          </a:p>
        </p:txBody>
      </p:sp>
    </p:spTree>
    <p:extLst>
      <p:ext uri="{BB962C8B-B14F-4D97-AF65-F5344CB8AC3E}">
        <p14:creationId xmlns:p14="http://schemas.microsoft.com/office/powerpoint/2010/main" val="66643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AB3F-D74E-DD4F-86F4-A85ADC5F88FC}"/>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7252DD3-B603-D447-B5FD-CC56A4AEE85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7D2E918-97D5-C244-A000-55F3D209B2D6}"/>
              </a:ext>
            </a:extLst>
          </p:cNvPr>
          <p:cNvSpPr>
            <a:spLocks noGrp="1"/>
          </p:cNvSpPr>
          <p:nvPr>
            <p:ph type="dt" sz="half" idx="10"/>
          </p:nvPr>
        </p:nvSpPr>
        <p:spPr/>
        <p:txBody>
          <a:bodyPr/>
          <a:lstStyle/>
          <a:p>
            <a:fld id="{DEE317F5-2AA2-4348-9D62-7F0B9437A582}" type="datetime1">
              <a:rPr lang="en-US" smtClean="0"/>
              <a:t>10/11/22</a:t>
            </a:fld>
            <a:endParaRPr lang="en-US"/>
          </a:p>
        </p:txBody>
      </p:sp>
      <p:sp>
        <p:nvSpPr>
          <p:cNvPr id="5" name="Footer Placeholder 4">
            <a:extLst>
              <a:ext uri="{FF2B5EF4-FFF2-40B4-BE49-F238E27FC236}">
                <a16:creationId xmlns:a16="http://schemas.microsoft.com/office/drawing/2014/main" id="{4F067F10-8560-D44E-9B51-47E3F6627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DE270-E77C-9146-BD42-8EFE1BC0954E}"/>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425690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C0CA-156B-9A4A-99C6-91BE510C2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622381-DA5D-D944-91F3-AF7CB3335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0CB2E-2746-0F42-BE1C-4545BA4BBBC8}"/>
              </a:ext>
            </a:extLst>
          </p:cNvPr>
          <p:cNvSpPr>
            <a:spLocks noGrp="1"/>
          </p:cNvSpPr>
          <p:nvPr>
            <p:ph type="dt" sz="half" idx="10"/>
          </p:nvPr>
        </p:nvSpPr>
        <p:spPr/>
        <p:txBody>
          <a:bodyPr/>
          <a:lstStyle/>
          <a:p>
            <a:fld id="{7CFCB9F3-0880-7642-8601-BB5B105AA2D8}" type="datetime1">
              <a:rPr lang="en-US" smtClean="0"/>
              <a:t>10/11/22</a:t>
            </a:fld>
            <a:endParaRPr lang="en-US"/>
          </a:p>
        </p:txBody>
      </p:sp>
      <p:sp>
        <p:nvSpPr>
          <p:cNvPr id="5" name="Footer Placeholder 4">
            <a:extLst>
              <a:ext uri="{FF2B5EF4-FFF2-40B4-BE49-F238E27FC236}">
                <a16:creationId xmlns:a16="http://schemas.microsoft.com/office/drawing/2014/main" id="{99972088-8082-F943-A78A-6329851AC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4433D-2695-7548-ABD0-ED8C37E4D072}"/>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40173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9C316-0B17-8646-B2BA-3FB5D98DF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EE3FC-EB51-5346-B31D-05BE90FDD3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06649-139E-AE47-AE9A-7CF9582B6523}"/>
              </a:ext>
            </a:extLst>
          </p:cNvPr>
          <p:cNvSpPr>
            <a:spLocks noGrp="1"/>
          </p:cNvSpPr>
          <p:nvPr>
            <p:ph type="dt" sz="half" idx="10"/>
          </p:nvPr>
        </p:nvSpPr>
        <p:spPr/>
        <p:txBody>
          <a:bodyPr/>
          <a:lstStyle/>
          <a:p>
            <a:fld id="{36AE35C2-D370-AD46-868D-354555BF3AE1}" type="datetime1">
              <a:rPr lang="en-US" smtClean="0"/>
              <a:t>10/11/22</a:t>
            </a:fld>
            <a:endParaRPr lang="en-US"/>
          </a:p>
        </p:txBody>
      </p:sp>
      <p:sp>
        <p:nvSpPr>
          <p:cNvPr id="5" name="Footer Placeholder 4">
            <a:extLst>
              <a:ext uri="{FF2B5EF4-FFF2-40B4-BE49-F238E27FC236}">
                <a16:creationId xmlns:a16="http://schemas.microsoft.com/office/drawing/2014/main" id="{0C3050C8-9325-EE46-B9A1-D13F23F14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2B073-2AD8-1141-8735-670F49FD68B4}"/>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698525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977" y="2024064"/>
            <a:ext cx="11542458" cy="4210046"/>
          </a:xfrm>
        </p:spPr>
        <p:txBody>
          <a:bodyPr/>
          <a:lstStyle>
            <a:lvl1pPr>
              <a:defRPr/>
            </a:lvl1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6"/>
          <p:cNvSpPr>
            <a:spLocks noGrp="1"/>
          </p:cNvSpPr>
          <p:nvPr>
            <p:ph type="title"/>
          </p:nvPr>
        </p:nvSpPr>
        <p:spPr>
          <a:xfrm>
            <a:off x="323977" y="620714"/>
            <a:ext cx="11542458" cy="972000"/>
          </a:xfrm>
          <a:solidFill>
            <a:schemeClr val="bg1"/>
          </a:solidFill>
        </p:spPr>
        <p:txBody>
          <a:bodyPr/>
          <a:lstStyle/>
          <a:p>
            <a:r>
              <a:rPr lang="de-DE"/>
              <a:t>Mastertitelformat bearbeiten</a:t>
            </a:r>
            <a:endParaRPr lang="de-CH"/>
          </a:p>
        </p:txBody>
      </p:sp>
      <p:sp>
        <p:nvSpPr>
          <p:cNvPr id="4" name="Datumsplatzhalter 3"/>
          <p:cNvSpPr>
            <a:spLocks noGrp="1"/>
          </p:cNvSpPr>
          <p:nvPr>
            <p:ph type="dt" sz="half" idx="10"/>
          </p:nvPr>
        </p:nvSpPr>
        <p:spPr>
          <a:xfrm>
            <a:off x="9824261" y="6389688"/>
            <a:ext cx="1245310" cy="468312"/>
          </a:xfrm>
          <a:prstGeom prst="rect">
            <a:avLst/>
          </a:prstGeom>
        </p:spPr>
        <p:txBody>
          <a:bodyPr/>
          <a:lstStyle>
            <a:lvl1pPr>
              <a:defRPr sz="1200"/>
            </a:lvl1pPr>
          </a:lstStyle>
          <a:p>
            <a:fld id="{D0E84EA3-962D-DA43-A3A7-97F9F4D4F98E}" type="datetime1">
              <a:rPr lang="en-US" smtClean="0"/>
              <a:t>10/12/22</a:t>
            </a:fld>
            <a:endParaRPr lang="de-DE" dirty="0"/>
          </a:p>
        </p:txBody>
      </p:sp>
      <p:sp>
        <p:nvSpPr>
          <p:cNvPr id="5" name="Fußzeilenplatzhalter 4"/>
          <p:cNvSpPr>
            <a:spLocks noGrp="1"/>
          </p:cNvSpPr>
          <p:nvPr>
            <p:ph type="ftr" sz="quarter" idx="11"/>
          </p:nvPr>
        </p:nvSpPr>
        <p:spPr>
          <a:xfrm>
            <a:off x="323977" y="6378970"/>
            <a:ext cx="4633693" cy="459776"/>
          </a:xfrm>
          <a:prstGeom prst="rect">
            <a:avLst/>
          </a:prstGeom>
        </p:spPr>
        <p:txBody>
          <a:bodyPr/>
          <a:lstStyle>
            <a:lvl1pPr>
              <a:defRPr sz="1200"/>
            </a:lvl1pPr>
          </a:lstStyle>
          <a:p>
            <a:endParaRPr lang="de-DE" dirty="0"/>
          </a:p>
        </p:txBody>
      </p:sp>
      <p:sp>
        <p:nvSpPr>
          <p:cNvPr id="6" name="Foliennummernplatzhalter 5"/>
          <p:cNvSpPr>
            <a:spLocks noGrp="1"/>
          </p:cNvSpPr>
          <p:nvPr>
            <p:ph type="sldNum" sz="quarter" idx="12"/>
          </p:nvPr>
        </p:nvSpPr>
        <p:spPr>
          <a:xfrm>
            <a:off x="11228978" y="6395489"/>
            <a:ext cx="756070" cy="468312"/>
          </a:xfrm>
          <a:prstGeom prst="rect">
            <a:avLst/>
          </a:prstGeom>
        </p:spPr>
        <p:txBody>
          <a:bodyPr/>
          <a:lstStyle>
            <a:lvl1pPr>
              <a:defRPr sz="1200"/>
            </a:lvl1pPr>
          </a:lstStyle>
          <a:p>
            <a:fld id="{6C6AE60A-B69C-4790-82F7-3882EDF23186}" type="slidenum">
              <a:rPr lang="de-DE" smtClean="0"/>
              <a:pPr/>
              <a:t>‹#›</a:t>
            </a:fld>
            <a:endParaRPr lang="de-DE" dirty="0"/>
          </a:p>
        </p:txBody>
      </p:sp>
    </p:spTree>
    <p:extLst>
      <p:ext uri="{BB962C8B-B14F-4D97-AF65-F5344CB8AC3E}">
        <p14:creationId xmlns:p14="http://schemas.microsoft.com/office/powerpoint/2010/main" val="3946513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523A-22A8-9741-9317-4B1BA2851AE7}"/>
              </a:ext>
            </a:extLst>
          </p:cNvPr>
          <p:cNvSpPr>
            <a:spLocks noGrp="1"/>
          </p:cNvSpPr>
          <p:nvPr>
            <p:ph type="title"/>
          </p:nvPr>
        </p:nvSpPr>
        <p:spPr>
          <a:xfrm>
            <a:off x="463826" y="410368"/>
            <a:ext cx="11264348" cy="1325563"/>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ADC15635-75C4-FE4E-AD2D-95113D7E58B1}"/>
              </a:ext>
            </a:extLst>
          </p:cNvPr>
          <p:cNvSpPr>
            <a:spLocks noGrp="1"/>
          </p:cNvSpPr>
          <p:nvPr>
            <p:ph idx="1"/>
          </p:nvPr>
        </p:nvSpPr>
        <p:spPr>
          <a:xfrm>
            <a:off x="463826" y="1825625"/>
            <a:ext cx="112643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9D437D-1243-6545-943A-8846AC20D937}"/>
              </a:ext>
            </a:extLst>
          </p:cNvPr>
          <p:cNvSpPr>
            <a:spLocks noGrp="1"/>
          </p:cNvSpPr>
          <p:nvPr>
            <p:ph type="dt" sz="half" idx="10"/>
          </p:nvPr>
        </p:nvSpPr>
        <p:spPr/>
        <p:txBody>
          <a:bodyPr/>
          <a:lstStyle/>
          <a:p>
            <a:fld id="{F345240C-1BD0-9B42-B7D7-53004871339C}" type="datetime1">
              <a:rPr lang="en-US" smtClean="0"/>
              <a:t>10/11/22</a:t>
            </a:fld>
            <a:endParaRPr lang="en-US"/>
          </a:p>
        </p:txBody>
      </p:sp>
      <p:sp>
        <p:nvSpPr>
          <p:cNvPr id="5" name="Footer Placeholder 4">
            <a:extLst>
              <a:ext uri="{FF2B5EF4-FFF2-40B4-BE49-F238E27FC236}">
                <a16:creationId xmlns:a16="http://schemas.microsoft.com/office/drawing/2014/main" id="{6A64CF93-97CD-7446-A6B8-089314811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C5424-022E-2248-A1E4-2A26815C8777}"/>
              </a:ext>
            </a:extLst>
          </p:cNvPr>
          <p:cNvSpPr>
            <a:spLocks noGrp="1"/>
          </p:cNvSpPr>
          <p:nvPr>
            <p:ph type="sldNum" sz="quarter" idx="12"/>
          </p:nvPr>
        </p:nvSpPr>
        <p:spPr>
          <a:xfrm>
            <a:off x="8984974" y="6356350"/>
            <a:ext cx="2743200" cy="365125"/>
          </a:xfrm>
        </p:spPr>
        <p:txBody>
          <a:bodyPr/>
          <a:lstStyle>
            <a:lvl1pPr>
              <a:defRPr sz="1600"/>
            </a:lvl1pPr>
          </a:lstStyle>
          <a:p>
            <a:fld id="{BBDB7499-F370-8348-83C5-507685BB046D}" type="slidenum">
              <a:rPr lang="en-US" smtClean="0"/>
              <a:pPr/>
              <a:t>‹#›</a:t>
            </a:fld>
            <a:endParaRPr lang="en-US" sz="1600" dirty="0"/>
          </a:p>
        </p:txBody>
      </p:sp>
    </p:spTree>
    <p:extLst>
      <p:ext uri="{BB962C8B-B14F-4D97-AF65-F5344CB8AC3E}">
        <p14:creationId xmlns:p14="http://schemas.microsoft.com/office/powerpoint/2010/main" val="287615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C3B5-A526-2842-91F3-4FAA2425EB0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91EE2EE-79EF-4C4A-8B1E-D74B65E58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02AFB8-2371-7F4D-9DD2-D16EA69E8C90}"/>
              </a:ext>
            </a:extLst>
          </p:cNvPr>
          <p:cNvSpPr>
            <a:spLocks noGrp="1"/>
          </p:cNvSpPr>
          <p:nvPr>
            <p:ph type="dt" sz="half" idx="10"/>
          </p:nvPr>
        </p:nvSpPr>
        <p:spPr/>
        <p:txBody>
          <a:bodyPr/>
          <a:lstStyle/>
          <a:p>
            <a:fld id="{32C6B984-9691-4641-A8FB-A6530A81B571}" type="datetime1">
              <a:rPr lang="en-US" smtClean="0"/>
              <a:t>10/11/22</a:t>
            </a:fld>
            <a:endParaRPr lang="en-US"/>
          </a:p>
        </p:txBody>
      </p:sp>
      <p:sp>
        <p:nvSpPr>
          <p:cNvPr id="5" name="Footer Placeholder 4">
            <a:extLst>
              <a:ext uri="{FF2B5EF4-FFF2-40B4-BE49-F238E27FC236}">
                <a16:creationId xmlns:a16="http://schemas.microsoft.com/office/drawing/2014/main" id="{D736697D-047F-9F45-8C0B-9F6CCA81C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83D54-A770-314C-9729-B67AF4F43CFA}"/>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323913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536C-592F-C448-9DF8-B19F88B11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3AED2-A174-B643-9AB9-3C2FDE6B96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CC36D8-222B-1743-8767-50BC21C5CC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D8CA6-D020-1944-992E-831A14BF77E3}"/>
              </a:ext>
            </a:extLst>
          </p:cNvPr>
          <p:cNvSpPr>
            <a:spLocks noGrp="1"/>
          </p:cNvSpPr>
          <p:nvPr>
            <p:ph type="dt" sz="half" idx="10"/>
          </p:nvPr>
        </p:nvSpPr>
        <p:spPr/>
        <p:txBody>
          <a:bodyPr/>
          <a:lstStyle/>
          <a:p>
            <a:fld id="{98951946-B329-EA45-80B8-D5EFCCE59542}" type="datetime1">
              <a:rPr lang="en-US" smtClean="0"/>
              <a:t>10/11/22</a:t>
            </a:fld>
            <a:endParaRPr lang="en-US"/>
          </a:p>
        </p:txBody>
      </p:sp>
      <p:sp>
        <p:nvSpPr>
          <p:cNvPr id="6" name="Footer Placeholder 5">
            <a:extLst>
              <a:ext uri="{FF2B5EF4-FFF2-40B4-BE49-F238E27FC236}">
                <a16:creationId xmlns:a16="http://schemas.microsoft.com/office/drawing/2014/main" id="{E29B9C1A-E191-894D-A33B-BA26C4C88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BCA28-D398-B94C-82BA-7AFA836F8210}"/>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63908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9996-26B7-B84A-9C8A-0D52DDC703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3FA1C-4357-5C4F-8095-A16E162C4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1DEE9-30B3-7946-8AB5-17B4C8BE32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AB590A-2E3D-EB4A-A4A0-E28C37E389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92592-6E8B-9F4E-BA4A-AFB55720C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37ABBA-EEC3-6846-9142-435B89897007}"/>
              </a:ext>
            </a:extLst>
          </p:cNvPr>
          <p:cNvSpPr>
            <a:spLocks noGrp="1"/>
          </p:cNvSpPr>
          <p:nvPr>
            <p:ph type="dt" sz="half" idx="10"/>
          </p:nvPr>
        </p:nvSpPr>
        <p:spPr/>
        <p:txBody>
          <a:bodyPr/>
          <a:lstStyle/>
          <a:p>
            <a:fld id="{A7360C89-4D32-664C-AF50-0074C46892B3}" type="datetime1">
              <a:rPr lang="en-US" smtClean="0"/>
              <a:t>10/11/22</a:t>
            </a:fld>
            <a:endParaRPr lang="en-US"/>
          </a:p>
        </p:txBody>
      </p:sp>
      <p:sp>
        <p:nvSpPr>
          <p:cNvPr id="8" name="Footer Placeholder 7">
            <a:extLst>
              <a:ext uri="{FF2B5EF4-FFF2-40B4-BE49-F238E27FC236}">
                <a16:creationId xmlns:a16="http://schemas.microsoft.com/office/drawing/2014/main" id="{048E212B-9FD5-7F47-A275-961322AB09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131231-8816-9B44-A5D1-A5B844B5B67A}"/>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319212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47F1-C8F9-4841-A49F-C379C81A9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8253AA-3807-C347-9828-48C0B660F16B}"/>
              </a:ext>
            </a:extLst>
          </p:cNvPr>
          <p:cNvSpPr>
            <a:spLocks noGrp="1"/>
          </p:cNvSpPr>
          <p:nvPr>
            <p:ph type="dt" sz="half" idx="10"/>
          </p:nvPr>
        </p:nvSpPr>
        <p:spPr/>
        <p:txBody>
          <a:bodyPr/>
          <a:lstStyle/>
          <a:p>
            <a:fld id="{605A29D1-7CE5-EA40-8311-0BBC6E7F86DB}" type="datetime1">
              <a:rPr lang="en-US" smtClean="0"/>
              <a:t>10/11/22</a:t>
            </a:fld>
            <a:endParaRPr lang="en-US"/>
          </a:p>
        </p:txBody>
      </p:sp>
      <p:sp>
        <p:nvSpPr>
          <p:cNvPr id="4" name="Footer Placeholder 3">
            <a:extLst>
              <a:ext uri="{FF2B5EF4-FFF2-40B4-BE49-F238E27FC236}">
                <a16:creationId xmlns:a16="http://schemas.microsoft.com/office/drawing/2014/main" id="{9FDFE8BC-C8DD-5E4D-BE9E-E59A03662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51AF06-1830-BD45-A854-ACBAF3CED5B6}"/>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46076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88580-C880-0140-B64A-0072323FD832}"/>
              </a:ext>
            </a:extLst>
          </p:cNvPr>
          <p:cNvSpPr>
            <a:spLocks noGrp="1"/>
          </p:cNvSpPr>
          <p:nvPr>
            <p:ph type="dt" sz="half" idx="10"/>
          </p:nvPr>
        </p:nvSpPr>
        <p:spPr/>
        <p:txBody>
          <a:bodyPr/>
          <a:lstStyle/>
          <a:p>
            <a:fld id="{7236B75E-5541-0D44-AF58-7CDB82764370}" type="datetime1">
              <a:rPr lang="en-US" smtClean="0"/>
              <a:t>10/11/22</a:t>
            </a:fld>
            <a:endParaRPr lang="en-US"/>
          </a:p>
        </p:txBody>
      </p:sp>
      <p:sp>
        <p:nvSpPr>
          <p:cNvPr id="3" name="Footer Placeholder 2">
            <a:extLst>
              <a:ext uri="{FF2B5EF4-FFF2-40B4-BE49-F238E27FC236}">
                <a16:creationId xmlns:a16="http://schemas.microsoft.com/office/drawing/2014/main" id="{C0E60F45-348D-3241-94EA-1C4AF60608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4EAFCC-CDA7-9740-BC41-29E3F8D72226}"/>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403300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8C13-3EC6-5E45-82F4-B6B57E2E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410001-680B-B24E-9D87-2BC88376A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148078-2D90-2145-9CE8-2D6663CBE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05C58-FC3F-434C-BBD3-3F90FF266E23}"/>
              </a:ext>
            </a:extLst>
          </p:cNvPr>
          <p:cNvSpPr>
            <a:spLocks noGrp="1"/>
          </p:cNvSpPr>
          <p:nvPr>
            <p:ph type="dt" sz="half" idx="10"/>
          </p:nvPr>
        </p:nvSpPr>
        <p:spPr/>
        <p:txBody>
          <a:bodyPr/>
          <a:lstStyle/>
          <a:p>
            <a:fld id="{19980693-AAE5-D947-8689-9A3E287582BE}" type="datetime1">
              <a:rPr lang="en-US" smtClean="0"/>
              <a:t>10/11/22</a:t>
            </a:fld>
            <a:endParaRPr lang="en-US"/>
          </a:p>
        </p:txBody>
      </p:sp>
      <p:sp>
        <p:nvSpPr>
          <p:cNvPr id="6" name="Footer Placeholder 5">
            <a:extLst>
              <a:ext uri="{FF2B5EF4-FFF2-40B4-BE49-F238E27FC236}">
                <a16:creationId xmlns:a16="http://schemas.microsoft.com/office/drawing/2014/main" id="{1470BB9E-E468-5043-B44F-86FBED8FF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A3BF9-0BE6-9245-8AE7-68FDF6EE0990}"/>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09237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6627-64ED-1643-A0B0-BE447E786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61FE7E-63B7-464C-8B43-D78E01A1C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7F89E-C4CB-8E47-8E65-65D78119F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DFB1D-1C8E-754D-91F2-1786E557F621}"/>
              </a:ext>
            </a:extLst>
          </p:cNvPr>
          <p:cNvSpPr>
            <a:spLocks noGrp="1"/>
          </p:cNvSpPr>
          <p:nvPr>
            <p:ph type="dt" sz="half" idx="10"/>
          </p:nvPr>
        </p:nvSpPr>
        <p:spPr/>
        <p:txBody>
          <a:bodyPr/>
          <a:lstStyle/>
          <a:p>
            <a:fld id="{5DDADD9B-D0CF-9241-9B1C-00966DB65E78}" type="datetime1">
              <a:rPr lang="en-US" smtClean="0"/>
              <a:t>10/11/22</a:t>
            </a:fld>
            <a:endParaRPr lang="en-US"/>
          </a:p>
        </p:txBody>
      </p:sp>
      <p:sp>
        <p:nvSpPr>
          <p:cNvPr id="6" name="Footer Placeholder 5">
            <a:extLst>
              <a:ext uri="{FF2B5EF4-FFF2-40B4-BE49-F238E27FC236}">
                <a16:creationId xmlns:a16="http://schemas.microsoft.com/office/drawing/2014/main" id="{5800C194-0601-0749-914E-6110499B9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F5C87-8B54-2A4A-945C-E6D4A9764C9B}"/>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17892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0A1420-78B3-B84F-9441-AE065CBB55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E8702D-50F6-3946-8887-41A3371DC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4EB638D2-D5C7-0844-9734-6AA153D0FE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0B550-2C3E-C74F-AA7A-4367DA8E87F7}" type="datetime1">
              <a:rPr lang="en-US" smtClean="0"/>
              <a:t>10/11/22</a:t>
            </a:fld>
            <a:endParaRPr lang="en-US"/>
          </a:p>
        </p:txBody>
      </p:sp>
      <p:sp>
        <p:nvSpPr>
          <p:cNvPr id="5" name="Footer Placeholder 4">
            <a:extLst>
              <a:ext uri="{FF2B5EF4-FFF2-40B4-BE49-F238E27FC236}">
                <a16:creationId xmlns:a16="http://schemas.microsoft.com/office/drawing/2014/main" id="{92DB4021-0CDB-2248-90AC-9813B0880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37A9C2-4FA5-B34F-BA47-345689524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B7499-F370-8348-83C5-507685BB046D}" type="slidenum">
              <a:rPr lang="en-US" smtClean="0"/>
              <a:t>‹#›</a:t>
            </a:fld>
            <a:endParaRPr lang="en-US"/>
          </a:p>
        </p:txBody>
      </p:sp>
    </p:spTree>
    <p:extLst>
      <p:ext uri="{BB962C8B-B14F-4D97-AF65-F5344CB8AC3E}">
        <p14:creationId xmlns:p14="http://schemas.microsoft.com/office/powerpoint/2010/main" val="1479916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4.jpeg"/><Relationship Id="rId12"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jpeg"/><Relationship Id="rId11" Type="http://schemas.microsoft.com/office/2007/relationships/hdphoto" Target="../media/hdphoto2.wdp"/><Relationship Id="rId5" Type="http://schemas.openxmlformats.org/officeDocument/2006/relationships/image" Target="../media/image22.jpeg"/><Relationship Id="rId15" Type="http://schemas.microsoft.com/office/2007/relationships/hdphoto" Target="../media/hdphoto6.wdp"/><Relationship Id="rId10" Type="http://schemas.microsoft.com/office/2007/relationships/hdphoto" Target="../media/hdphoto1.wdp"/><Relationship Id="rId4" Type="http://schemas.openxmlformats.org/officeDocument/2006/relationships/image" Target="../media/image21.jpeg"/><Relationship Id="rId9" Type="http://schemas.openxmlformats.org/officeDocument/2006/relationships/image" Target="../media/image26.png"/><Relationship Id="rId14" Type="http://schemas.microsoft.com/office/2007/relationships/hdphoto" Target="../media/hdphoto5.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notesSlide" Target="../notesSlides/notesSlide6.xml"/><Relationship Id="rId7" Type="http://schemas.openxmlformats.org/officeDocument/2006/relationships/image" Target="../media/image33.tiff"/><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7.png"/><Relationship Id="rId7" Type="http://schemas.microsoft.com/office/2007/relationships/hdphoto" Target="../media/hdphoto10.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9.jpeg"/></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microsoft.com/office/2007/relationships/hdphoto" Target="../media/hdphoto1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8.tiff"/></Relationships>
</file>

<file path=ppt/slides/_rels/slide2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microsoft.com/office/2007/relationships/hdphoto" Target="../media/hdphoto10.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8.tiff"/></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8.tiff"/></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microsoft.com/office/2007/relationships/hdphoto" Target="../media/hdphoto10.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8.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gif"/><Relationship Id="rId5" Type="http://schemas.openxmlformats.org/officeDocument/2006/relationships/image" Target="../media/image6.tif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8.tiff"/></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8.tiff"/></Relationships>
</file>

<file path=ppt/slides/_rels/slide3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7.png"/><Relationship Id="rId7" Type="http://schemas.microsoft.com/office/2007/relationships/hdphoto" Target="../media/hdphoto10.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6.wdp"/><Relationship Id="rId7" Type="http://schemas.openxmlformats.org/officeDocument/2006/relationships/image" Target="../media/image59.png"/><Relationship Id="rId12" Type="http://schemas.microsoft.com/office/2007/relationships/hdphoto" Target="../media/hdphoto15.wdp"/><Relationship Id="rId17" Type="http://schemas.microsoft.com/office/2007/relationships/hdphoto" Target="../media/hdphoto18.wdp"/><Relationship Id="rId2" Type="http://schemas.openxmlformats.org/officeDocument/2006/relationships/image" Target="../media/image41.png"/><Relationship Id="rId16" Type="http://schemas.openxmlformats.org/officeDocument/2006/relationships/image" Target="../media/image44.png"/><Relationship Id="rId1" Type="http://schemas.openxmlformats.org/officeDocument/2006/relationships/slideLayout" Target="../slideLayouts/slideLayout2.xml"/><Relationship Id="rId11" Type="http://schemas.microsoft.com/office/2007/relationships/hdphoto" Target="../media/hdphoto14.wdp"/><Relationship Id="rId15" Type="http://schemas.microsoft.com/office/2007/relationships/hdphoto" Target="../media/hdphoto17.wdp"/><Relationship Id="rId10" Type="http://schemas.openxmlformats.org/officeDocument/2006/relationships/image" Target="../media/image42.png"/><Relationship Id="rId9" Type="http://schemas.microsoft.com/office/2007/relationships/hdphoto" Target="../media/hdphoto9.wdp"/><Relationship Id="rId1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emf"/><Relationship Id="rId4" Type="http://schemas.microsoft.com/office/2007/relationships/hdphoto" Target="../media/hdphoto20.wdp"/></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pn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1198-DAA1-4E44-9629-DDDDCB05E8B5}"/>
              </a:ext>
            </a:extLst>
          </p:cNvPr>
          <p:cNvSpPr>
            <a:spLocks noGrp="1"/>
          </p:cNvSpPr>
          <p:nvPr>
            <p:ph type="ctrTitle"/>
          </p:nvPr>
        </p:nvSpPr>
        <p:spPr>
          <a:xfrm>
            <a:off x="990600" y="1041400"/>
            <a:ext cx="10201835" cy="2387600"/>
          </a:xfrm>
        </p:spPr>
        <p:txBody>
          <a:bodyPr>
            <a:normAutofit/>
          </a:bodyPr>
          <a:lstStyle/>
          <a:p>
            <a:r>
              <a:rPr lang="en-US" dirty="0"/>
              <a:t>A Tour of Adversarial Machine Learning</a:t>
            </a:r>
            <a:endParaRPr lang="en-US" b="1" dirty="0"/>
          </a:p>
        </p:txBody>
      </p:sp>
      <p:sp>
        <p:nvSpPr>
          <p:cNvPr id="3" name="Subtitle 2">
            <a:extLst>
              <a:ext uri="{FF2B5EF4-FFF2-40B4-BE49-F238E27FC236}">
                <a16:creationId xmlns:a16="http://schemas.microsoft.com/office/drawing/2014/main" id="{289D2B35-1C7A-DB40-B937-FAC91FBD8E30}"/>
              </a:ext>
            </a:extLst>
          </p:cNvPr>
          <p:cNvSpPr>
            <a:spLocks noGrp="1"/>
          </p:cNvSpPr>
          <p:nvPr>
            <p:ph type="subTitle" idx="1"/>
          </p:nvPr>
        </p:nvSpPr>
        <p:spPr>
          <a:xfrm>
            <a:off x="481693" y="3773894"/>
            <a:ext cx="11219648" cy="2645082"/>
          </a:xfrm>
        </p:spPr>
        <p:txBody>
          <a:bodyPr vert="horz" lIns="91440" tIns="45720" rIns="91440" bIns="45720" rtlCol="0" anchor="t">
            <a:noAutofit/>
          </a:bodyPr>
          <a:lstStyle/>
          <a:p>
            <a:pPr>
              <a:spcBef>
                <a:spcPts val="1600"/>
              </a:spcBef>
            </a:pPr>
            <a:r>
              <a:rPr lang="en-US" sz="3600" b="1" dirty="0">
                <a:latin typeface="Arial"/>
                <a:cs typeface="Arial"/>
              </a:rPr>
              <a:t>Florian </a:t>
            </a:r>
            <a:r>
              <a:rPr lang="en-US" sz="3600" b="1" dirty="0" err="1">
                <a:latin typeface="Arial"/>
                <a:cs typeface="Arial"/>
              </a:rPr>
              <a:t>Tramèr</a:t>
            </a:r>
            <a:r>
              <a:rPr lang="en-US" sz="3600" b="1" dirty="0">
                <a:latin typeface="Arial"/>
                <a:cs typeface="Arial"/>
              </a:rPr>
              <a:t> </a:t>
            </a:r>
            <a:br>
              <a:rPr lang="en-US" sz="3600" dirty="0">
                <a:latin typeface="Arial"/>
                <a:cs typeface="Arial"/>
              </a:rPr>
            </a:br>
            <a:r>
              <a:rPr lang="en-US" sz="3200" dirty="0">
                <a:latin typeface="Arial"/>
                <a:cs typeface="Arial"/>
              </a:rPr>
              <a:t>ETHZ</a:t>
            </a:r>
          </a:p>
        </p:txBody>
      </p:sp>
      <p:sp>
        <p:nvSpPr>
          <p:cNvPr id="9" name="Rectangle 8">
            <a:extLst>
              <a:ext uri="{FF2B5EF4-FFF2-40B4-BE49-F238E27FC236}">
                <a16:creationId xmlns:a16="http://schemas.microsoft.com/office/drawing/2014/main" id="{5F0ADD8F-32F0-5341-8B8E-A2EB83B8E2ED}"/>
              </a:ext>
            </a:extLst>
          </p:cNvPr>
          <p:cNvSpPr/>
          <p:nvPr/>
        </p:nvSpPr>
        <p:spPr>
          <a:xfrm>
            <a:off x="94129" y="47064"/>
            <a:ext cx="11994776" cy="6763871"/>
          </a:xfrm>
          <a:prstGeom prst="rect">
            <a:avLst/>
          </a:prstGeom>
          <a:noFill/>
          <a:ln w="317500" cap="flat">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987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DE35-2C75-1136-67CA-BF6B4A4668EA}"/>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101A2069-A7A6-972C-9B8D-582B92203DFA}"/>
              </a:ext>
            </a:extLst>
          </p:cNvPr>
          <p:cNvSpPr>
            <a:spLocks noGrp="1"/>
          </p:cNvSpPr>
          <p:nvPr>
            <p:ph idx="1"/>
          </p:nvPr>
        </p:nvSpPr>
        <p:spPr/>
        <p:txBody>
          <a:bodyPr>
            <a:normAutofit lnSpcReduction="10000"/>
          </a:bodyPr>
          <a:lstStyle/>
          <a:p>
            <a:pPr>
              <a:buFont typeface="Wingdings" pitchFamily="2" charset="2"/>
              <a:buChar char="Ø"/>
            </a:pPr>
            <a:r>
              <a:rPr lang="en-US" b="1" dirty="0"/>
              <a:t> ML 101</a:t>
            </a:r>
          </a:p>
          <a:p>
            <a:pPr>
              <a:buFont typeface="Wingdings" pitchFamily="2" charset="2"/>
              <a:buChar char="Ø"/>
            </a:pPr>
            <a:endParaRPr lang="en-US" dirty="0"/>
          </a:p>
          <a:p>
            <a:pPr>
              <a:buFont typeface="Wingdings" pitchFamily="2" charset="2"/>
              <a:buChar char="Ø"/>
            </a:pPr>
            <a:r>
              <a:rPr lang="en-US" dirty="0"/>
              <a:t> Adversarial examples and where to find them</a:t>
            </a:r>
          </a:p>
          <a:p>
            <a:pPr>
              <a:buFont typeface="Wingdings" pitchFamily="2" charset="2"/>
              <a:buChar char="Ø"/>
            </a:pPr>
            <a:endParaRPr lang="en-US" dirty="0"/>
          </a:p>
          <a:p>
            <a:pPr>
              <a:buFont typeface="Wingdings" pitchFamily="2" charset="2"/>
              <a:buChar char="Ø"/>
            </a:pPr>
            <a:r>
              <a:rPr lang="en-US" dirty="0"/>
              <a:t> ML privacy</a:t>
            </a:r>
          </a:p>
          <a:p>
            <a:pPr>
              <a:buFont typeface="Wingdings" pitchFamily="2" charset="2"/>
              <a:buChar char="Ø"/>
            </a:pPr>
            <a:endParaRPr lang="en-US" dirty="0"/>
          </a:p>
          <a:p>
            <a:pPr>
              <a:buFont typeface="Wingdings" pitchFamily="2" charset="2"/>
              <a:buChar char="Ø"/>
            </a:pPr>
            <a:r>
              <a:rPr lang="en-US" dirty="0"/>
              <a:t> Interactive </a:t>
            </a:r>
            <a:r>
              <a:rPr lang="en-US" dirty="0" err="1"/>
              <a:t>Colab</a:t>
            </a:r>
            <a:r>
              <a:rPr lang="en-US" dirty="0"/>
              <a:t> tutorial</a:t>
            </a:r>
          </a:p>
        </p:txBody>
      </p:sp>
      <p:sp>
        <p:nvSpPr>
          <p:cNvPr id="4" name="Slide Number Placeholder 3">
            <a:extLst>
              <a:ext uri="{FF2B5EF4-FFF2-40B4-BE49-F238E27FC236}">
                <a16:creationId xmlns:a16="http://schemas.microsoft.com/office/drawing/2014/main" id="{1AB42F4F-1C3D-8189-F358-30C956843238}"/>
              </a:ext>
            </a:extLst>
          </p:cNvPr>
          <p:cNvSpPr>
            <a:spLocks noGrp="1"/>
          </p:cNvSpPr>
          <p:nvPr>
            <p:ph type="sldNum" sz="quarter" idx="12"/>
          </p:nvPr>
        </p:nvSpPr>
        <p:spPr/>
        <p:txBody>
          <a:bodyPr/>
          <a:lstStyle/>
          <a:p>
            <a:fld id="{BBDB7499-F370-8348-83C5-507685BB046D}" type="slidenum">
              <a:rPr lang="en-US" smtClean="0"/>
              <a:pPr/>
              <a:t>10</a:t>
            </a:fld>
            <a:endParaRPr lang="en-US" sz="1600" dirty="0"/>
          </a:p>
        </p:txBody>
      </p:sp>
    </p:spTree>
    <p:extLst>
      <p:ext uri="{BB962C8B-B14F-4D97-AF65-F5344CB8AC3E}">
        <p14:creationId xmlns:p14="http://schemas.microsoft.com/office/powerpoint/2010/main" val="2588642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839D-0C8E-F4C9-E5E1-C52FAD716A8D}"/>
              </a:ext>
            </a:extLst>
          </p:cNvPr>
          <p:cNvSpPr>
            <a:spLocks noGrp="1"/>
          </p:cNvSpPr>
          <p:nvPr>
            <p:ph type="title"/>
          </p:nvPr>
        </p:nvSpPr>
        <p:spPr/>
        <p:txBody>
          <a:bodyPr/>
          <a:lstStyle/>
          <a:p>
            <a:r>
              <a:rPr lang="en-US" dirty="0"/>
              <a:t>Machine Learning </a:t>
            </a:r>
            <a:r>
              <a:rPr lang="en-US" dirty="0">
                <a:solidFill>
                  <a:srgbClr val="7030A0"/>
                </a:solidFill>
              </a:rPr>
              <a:t>101.</a:t>
            </a:r>
          </a:p>
        </p:txBody>
      </p:sp>
      <p:sp>
        <p:nvSpPr>
          <p:cNvPr id="4" name="Slide Number Placeholder 3">
            <a:extLst>
              <a:ext uri="{FF2B5EF4-FFF2-40B4-BE49-F238E27FC236}">
                <a16:creationId xmlns:a16="http://schemas.microsoft.com/office/drawing/2014/main" id="{660D6656-A136-E5F6-8D21-434230A89A18}"/>
              </a:ext>
            </a:extLst>
          </p:cNvPr>
          <p:cNvSpPr>
            <a:spLocks noGrp="1"/>
          </p:cNvSpPr>
          <p:nvPr>
            <p:ph type="sldNum" sz="quarter" idx="12"/>
          </p:nvPr>
        </p:nvSpPr>
        <p:spPr/>
        <p:txBody>
          <a:bodyPr/>
          <a:lstStyle/>
          <a:p>
            <a:fld id="{BBDB7499-F370-8348-83C5-507685BB046D}" type="slidenum">
              <a:rPr lang="en-US" smtClean="0"/>
              <a:pPr/>
              <a:t>11</a:t>
            </a:fld>
            <a:endParaRPr lang="en-US" sz="1600" dirty="0"/>
          </a:p>
        </p:txBody>
      </p:sp>
      <p:sp>
        <p:nvSpPr>
          <p:cNvPr id="10" name="Rectangle 9">
            <a:extLst>
              <a:ext uri="{FF2B5EF4-FFF2-40B4-BE49-F238E27FC236}">
                <a16:creationId xmlns:a16="http://schemas.microsoft.com/office/drawing/2014/main" id="{A49FF84A-915B-8B73-EEBC-F1FB86BB43CF}"/>
              </a:ext>
            </a:extLst>
          </p:cNvPr>
          <p:cNvSpPr/>
          <p:nvPr/>
        </p:nvSpPr>
        <p:spPr>
          <a:xfrm>
            <a:off x="1651000" y="4051300"/>
            <a:ext cx="7073900" cy="90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5DC9BE6-F63E-AE62-FABF-6887E70B120A}"/>
                  </a:ext>
                </a:extLst>
              </p:cNvPr>
              <p:cNvSpPr txBox="1"/>
              <p:nvPr/>
            </p:nvSpPr>
            <p:spPr>
              <a:xfrm>
                <a:off x="961830" y="5045869"/>
                <a:ext cx="10125269" cy="101566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6000" i="1" dirty="0" smtClean="0">
                          <a:solidFill>
                            <a:srgbClr val="7030A0"/>
                          </a:solidFill>
                          <a:latin typeface="Cambria Math" panose="02040503050406030204" pitchFamily="18" charset="0"/>
                          <a:ea typeface="Cambria Math" panose="02040503050406030204" pitchFamily="18" charset="0"/>
                        </a:rPr>
                        <m:t>ℒ</m:t>
                      </m:r>
                      <m:r>
                        <a:rPr lang="fr-CH" sz="6000" b="0" i="1" dirty="0" smtClean="0">
                          <a:solidFill>
                            <a:srgbClr val="7030A0"/>
                          </a:solidFill>
                          <a:latin typeface="Cambria Math" panose="02040503050406030204" pitchFamily="18" charset="0"/>
                          <a:ea typeface="Cambria Math" panose="02040503050406030204" pitchFamily="18" charset="0"/>
                        </a:rPr>
                        <m:t>𝑜𝑠𝑠</m:t>
                      </m:r>
                      <m:d>
                        <m:dPr>
                          <m:ctrlPr>
                            <a:rPr lang="fr-CH" sz="6000" b="0" i="1" dirty="0" smtClean="0">
                              <a:latin typeface="Cambria Math" panose="02040503050406030204" pitchFamily="18" charset="0"/>
                              <a:ea typeface="Cambria Math" panose="02040503050406030204" pitchFamily="18" charset="0"/>
                            </a:rPr>
                          </m:ctrlPr>
                        </m:dPr>
                        <m:e>
                          <m:r>
                            <a:rPr lang="fr-CH" sz="6000" b="0" i="1" dirty="0" smtClean="0">
                              <a:latin typeface="Cambria Math" panose="02040503050406030204" pitchFamily="18" charset="0"/>
                              <a:ea typeface="Cambria Math" panose="02040503050406030204" pitchFamily="18" charset="0"/>
                            </a:rPr>
                            <m:t>          ,           </m:t>
                          </m:r>
                        </m:e>
                      </m:d>
                      <m:r>
                        <a:rPr lang="fr-CH" sz="6000" b="0" i="1" dirty="0" smtClean="0">
                          <a:latin typeface="Cambria Math" panose="02040503050406030204" pitchFamily="18" charset="0"/>
                          <a:ea typeface="Cambria Math" panose="02040503050406030204" pitchFamily="18" charset="0"/>
                        </a:rPr>
                        <m:t>=0.31</m:t>
                      </m:r>
                    </m:oMath>
                  </m:oMathPara>
                </a14:m>
                <a:endParaRPr lang="en-US" sz="6000" dirty="0">
                  <a:latin typeface="Cambria Math" panose="02040503050406030204" pitchFamily="18" charset="0"/>
                  <a:ea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25DC9BE6-F63E-AE62-FABF-6887E70B120A}"/>
                  </a:ext>
                </a:extLst>
              </p:cNvPr>
              <p:cNvSpPr txBox="1">
                <a:spLocks noRot="1" noChangeAspect="1" noMove="1" noResize="1" noEditPoints="1" noAdjustHandles="1" noChangeArrowheads="1" noChangeShapeType="1" noTextEdit="1"/>
              </p:cNvSpPr>
              <p:nvPr/>
            </p:nvSpPr>
            <p:spPr>
              <a:xfrm>
                <a:off x="961830" y="5045869"/>
                <a:ext cx="10125269" cy="1015663"/>
              </a:xfrm>
              <a:prstGeom prst="rect">
                <a:avLst/>
              </a:prstGeom>
              <a:blipFill>
                <a:blip r:embed="rId2"/>
                <a:stretch>
                  <a:fillRect l="-1627" t="-2469" b="-28395"/>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A7F276D-F3B9-CCD7-1C86-270A840500E0}"/>
              </a:ext>
            </a:extLst>
          </p:cNvPr>
          <p:cNvSpPr txBox="1"/>
          <p:nvPr/>
        </p:nvSpPr>
        <p:spPr>
          <a:xfrm>
            <a:off x="4925413" y="5205552"/>
            <a:ext cx="1212191" cy="707886"/>
          </a:xfrm>
          <a:prstGeom prst="rect">
            <a:avLst/>
          </a:prstGeom>
          <a:noFill/>
        </p:spPr>
        <p:txBody>
          <a:bodyPr wrap="none" rtlCol="0">
            <a:spAutoFit/>
          </a:bodyPr>
          <a:lstStyle/>
          <a:p>
            <a:r>
              <a:rPr lang="en-US" sz="4000" dirty="0">
                <a:solidFill>
                  <a:schemeClr val="accent1"/>
                </a:solidFill>
              </a:rPr>
              <a:t>“cat”</a:t>
            </a:r>
          </a:p>
        </p:txBody>
      </p:sp>
      <p:pic>
        <p:nvPicPr>
          <p:cNvPr id="8196" name="Picture 4" descr="Entropy | Free Full-Text | A Framework for Designing the Architectures of Deep  Convolutional Neural Networks">
            <a:extLst>
              <a:ext uri="{FF2B5EF4-FFF2-40B4-BE49-F238E27FC236}">
                <a16:creationId xmlns:a16="http://schemas.microsoft.com/office/drawing/2014/main" id="{7A7F5C3A-AE21-0868-AA1A-FF6A1D82A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81124"/>
            <a:ext cx="7670800" cy="31092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5B62AD0-A99F-B136-BC24-DCB1648323C9}"/>
              </a:ext>
            </a:extLst>
          </p:cNvPr>
          <p:cNvPicPr>
            <a:picLocks noChangeAspect="1"/>
          </p:cNvPicPr>
          <p:nvPr/>
        </p:nvPicPr>
        <p:blipFill>
          <a:blip r:embed="rId4"/>
          <a:stretch>
            <a:fillRect/>
          </a:stretch>
        </p:blipFill>
        <p:spPr>
          <a:xfrm>
            <a:off x="1177730" y="2424266"/>
            <a:ext cx="1219200" cy="1219200"/>
          </a:xfrm>
          <a:prstGeom prst="rect">
            <a:avLst/>
          </a:prstGeom>
        </p:spPr>
      </p:pic>
      <p:sp>
        <p:nvSpPr>
          <p:cNvPr id="19" name="Rectangle 18">
            <a:extLst>
              <a:ext uri="{FF2B5EF4-FFF2-40B4-BE49-F238E27FC236}">
                <a16:creationId xmlns:a16="http://schemas.microsoft.com/office/drawing/2014/main" id="{5B24A909-8CB5-13C8-2C52-CFFC22E61DA6}"/>
              </a:ext>
            </a:extLst>
          </p:cNvPr>
          <p:cNvSpPr/>
          <p:nvPr/>
        </p:nvSpPr>
        <p:spPr>
          <a:xfrm>
            <a:off x="2133600" y="3225800"/>
            <a:ext cx="263330" cy="203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6677F8-E4D8-B495-62E4-3A5577012D94}"/>
              </a:ext>
            </a:extLst>
          </p:cNvPr>
          <p:cNvSpPr/>
          <p:nvPr/>
        </p:nvSpPr>
        <p:spPr>
          <a:xfrm>
            <a:off x="2298700" y="1511300"/>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8792BB8-41F1-0E07-AE05-741E42E61FA5}"/>
              </a:ext>
            </a:extLst>
          </p:cNvPr>
          <p:cNvSpPr/>
          <p:nvPr/>
        </p:nvSpPr>
        <p:spPr>
          <a:xfrm>
            <a:off x="4184650" y="1333500"/>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EF64D5-1215-5A27-1DB6-8530601B8A6D}"/>
              </a:ext>
            </a:extLst>
          </p:cNvPr>
          <p:cNvSpPr/>
          <p:nvPr/>
        </p:nvSpPr>
        <p:spPr>
          <a:xfrm>
            <a:off x="6784837" y="1220885"/>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437BB77-8B3D-66A3-3010-5E6FE92AC1E3}"/>
              </a:ext>
            </a:extLst>
          </p:cNvPr>
          <p:cNvSpPr/>
          <p:nvPr/>
        </p:nvSpPr>
        <p:spPr>
          <a:xfrm>
            <a:off x="1355863" y="3991768"/>
            <a:ext cx="6810237"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C20C6E-D86B-22BC-020D-3A3400BFB4F5}"/>
              </a:ext>
            </a:extLst>
          </p:cNvPr>
          <p:cNvSpPr/>
          <p:nvPr/>
        </p:nvSpPr>
        <p:spPr>
          <a:xfrm>
            <a:off x="8166101" y="3689349"/>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C6EC0B3-C562-F665-7ED4-9E6D6BB8E162}"/>
              </a:ext>
            </a:extLst>
          </p:cNvPr>
          <p:cNvSpPr/>
          <p:nvPr/>
        </p:nvSpPr>
        <p:spPr>
          <a:xfrm>
            <a:off x="8343624" y="1774031"/>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5662151-EE16-F66A-9CD8-CFDDF8353A6F}"/>
              </a:ext>
            </a:extLst>
          </p:cNvPr>
          <p:cNvSpPr/>
          <p:nvPr/>
        </p:nvSpPr>
        <p:spPr>
          <a:xfrm>
            <a:off x="8632630" y="2269331"/>
            <a:ext cx="431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DACF6C-C6E1-9AA1-E2B4-E49AD1E58FA3}"/>
              </a:ext>
            </a:extLst>
          </p:cNvPr>
          <p:cNvSpPr/>
          <p:nvPr/>
        </p:nvSpPr>
        <p:spPr>
          <a:xfrm>
            <a:off x="8632630" y="2497931"/>
            <a:ext cx="342900"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EF6639-085F-9A2B-4663-3B3396F0873C}"/>
              </a:ext>
            </a:extLst>
          </p:cNvPr>
          <p:cNvSpPr/>
          <p:nvPr/>
        </p:nvSpPr>
        <p:spPr>
          <a:xfrm>
            <a:off x="8632630" y="2726531"/>
            <a:ext cx="165100" cy="228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370692-DDBF-A1A2-CFC5-092D4225D285}"/>
              </a:ext>
            </a:extLst>
          </p:cNvPr>
          <p:cNvSpPr/>
          <p:nvPr/>
        </p:nvSpPr>
        <p:spPr>
          <a:xfrm>
            <a:off x="8632630" y="2955131"/>
            <a:ext cx="165100" cy="228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2C02918-9E22-AF0E-78E4-71A071F334FD}"/>
              </a:ext>
            </a:extLst>
          </p:cNvPr>
          <p:cNvSpPr/>
          <p:nvPr/>
        </p:nvSpPr>
        <p:spPr>
          <a:xfrm>
            <a:off x="8632630" y="3183731"/>
            <a:ext cx="165100" cy="228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6C70870-B4FD-ED26-7C91-826D78AC6E5A}"/>
              </a:ext>
            </a:extLst>
          </p:cNvPr>
          <p:cNvSpPr txBox="1"/>
          <p:nvPr/>
        </p:nvSpPr>
        <p:spPr>
          <a:xfrm>
            <a:off x="9042754" y="2186741"/>
            <a:ext cx="1109599" cy="1323439"/>
          </a:xfrm>
          <a:prstGeom prst="rect">
            <a:avLst/>
          </a:prstGeom>
          <a:noFill/>
        </p:spPr>
        <p:txBody>
          <a:bodyPr wrap="none" rtlCol="0">
            <a:spAutoFit/>
          </a:bodyPr>
          <a:lstStyle/>
          <a:p>
            <a:r>
              <a:rPr lang="en-US" sz="1600" dirty="0">
                <a:latin typeface="Times" pitchFamily="2" charset="0"/>
              </a:rPr>
              <a:t>cat   (41%)</a:t>
            </a:r>
          </a:p>
          <a:p>
            <a:r>
              <a:rPr lang="en-US" sz="1600" dirty="0">
                <a:latin typeface="Times" pitchFamily="2" charset="0"/>
              </a:rPr>
              <a:t>dog  (35%)</a:t>
            </a:r>
          </a:p>
          <a:p>
            <a:r>
              <a:rPr lang="en-US" sz="1600" dirty="0">
                <a:latin typeface="Times" pitchFamily="2" charset="0"/>
              </a:rPr>
              <a:t>car   (5%)</a:t>
            </a:r>
          </a:p>
          <a:p>
            <a:r>
              <a:rPr lang="en-US" sz="1600" dirty="0">
                <a:latin typeface="Times" pitchFamily="2" charset="0"/>
              </a:rPr>
              <a:t>van  (5%)</a:t>
            </a:r>
          </a:p>
          <a:p>
            <a:r>
              <a:rPr lang="en-US" sz="1600" dirty="0">
                <a:latin typeface="Times" pitchFamily="2" charset="0"/>
              </a:rPr>
              <a:t>...</a:t>
            </a:r>
          </a:p>
        </p:txBody>
      </p:sp>
      <p:pic>
        <p:nvPicPr>
          <p:cNvPr id="29" name="Picture 28">
            <a:extLst>
              <a:ext uri="{FF2B5EF4-FFF2-40B4-BE49-F238E27FC236}">
                <a16:creationId xmlns:a16="http://schemas.microsoft.com/office/drawing/2014/main" id="{0500CE8C-F2A4-65D0-100F-21914419655C}"/>
              </a:ext>
            </a:extLst>
          </p:cNvPr>
          <p:cNvPicPr>
            <a:picLocks noChangeAspect="1"/>
          </p:cNvPicPr>
          <p:nvPr/>
        </p:nvPicPr>
        <p:blipFill>
          <a:blip r:embed="rId5"/>
          <a:stretch>
            <a:fillRect/>
          </a:stretch>
        </p:blipFill>
        <p:spPr>
          <a:xfrm rot="16200000">
            <a:off x="2965450" y="4446588"/>
            <a:ext cx="1562100" cy="1371600"/>
          </a:xfrm>
          <a:prstGeom prst="rect">
            <a:avLst/>
          </a:prstGeom>
        </p:spPr>
      </p:pic>
    </p:spTree>
    <p:extLst>
      <p:ext uri="{BB962C8B-B14F-4D97-AF65-F5344CB8AC3E}">
        <p14:creationId xmlns:p14="http://schemas.microsoft.com/office/powerpoint/2010/main" val="4273077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839D-0C8E-F4C9-E5E1-C52FAD716A8D}"/>
              </a:ext>
            </a:extLst>
          </p:cNvPr>
          <p:cNvSpPr>
            <a:spLocks noGrp="1"/>
          </p:cNvSpPr>
          <p:nvPr>
            <p:ph type="title"/>
          </p:nvPr>
        </p:nvSpPr>
        <p:spPr/>
        <p:txBody>
          <a:bodyPr/>
          <a:lstStyle/>
          <a:p>
            <a:r>
              <a:rPr lang="en-US" dirty="0"/>
              <a:t>Machine Learning </a:t>
            </a:r>
            <a:r>
              <a:rPr lang="en-US" dirty="0">
                <a:solidFill>
                  <a:srgbClr val="7030A0"/>
                </a:solidFill>
              </a:rPr>
              <a:t>101.</a:t>
            </a:r>
          </a:p>
        </p:txBody>
      </p:sp>
      <p:sp>
        <p:nvSpPr>
          <p:cNvPr id="4" name="Slide Number Placeholder 3">
            <a:extLst>
              <a:ext uri="{FF2B5EF4-FFF2-40B4-BE49-F238E27FC236}">
                <a16:creationId xmlns:a16="http://schemas.microsoft.com/office/drawing/2014/main" id="{660D6656-A136-E5F6-8D21-434230A89A18}"/>
              </a:ext>
            </a:extLst>
          </p:cNvPr>
          <p:cNvSpPr>
            <a:spLocks noGrp="1"/>
          </p:cNvSpPr>
          <p:nvPr>
            <p:ph type="sldNum" sz="quarter" idx="12"/>
          </p:nvPr>
        </p:nvSpPr>
        <p:spPr/>
        <p:txBody>
          <a:bodyPr/>
          <a:lstStyle/>
          <a:p>
            <a:fld id="{BBDB7499-F370-8348-83C5-507685BB046D}" type="slidenum">
              <a:rPr lang="en-US" smtClean="0"/>
              <a:pPr/>
              <a:t>12</a:t>
            </a:fld>
            <a:endParaRPr lang="en-US" sz="1600" dirty="0"/>
          </a:p>
        </p:txBody>
      </p:sp>
      <p:sp>
        <p:nvSpPr>
          <p:cNvPr id="10" name="Rectangle 9">
            <a:extLst>
              <a:ext uri="{FF2B5EF4-FFF2-40B4-BE49-F238E27FC236}">
                <a16:creationId xmlns:a16="http://schemas.microsoft.com/office/drawing/2014/main" id="{A49FF84A-915B-8B73-EEBC-F1FB86BB43CF}"/>
              </a:ext>
            </a:extLst>
          </p:cNvPr>
          <p:cNvSpPr/>
          <p:nvPr/>
        </p:nvSpPr>
        <p:spPr>
          <a:xfrm>
            <a:off x="1651000" y="4051300"/>
            <a:ext cx="7073900" cy="90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5DC9BE6-F63E-AE62-FABF-6887E70B120A}"/>
                  </a:ext>
                </a:extLst>
              </p:cNvPr>
              <p:cNvSpPr txBox="1"/>
              <p:nvPr/>
            </p:nvSpPr>
            <p:spPr>
              <a:xfrm>
                <a:off x="961830" y="5045869"/>
                <a:ext cx="10125269" cy="101566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6000" i="1" dirty="0" smtClean="0">
                          <a:solidFill>
                            <a:srgbClr val="7030A0"/>
                          </a:solidFill>
                          <a:latin typeface="Cambria Math" panose="02040503050406030204" pitchFamily="18" charset="0"/>
                          <a:ea typeface="Cambria Math" panose="02040503050406030204" pitchFamily="18" charset="0"/>
                        </a:rPr>
                        <m:t>ℒ</m:t>
                      </m:r>
                      <m:r>
                        <a:rPr lang="fr-CH" sz="6000" b="0" i="1" dirty="0" smtClean="0">
                          <a:solidFill>
                            <a:srgbClr val="7030A0"/>
                          </a:solidFill>
                          <a:latin typeface="Cambria Math" panose="02040503050406030204" pitchFamily="18" charset="0"/>
                          <a:ea typeface="Cambria Math" panose="02040503050406030204" pitchFamily="18" charset="0"/>
                        </a:rPr>
                        <m:t>𝑜𝑠𝑠</m:t>
                      </m:r>
                      <m:d>
                        <m:dPr>
                          <m:ctrlPr>
                            <a:rPr lang="fr-CH" sz="6000" b="0" i="1" dirty="0" smtClean="0">
                              <a:latin typeface="Cambria Math" panose="02040503050406030204" pitchFamily="18" charset="0"/>
                              <a:ea typeface="Cambria Math" panose="02040503050406030204" pitchFamily="18" charset="0"/>
                            </a:rPr>
                          </m:ctrlPr>
                        </m:dPr>
                        <m:e>
                          <m:r>
                            <a:rPr lang="fr-CH" sz="6000" b="0" i="1" dirty="0" smtClean="0">
                              <a:latin typeface="Cambria Math" panose="02040503050406030204" pitchFamily="18" charset="0"/>
                              <a:ea typeface="Cambria Math" panose="02040503050406030204" pitchFamily="18" charset="0"/>
                            </a:rPr>
                            <m:t>          ,           </m:t>
                          </m:r>
                        </m:e>
                      </m:d>
                      <m:r>
                        <a:rPr lang="fr-CH" sz="6000" b="0" i="1" dirty="0" smtClean="0">
                          <a:latin typeface="Cambria Math" panose="02040503050406030204" pitchFamily="18" charset="0"/>
                          <a:ea typeface="Cambria Math" panose="02040503050406030204" pitchFamily="18" charset="0"/>
                        </a:rPr>
                        <m:t>=</m:t>
                      </m:r>
                      <m:r>
                        <a:rPr lang="fr-CH" sz="6000" b="0" i="1" dirty="0" smtClean="0">
                          <a:solidFill>
                            <a:schemeClr val="accent6"/>
                          </a:solidFill>
                          <a:latin typeface="Cambria Math" panose="02040503050406030204" pitchFamily="18" charset="0"/>
                          <a:ea typeface="Cambria Math" panose="02040503050406030204" pitchFamily="18" charset="0"/>
                        </a:rPr>
                        <m:t>0.78</m:t>
                      </m:r>
                    </m:oMath>
                  </m:oMathPara>
                </a14:m>
                <a:endParaRPr lang="en-US" sz="6000" dirty="0">
                  <a:latin typeface="Cambria Math" panose="02040503050406030204" pitchFamily="18" charset="0"/>
                  <a:ea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25DC9BE6-F63E-AE62-FABF-6887E70B120A}"/>
                  </a:ext>
                </a:extLst>
              </p:cNvPr>
              <p:cNvSpPr txBox="1">
                <a:spLocks noRot="1" noChangeAspect="1" noMove="1" noResize="1" noEditPoints="1" noAdjustHandles="1" noChangeArrowheads="1" noChangeShapeType="1" noTextEdit="1"/>
              </p:cNvSpPr>
              <p:nvPr/>
            </p:nvSpPr>
            <p:spPr>
              <a:xfrm>
                <a:off x="961830" y="5045869"/>
                <a:ext cx="10125269" cy="1015663"/>
              </a:xfrm>
              <a:prstGeom prst="rect">
                <a:avLst/>
              </a:prstGeom>
              <a:blipFill>
                <a:blip r:embed="rId2"/>
                <a:stretch>
                  <a:fillRect l="-1627" t="-2469" b="-28395"/>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A7F276D-F3B9-CCD7-1C86-270A840500E0}"/>
              </a:ext>
            </a:extLst>
          </p:cNvPr>
          <p:cNvSpPr txBox="1"/>
          <p:nvPr/>
        </p:nvSpPr>
        <p:spPr>
          <a:xfrm>
            <a:off x="4925413" y="5205552"/>
            <a:ext cx="1212191" cy="707886"/>
          </a:xfrm>
          <a:prstGeom prst="rect">
            <a:avLst/>
          </a:prstGeom>
          <a:noFill/>
        </p:spPr>
        <p:txBody>
          <a:bodyPr wrap="none" rtlCol="0">
            <a:spAutoFit/>
          </a:bodyPr>
          <a:lstStyle/>
          <a:p>
            <a:r>
              <a:rPr lang="en-US" sz="4000" dirty="0">
                <a:solidFill>
                  <a:schemeClr val="accent1"/>
                </a:solidFill>
              </a:rPr>
              <a:t>“cat”</a:t>
            </a:r>
          </a:p>
        </p:txBody>
      </p:sp>
      <p:pic>
        <p:nvPicPr>
          <p:cNvPr id="8196" name="Picture 4" descr="Entropy | Free Full-Text | A Framework for Designing the Architectures of Deep  Convolutional Neural Networks">
            <a:extLst>
              <a:ext uri="{FF2B5EF4-FFF2-40B4-BE49-F238E27FC236}">
                <a16:creationId xmlns:a16="http://schemas.microsoft.com/office/drawing/2014/main" id="{7A7F5C3A-AE21-0868-AA1A-FF6A1D82A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81124"/>
            <a:ext cx="7670800" cy="31092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5B62AD0-A99F-B136-BC24-DCB1648323C9}"/>
              </a:ext>
            </a:extLst>
          </p:cNvPr>
          <p:cNvPicPr>
            <a:picLocks noChangeAspect="1"/>
          </p:cNvPicPr>
          <p:nvPr/>
        </p:nvPicPr>
        <p:blipFill>
          <a:blip r:embed="rId4"/>
          <a:stretch>
            <a:fillRect/>
          </a:stretch>
        </p:blipFill>
        <p:spPr>
          <a:xfrm>
            <a:off x="1177730" y="2424266"/>
            <a:ext cx="1219200" cy="1219200"/>
          </a:xfrm>
          <a:prstGeom prst="rect">
            <a:avLst/>
          </a:prstGeom>
        </p:spPr>
      </p:pic>
      <p:sp>
        <p:nvSpPr>
          <p:cNvPr id="19" name="Rectangle 18">
            <a:extLst>
              <a:ext uri="{FF2B5EF4-FFF2-40B4-BE49-F238E27FC236}">
                <a16:creationId xmlns:a16="http://schemas.microsoft.com/office/drawing/2014/main" id="{5B24A909-8CB5-13C8-2C52-CFFC22E61DA6}"/>
              </a:ext>
            </a:extLst>
          </p:cNvPr>
          <p:cNvSpPr/>
          <p:nvPr/>
        </p:nvSpPr>
        <p:spPr>
          <a:xfrm>
            <a:off x="2133600" y="3225800"/>
            <a:ext cx="263330" cy="203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6677F8-E4D8-B495-62E4-3A5577012D94}"/>
              </a:ext>
            </a:extLst>
          </p:cNvPr>
          <p:cNvSpPr/>
          <p:nvPr/>
        </p:nvSpPr>
        <p:spPr>
          <a:xfrm>
            <a:off x="2298700" y="1511300"/>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8792BB8-41F1-0E07-AE05-741E42E61FA5}"/>
              </a:ext>
            </a:extLst>
          </p:cNvPr>
          <p:cNvSpPr/>
          <p:nvPr/>
        </p:nvSpPr>
        <p:spPr>
          <a:xfrm>
            <a:off x="4184650" y="1333500"/>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EF64D5-1215-5A27-1DB6-8530601B8A6D}"/>
              </a:ext>
            </a:extLst>
          </p:cNvPr>
          <p:cNvSpPr/>
          <p:nvPr/>
        </p:nvSpPr>
        <p:spPr>
          <a:xfrm>
            <a:off x="6784837" y="1220885"/>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437BB77-8B3D-66A3-3010-5E6FE92AC1E3}"/>
              </a:ext>
            </a:extLst>
          </p:cNvPr>
          <p:cNvSpPr/>
          <p:nvPr/>
        </p:nvSpPr>
        <p:spPr>
          <a:xfrm>
            <a:off x="1355863" y="3991768"/>
            <a:ext cx="6810237"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C20C6E-D86B-22BC-020D-3A3400BFB4F5}"/>
              </a:ext>
            </a:extLst>
          </p:cNvPr>
          <p:cNvSpPr/>
          <p:nvPr/>
        </p:nvSpPr>
        <p:spPr>
          <a:xfrm>
            <a:off x="8166101" y="3689349"/>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C6EC0B3-C562-F665-7ED4-9E6D6BB8E162}"/>
              </a:ext>
            </a:extLst>
          </p:cNvPr>
          <p:cNvSpPr/>
          <p:nvPr/>
        </p:nvSpPr>
        <p:spPr>
          <a:xfrm>
            <a:off x="8343624" y="1774031"/>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5662151-EE16-F66A-9CD8-CFDDF8353A6F}"/>
              </a:ext>
            </a:extLst>
          </p:cNvPr>
          <p:cNvSpPr/>
          <p:nvPr/>
        </p:nvSpPr>
        <p:spPr>
          <a:xfrm>
            <a:off x="8632630" y="2269331"/>
            <a:ext cx="1651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DACF6C-C6E1-9AA1-E2B4-E49AD1E58FA3}"/>
              </a:ext>
            </a:extLst>
          </p:cNvPr>
          <p:cNvSpPr/>
          <p:nvPr/>
        </p:nvSpPr>
        <p:spPr>
          <a:xfrm>
            <a:off x="8632630" y="2497931"/>
            <a:ext cx="457200"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EF6639-085F-9A2B-4663-3B3396F0873C}"/>
              </a:ext>
            </a:extLst>
          </p:cNvPr>
          <p:cNvSpPr/>
          <p:nvPr/>
        </p:nvSpPr>
        <p:spPr>
          <a:xfrm>
            <a:off x="8632630" y="2726531"/>
            <a:ext cx="165100" cy="228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370692-DDBF-A1A2-CFC5-092D4225D285}"/>
              </a:ext>
            </a:extLst>
          </p:cNvPr>
          <p:cNvSpPr/>
          <p:nvPr/>
        </p:nvSpPr>
        <p:spPr>
          <a:xfrm>
            <a:off x="8632630" y="2955131"/>
            <a:ext cx="165100" cy="228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2C02918-9E22-AF0E-78E4-71A071F334FD}"/>
              </a:ext>
            </a:extLst>
          </p:cNvPr>
          <p:cNvSpPr/>
          <p:nvPr/>
        </p:nvSpPr>
        <p:spPr>
          <a:xfrm>
            <a:off x="8632630" y="3183731"/>
            <a:ext cx="165100" cy="228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6C70870-B4FD-ED26-7C91-826D78AC6E5A}"/>
              </a:ext>
            </a:extLst>
          </p:cNvPr>
          <p:cNvSpPr txBox="1"/>
          <p:nvPr/>
        </p:nvSpPr>
        <p:spPr>
          <a:xfrm>
            <a:off x="9042754" y="2186741"/>
            <a:ext cx="1109599" cy="1323439"/>
          </a:xfrm>
          <a:prstGeom prst="rect">
            <a:avLst/>
          </a:prstGeom>
          <a:noFill/>
        </p:spPr>
        <p:txBody>
          <a:bodyPr wrap="none" rtlCol="0">
            <a:spAutoFit/>
          </a:bodyPr>
          <a:lstStyle/>
          <a:p>
            <a:r>
              <a:rPr lang="en-US" sz="1600" dirty="0">
                <a:latin typeface="Times" pitchFamily="2" charset="0"/>
              </a:rPr>
              <a:t>cat   (11%)</a:t>
            </a:r>
          </a:p>
          <a:p>
            <a:r>
              <a:rPr lang="en-US" sz="1600" dirty="0">
                <a:latin typeface="Times" pitchFamily="2" charset="0"/>
              </a:rPr>
              <a:t>dog  (65%)</a:t>
            </a:r>
          </a:p>
          <a:p>
            <a:r>
              <a:rPr lang="en-US" sz="1600" dirty="0">
                <a:latin typeface="Times" pitchFamily="2" charset="0"/>
              </a:rPr>
              <a:t>car   (5%)</a:t>
            </a:r>
          </a:p>
          <a:p>
            <a:r>
              <a:rPr lang="en-US" sz="1600" dirty="0">
                <a:latin typeface="Times" pitchFamily="2" charset="0"/>
              </a:rPr>
              <a:t>van  (5%)</a:t>
            </a:r>
          </a:p>
          <a:p>
            <a:r>
              <a:rPr lang="en-US" sz="1600" dirty="0">
                <a:latin typeface="Times" pitchFamily="2" charset="0"/>
              </a:rPr>
              <a:t>...</a:t>
            </a:r>
          </a:p>
        </p:txBody>
      </p:sp>
      <p:pic>
        <p:nvPicPr>
          <p:cNvPr id="29" name="Picture 28">
            <a:extLst>
              <a:ext uri="{FF2B5EF4-FFF2-40B4-BE49-F238E27FC236}">
                <a16:creationId xmlns:a16="http://schemas.microsoft.com/office/drawing/2014/main" id="{0500CE8C-F2A4-65D0-100F-21914419655C}"/>
              </a:ext>
            </a:extLst>
          </p:cNvPr>
          <p:cNvPicPr>
            <a:picLocks noChangeAspect="1"/>
          </p:cNvPicPr>
          <p:nvPr/>
        </p:nvPicPr>
        <p:blipFill>
          <a:blip r:embed="rId5"/>
          <a:stretch>
            <a:fillRect/>
          </a:stretch>
        </p:blipFill>
        <p:spPr>
          <a:xfrm rot="16200000">
            <a:off x="2965450" y="4446588"/>
            <a:ext cx="1562100" cy="1371600"/>
          </a:xfrm>
          <a:prstGeom prst="rect">
            <a:avLst/>
          </a:prstGeom>
        </p:spPr>
      </p:pic>
      <p:sp>
        <p:nvSpPr>
          <p:cNvPr id="23" name="Rounded Rectangular Callout 22">
            <a:extLst>
              <a:ext uri="{FF2B5EF4-FFF2-40B4-BE49-F238E27FC236}">
                <a16:creationId xmlns:a16="http://schemas.microsoft.com/office/drawing/2014/main" id="{1A1C079F-564E-78C1-A56C-8BBE879F914A}"/>
              </a:ext>
            </a:extLst>
          </p:cNvPr>
          <p:cNvSpPr/>
          <p:nvPr/>
        </p:nvSpPr>
        <p:spPr>
          <a:xfrm>
            <a:off x="6375124" y="451345"/>
            <a:ext cx="1968500" cy="1031080"/>
          </a:xfrm>
          <a:prstGeom prst="wedgeRoundRectCallout">
            <a:avLst>
              <a:gd name="adj1" fmla="val -60406"/>
              <a:gd name="adj2" fmla="val 85453"/>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what happens if I increase this weight?</a:t>
            </a:r>
          </a:p>
        </p:txBody>
      </p:sp>
      <p:sp>
        <p:nvSpPr>
          <p:cNvPr id="24" name="Rectangle 23">
            <a:extLst>
              <a:ext uri="{FF2B5EF4-FFF2-40B4-BE49-F238E27FC236}">
                <a16:creationId xmlns:a16="http://schemas.microsoft.com/office/drawing/2014/main" id="{C094F338-754A-EBAC-9425-8D2FB48F5FFA}"/>
              </a:ext>
            </a:extLst>
          </p:cNvPr>
          <p:cNvSpPr/>
          <p:nvPr/>
        </p:nvSpPr>
        <p:spPr>
          <a:xfrm>
            <a:off x="5913438" y="1879356"/>
            <a:ext cx="165100" cy="203200"/>
          </a:xfrm>
          <a:prstGeom prst="rect">
            <a:avLst/>
          </a:prstGeom>
          <a:noFill/>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6"/>
              </a:solidFill>
            </a:endParaRPr>
          </a:p>
        </p:txBody>
      </p:sp>
      <p:pic>
        <p:nvPicPr>
          <p:cNvPr id="3" name="Picture 2">
            <a:extLst>
              <a:ext uri="{FF2B5EF4-FFF2-40B4-BE49-F238E27FC236}">
                <a16:creationId xmlns:a16="http://schemas.microsoft.com/office/drawing/2014/main" id="{99E23382-CFA3-371A-7C7A-DE6A7E1A544D}"/>
              </a:ext>
            </a:extLst>
          </p:cNvPr>
          <p:cNvPicPr>
            <a:picLocks noChangeAspect="1"/>
          </p:cNvPicPr>
          <p:nvPr/>
        </p:nvPicPr>
        <p:blipFill>
          <a:blip r:embed="rId6"/>
          <a:stretch>
            <a:fillRect/>
          </a:stretch>
        </p:blipFill>
        <p:spPr>
          <a:xfrm rot="16200000">
            <a:off x="2965450" y="4446587"/>
            <a:ext cx="1562100" cy="1371600"/>
          </a:xfrm>
          <a:prstGeom prst="rect">
            <a:avLst/>
          </a:prstGeom>
        </p:spPr>
      </p:pic>
    </p:spTree>
    <p:extLst>
      <p:ext uri="{BB962C8B-B14F-4D97-AF65-F5344CB8AC3E}">
        <p14:creationId xmlns:p14="http://schemas.microsoft.com/office/powerpoint/2010/main" val="1313171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839D-0C8E-F4C9-E5E1-C52FAD716A8D}"/>
              </a:ext>
            </a:extLst>
          </p:cNvPr>
          <p:cNvSpPr>
            <a:spLocks noGrp="1"/>
          </p:cNvSpPr>
          <p:nvPr>
            <p:ph type="title"/>
          </p:nvPr>
        </p:nvSpPr>
        <p:spPr/>
        <p:txBody>
          <a:bodyPr/>
          <a:lstStyle/>
          <a:p>
            <a:r>
              <a:rPr lang="en-US" dirty="0"/>
              <a:t>Machine Learning </a:t>
            </a:r>
            <a:r>
              <a:rPr lang="en-US" dirty="0">
                <a:solidFill>
                  <a:srgbClr val="7030A0"/>
                </a:solidFill>
              </a:rPr>
              <a:t>101.</a:t>
            </a:r>
          </a:p>
        </p:txBody>
      </p:sp>
      <p:sp>
        <p:nvSpPr>
          <p:cNvPr id="4" name="Slide Number Placeholder 3">
            <a:extLst>
              <a:ext uri="{FF2B5EF4-FFF2-40B4-BE49-F238E27FC236}">
                <a16:creationId xmlns:a16="http://schemas.microsoft.com/office/drawing/2014/main" id="{660D6656-A136-E5F6-8D21-434230A89A18}"/>
              </a:ext>
            </a:extLst>
          </p:cNvPr>
          <p:cNvSpPr>
            <a:spLocks noGrp="1"/>
          </p:cNvSpPr>
          <p:nvPr>
            <p:ph type="sldNum" sz="quarter" idx="12"/>
          </p:nvPr>
        </p:nvSpPr>
        <p:spPr/>
        <p:txBody>
          <a:bodyPr/>
          <a:lstStyle/>
          <a:p>
            <a:fld id="{BBDB7499-F370-8348-83C5-507685BB046D}" type="slidenum">
              <a:rPr lang="en-US" smtClean="0"/>
              <a:pPr/>
              <a:t>13</a:t>
            </a:fld>
            <a:endParaRPr lang="en-US" sz="1600" dirty="0"/>
          </a:p>
        </p:txBody>
      </p:sp>
      <p:sp>
        <p:nvSpPr>
          <p:cNvPr id="10" name="Rectangle 9">
            <a:extLst>
              <a:ext uri="{FF2B5EF4-FFF2-40B4-BE49-F238E27FC236}">
                <a16:creationId xmlns:a16="http://schemas.microsoft.com/office/drawing/2014/main" id="{A49FF84A-915B-8B73-EEBC-F1FB86BB43CF}"/>
              </a:ext>
            </a:extLst>
          </p:cNvPr>
          <p:cNvSpPr/>
          <p:nvPr/>
        </p:nvSpPr>
        <p:spPr>
          <a:xfrm>
            <a:off x="1651000" y="4051300"/>
            <a:ext cx="7073900" cy="90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5DC9BE6-F63E-AE62-FABF-6887E70B120A}"/>
                  </a:ext>
                </a:extLst>
              </p:cNvPr>
              <p:cNvSpPr txBox="1"/>
              <p:nvPr/>
            </p:nvSpPr>
            <p:spPr>
              <a:xfrm>
                <a:off x="961830" y="5045869"/>
                <a:ext cx="10125269" cy="101566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6000" i="1" dirty="0" smtClean="0">
                          <a:solidFill>
                            <a:srgbClr val="7030A0"/>
                          </a:solidFill>
                          <a:latin typeface="Cambria Math" panose="02040503050406030204" pitchFamily="18" charset="0"/>
                          <a:ea typeface="Cambria Math" panose="02040503050406030204" pitchFamily="18" charset="0"/>
                        </a:rPr>
                        <m:t>ℒ</m:t>
                      </m:r>
                      <m:r>
                        <a:rPr lang="fr-CH" sz="6000" b="0" i="1" dirty="0" smtClean="0">
                          <a:solidFill>
                            <a:srgbClr val="7030A0"/>
                          </a:solidFill>
                          <a:latin typeface="Cambria Math" panose="02040503050406030204" pitchFamily="18" charset="0"/>
                          <a:ea typeface="Cambria Math" panose="02040503050406030204" pitchFamily="18" charset="0"/>
                        </a:rPr>
                        <m:t>𝑜𝑠𝑠</m:t>
                      </m:r>
                      <m:d>
                        <m:dPr>
                          <m:ctrlPr>
                            <a:rPr lang="fr-CH" sz="6000" b="0" i="1" dirty="0" smtClean="0">
                              <a:latin typeface="Cambria Math" panose="02040503050406030204" pitchFamily="18" charset="0"/>
                              <a:ea typeface="Cambria Math" panose="02040503050406030204" pitchFamily="18" charset="0"/>
                            </a:rPr>
                          </m:ctrlPr>
                        </m:dPr>
                        <m:e>
                          <m:r>
                            <a:rPr lang="fr-CH" sz="6000" b="0" i="1" dirty="0" smtClean="0">
                              <a:latin typeface="Cambria Math" panose="02040503050406030204" pitchFamily="18" charset="0"/>
                              <a:ea typeface="Cambria Math" panose="02040503050406030204" pitchFamily="18" charset="0"/>
                            </a:rPr>
                            <m:t>          ,           </m:t>
                          </m:r>
                        </m:e>
                      </m:d>
                      <m:r>
                        <a:rPr lang="fr-CH" sz="6000" b="0" i="1" dirty="0" smtClean="0">
                          <a:latin typeface="Cambria Math" panose="02040503050406030204" pitchFamily="18" charset="0"/>
                          <a:ea typeface="Cambria Math" panose="02040503050406030204" pitchFamily="18" charset="0"/>
                        </a:rPr>
                        <m:t>=</m:t>
                      </m:r>
                      <m:r>
                        <a:rPr lang="fr-CH" sz="6000" b="0" i="1" dirty="0" smtClean="0">
                          <a:solidFill>
                            <a:srgbClr val="008001"/>
                          </a:solidFill>
                          <a:latin typeface="Cambria Math" panose="02040503050406030204" pitchFamily="18" charset="0"/>
                          <a:ea typeface="Cambria Math" panose="02040503050406030204" pitchFamily="18" charset="0"/>
                        </a:rPr>
                        <m:t>0.16</m:t>
                      </m:r>
                    </m:oMath>
                  </m:oMathPara>
                </a14:m>
                <a:endParaRPr lang="en-US" sz="6000" dirty="0">
                  <a:latin typeface="Cambria Math" panose="02040503050406030204" pitchFamily="18" charset="0"/>
                  <a:ea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25DC9BE6-F63E-AE62-FABF-6887E70B120A}"/>
                  </a:ext>
                </a:extLst>
              </p:cNvPr>
              <p:cNvSpPr txBox="1">
                <a:spLocks noRot="1" noChangeAspect="1" noMove="1" noResize="1" noEditPoints="1" noAdjustHandles="1" noChangeArrowheads="1" noChangeShapeType="1" noTextEdit="1"/>
              </p:cNvSpPr>
              <p:nvPr/>
            </p:nvSpPr>
            <p:spPr>
              <a:xfrm>
                <a:off x="961830" y="5045869"/>
                <a:ext cx="10125269" cy="1015663"/>
              </a:xfrm>
              <a:prstGeom prst="rect">
                <a:avLst/>
              </a:prstGeom>
              <a:blipFill>
                <a:blip r:embed="rId2"/>
                <a:stretch>
                  <a:fillRect l="-1627" t="-2469" b="-28395"/>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A7F276D-F3B9-CCD7-1C86-270A840500E0}"/>
              </a:ext>
            </a:extLst>
          </p:cNvPr>
          <p:cNvSpPr txBox="1"/>
          <p:nvPr/>
        </p:nvSpPr>
        <p:spPr>
          <a:xfrm>
            <a:off x="4925413" y="5205552"/>
            <a:ext cx="1212191" cy="707886"/>
          </a:xfrm>
          <a:prstGeom prst="rect">
            <a:avLst/>
          </a:prstGeom>
          <a:noFill/>
        </p:spPr>
        <p:txBody>
          <a:bodyPr wrap="none" rtlCol="0">
            <a:spAutoFit/>
          </a:bodyPr>
          <a:lstStyle/>
          <a:p>
            <a:r>
              <a:rPr lang="en-US" sz="4000" dirty="0">
                <a:solidFill>
                  <a:schemeClr val="accent1"/>
                </a:solidFill>
              </a:rPr>
              <a:t>“cat”</a:t>
            </a:r>
          </a:p>
        </p:txBody>
      </p:sp>
      <p:pic>
        <p:nvPicPr>
          <p:cNvPr id="8196" name="Picture 4" descr="Entropy | Free Full-Text | A Framework for Designing the Architectures of Deep  Convolutional Neural Networks">
            <a:extLst>
              <a:ext uri="{FF2B5EF4-FFF2-40B4-BE49-F238E27FC236}">
                <a16:creationId xmlns:a16="http://schemas.microsoft.com/office/drawing/2014/main" id="{7A7F5C3A-AE21-0868-AA1A-FF6A1D82A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81124"/>
            <a:ext cx="7670800" cy="31092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5B62AD0-A99F-B136-BC24-DCB1648323C9}"/>
              </a:ext>
            </a:extLst>
          </p:cNvPr>
          <p:cNvPicPr>
            <a:picLocks noChangeAspect="1"/>
          </p:cNvPicPr>
          <p:nvPr/>
        </p:nvPicPr>
        <p:blipFill>
          <a:blip r:embed="rId4"/>
          <a:stretch>
            <a:fillRect/>
          </a:stretch>
        </p:blipFill>
        <p:spPr>
          <a:xfrm>
            <a:off x="1177730" y="2424266"/>
            <a:ext cx="1219200" cy="1219200"/>
          </a:xfrm>
          <a:prstGeom prst="rect">
            <a:avLst/>
          </a:prstGeom>
        </p:spPr>
      </p:pic>
      <p:sp>
        <p:nvSpPr>
          <p:cNvPr id="19" name="Rectangle 18">
            <a:extLst>
              <a:ext uri="{FF2B5EF4-FFF2-40B4-BE49-F238E27FC236}">
                <a16:creationId xmlns:a16="http://schemas.microsoft.com/office/drawing/2014/main" id="{5B24A909-8CB5-13C8-2C52-CFFC22E61DA6}"/>
              </a:ext>
            </a:extLst>
          </p:cNvPr>
          <p:cNvSpPr/>
          <p:nvPr/>
        </p:nvSpPr>
        <p:spPr>
          <a:xfrm>
            <a:off x="2133600" y="3225800"/>
            <a:ext cx="263330" cy="203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6677F8-E4D8-B495-62E4-3A5577012D94}"/>
              </a:ext>
            </a:extLst>
          </p:cNvPr>
          <p:cNvSpPr/>
          <p:nvPr/>
        </p:nvSpPr>
        <p:spPr>
          <a:xfrm>
            <a:off x="2298700" y="1511300"/>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8792BB8-41F1-0E07-AE05-741E42E61FA5}"/>
              </a:ext>
            </a:extLst>
          </p:cNvPr>
          <p:cNvSpPr/>
          <p:nvPr/>
        </p:nvSpPr>
        <p:spPr>
          <a:xfrm>
            <a:off x="4184650" y="1333500"/>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EF64D5-1215-5A27-1DB6-8530601B8A6D}"/>
              </a:ext>
            </a:extLst>
          </p:cNvPr>
          <p:cNvSpPr/>
          <p:nvPr/>
        </p:nvSpPr>
        <p:spPr>
          <a:xfrm>
            <a:off x="6784837" y="1220885"/>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437BB77-8B3D-66A3-3010-5E6FE92AC1E3}"/>
              </a:ext>
            </a:extLst>
          </p:cNvPr>
          <p:cNvSpPr/>
          <p:nvPr/>
        </p:nvSpPr>
        <p:spPr>
          <a:xfrm>
            <a:off x="1355863" y="3991768"/>
            <a:ext cx="6810237"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C20C6E-D86B-22BC-020D-3A3400BFB4F5}"/>
              </a:ext>
            </a:extLst>
          </p:cNvPr>
          <p:cNvSpPr/>
          <p:nvPr/>
        </p:nvSpPr>
        <p:spPr>
          <a:xfrm>
            <a:off x="8166101" y="3689349"/>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C6EC0B3-C562-F665-7ED4-9E6D6BB8E162}"/>
              </a:ext>
            </a:extLst>
          </p:cNvPr>
          <p:cNvSpPr/>
          <p:nvPr/>
        </p:nvSpPr>
        <p:spPr>
          <a:xfrm>
            <a:off x="8343624" y="1774031"/>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5662151-EE16-F66A-9CD8-CFDDF8353A6F}"/>
              </a:ext>
            </a:extLst>
          </p:cNvPr>
          <p:cNvSpPr/>
          <p:nvPr/>
        </p:nvSpPr>
        <p:spPr>
          <a:xfrm>
            <a:off x="8632630" y="2269331"/>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DACF6C-C6E1-9AA1-E2B4-E49AD1E58FA3}"/>
              </a:ext>
            </a:extLst>
          </p:cNvPr>
          <p:cNvSpPr/>
          <p:nvPr/>
        </p:nvSpPr>
        <p:spPr>
          <a:xfrm>
            <a:off x="8632630" y="2497931"/>
            <a:ext cx="91440"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EF6639-085F-9A2B-4663-3B3396F0873C}"/>
              </a:ext>
            </a:extLst>
          </p:cNvPr>
          <p:cNvSpPr/>
          <p:nvPr/>
        </p:nvSpPr>
        <p:spPr>
          <a:xfrm>
            <a:off x="8632630" y="2726531"/>
            <a:ext cx="91440" cy="228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370692-DDBF-A1A2-CFC5-092D4225D285}"/>
              </a:ext>
            </a:extLst>
          </p:cNvPr>
          <p:cNvSpPr/>
          <p:nvPr/>
        </p:nvSpPr>
        <p:spPr>
          <a:xfrm>
            <a:off x="8632630" y="2955131"/>
            <a:ext cx="165100" cy="228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2C02918-9E22-AF0E-78E4-71A071F334FD}"/>
              </a:ext>
            </a:extLst>
          </p:cNvPr>
          <p:cNvSpPr/>
          <p:nvPr/>
        </p:nvSpPr>
        <p:spPr>
          <a:xfrm>
            <a:off x="8632630" y="3183731"/>
            <a:ext cx="91440" cy="228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6C70870-B4FD-ED26-7C91-826D78AC6E5A}"/>
              </a:ext>
            </a:extLst>
          </p:cNvPr>
          <p:cNvSpPr txBox="1"/>
          <p:nvPr/>
        </p:nvSpPr>
        <p:spPr>
          <a:xfrm>
            <a:off x="9042754" y="2186741"/>
            <a:ext cx="1093569" cy="1323439"/>
          </a:xfrm>
          <a:prstGeom prst="rect">
            <a:avLst/>
          </a:prstGeom>
          <a:noFill/>
        </p:spPr>
        <p:txBody>
          <a:bodyPr wrap="none" rtlCol="0">
            <a:spAutoFit/>
          </a:bodyPr>
          <a:lstStyle/>
          <a:p>
            <a:r>
              <a:rPr lang="en-US" sz="1600" dirty="0">
                <a:latin typeface="Times" pitchFamily="2" charset="0"/>
              </a:rPr>
              <a:t>cat   (70%)</a:t>
            </a:r>
          </a:p>
          <a:p>
            <a:r>
              <a:rPr lang="en-US" sz="1600" dirty="0">
                <a:latin typeface="Times" pitchFamily="2" charset="0"/>
              </a:rPr>
              <a:t>dog  (3%)</a:t>
            </a:r>
          </a:p>
          <a:p>
            <a:r>
              <a:rPr lang="en-US" sz="1600" dirty="0">
                <a:latin typeface="Times" pitchFamily="2" charset="0"/>
              </a:rPr>
              <a:t>car   (3%)</a:t>
            </a:r>
          </a:p>
          <a:p>
            <a:r>
              <a:rPr lang="en-US" sz="1600" dirty="0">
                <a:latin typeface="Times" pitchFamily="2" charset="0"/>
              </a:rPr>
              <a:t>van  (5%)</a:t>
            </a:r>
          </a:p>
          <a:p>
            <a:r>
              <a:rPr lang="en-US" sz="1600" dirty="0">
                <a:latin typeface="Times" pitchFamily="2" charset="0"/>
              </a:rPr>
              <a:t>...</a:t>
            </a:r>
          </a:p>
        </p:txBody>
      </p:sp>
      <p:pic>
        <p:nvPicPr>
          <p:cNvPr id="29" name="Picture 28">
            <a:extLst>
              <a:ext uri="{FF2B5EF4-FFF2-40B4-BE49-F238E27FC236}">
                <a16:creationId xmlns:a16="http://schemas.microsoft.com/office/drawing/2014/main" id="{0500CE8C-F2A4-65D0-100F-21914419655C}"/>
              </a:ext>
            </a:extLst>
          </p:cNvPr>
          <p:cNvPicPr>
            <a:picLocks noChangeAspect="1"/>
          </p:cNvPicPr>
          <p:nvPr/>
        </p:nvPicPr>
        <p:blipFill>
          <a:blip r:embed="rId5"/>
          <a:stretch>
            <a:fillRect/>
          </a:stretch>
        </p:blipFill>
        <p:spPr>
          <a:xfrm rot="16200000">
            <a:off x="2965450" y="4446588"/>
            <a:ext cx="1562100" cy="1371600"/>
          </a:xfrm>
          <a:prstGeom prst="rect">
            <a:avLst/>
          </a:prstGeom>
        </p:spPr>
      </p:pic>
      <p:sp>
        <p:nvSpPr>
          <p:cNvPr id="23" name="Rounded Rectangular Callout 22">
            <a:extLst>
              <a:ext uri="{FF2B5EF4-FFF2-40B4-BE49-F238E27FC236}">
                <a16:creationId xmlns:a16="http://schemas.microsoft.com/office/drawing/2014/main" id="{1A1C079F-564E-78C1-A56C-8BBE879F914A}"/>
              </a:ext>
            </a:extLst>
          </p:cNvPr>
          <p:cNvSpPr/>
          <p:nvPr/>
        </p:nvSpPr>
        <p:spPr>
          <a:xfrm>
            <a:off x="6375124" y="824120"/>
            <a:ext cx="1968500" cy="1031080"/>
          </a:xfrm>
          <a:prstGeom prst="wedgeRoundRectCallout">
            <a:avLst>
              <a:gd name="adj1" fmla="val -76535"/>
              <a:gd name="adj2" fmla="val 9284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what about this one?</a:t>
            </a:r>
          </a:p>
        </p:txBody>
      </p:sp>
      <p:sp>
        <p:nvSpPr>
          <p:cNvPr id="24" name="Rectangle 23">
            <a:extLst>
              <a:ext uri="{FF2B5EF4-FFF2-40B4-BE49-F238E27FC236}">
                <a16:creationId xmlns:a16="http://schemas.microsoft.com/office/drawing/2014/main" id="{C094F338-754A-EBAC-9425-8D2FB48F5FFA}"/>
              </a:ext>
            </a:extLst>
          </p:cNvPr>
          <p:cNvSpPr/>
          <p:nvPr/>
        </p:nvSpPr>
        <p:spPr>
          <a:xfrm>
            <a:off x="5611814" y="2298699"/>
            <a:ext cx="165100" cy="203200"/>
          </a:xfrm>
          <a:prstGeom prst="rect">
            <a:avLst/>
          </a:prstGeom>
          <a:noFill/>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6"/>
              </a:solidFill>
            </a:endParaRPr>
          </a:p>
        </p:txBody>
      </p:sp>
      <p:pic>
        <p:nvPicPr>
          <p:cNvPr id="3" name="Picture 2">
            <a:extLst>
              <a:ext uri="{FF2B5EF4-FFF2-40B4-BE49-F238E27FC236}">
                <a16:creationId xmlns:a16="http://schemas.microsoft.com/office/drawing/2014/main" id="{99E23382-CFA3-371A-7C7A-DE6A7E1A544D}"/>
              </a:ext>
            </a:extLst>
          </p:cNvPr>
          <p:cNvPicPr>
            <a:picLocks noChangeAspect="1"/>
          </p:cNvPicPr>
          <p:nvPr/>
        </p:nvPicPr>
        <p:blipFill>
          <a:blip r:embed="rId6"/>
          <a:stretch>
            <a:fillRect/>
          </a:stretch>
        </p:blipFill>
        <p:spPr>
          <a:xfrm rot="16200000">
            <a:off x="2965450" y="4446587"/>
            <a:ext cx="1562100" cy="1371600"/>
          </a:xfrm>
          <a:prstGeom prst="rect">
            <a:avLst/>
          </a:prstGeom>
        </p:spPr>
      </p:pic>
      <p:pic>
        <p:nvPicPr>
          <p:cNvPr id="5" name="Picture 4">
            <a:extLst>
              <a:ext uri="{FF2B5EF4-FFF2-40B4-BE49-F238E27FC236}">
                <a16:creationId xmlns:a16="http://schemas.microsoft.com/office/drawing/2014/main" id="{30950493-944F-E7E8-7C8F-E53AB0FCDDC1}"/>
              </a:ext>
            </a:extLst>
          </p:cNvPr>
          <p:cNvPicPr>
            <a:picLocks noChangeAspect="1"/>
          </p:cNvPicPr>
          <p:nvPr/>
        </p:nvPicPr>
        <p:blipFill>
          <a:blip r:embed="rId7"/>
          <a:stretch>
            <a:fillRect/>
          </a:stretch>
        </p:blipFill>
        <p:spPr>
          <a:xfrm rot="16200000">
            <a:off x="2965450" y="4446587"/>
            <a:ext cx="1562100" cy="1371600"/>
          </a:xfrm>
          <a:prstGeom prst="rect">
            <a:avLst/>
          </a:prstGeom>
        </p:spPr>
      </p:pic>
    </p:spTree>
    <p:extLst>
      <p:ext uri="{BB962C8B-B14F-4D97-AF65-F5344CB8AC3E}">
        <p14:creationId xmlns:p14="http://schemas.microsoft.com/office/powerpoint/2010/main" val="1473336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839D-0C8E-F4C9-E5E1-C52FAD716A8D}"/>
              </a:ext>
            </a:extLst>
          </p:cNvPr>
          <p:cNvSpPr>
            <a:spLocks noGrp="1"/>
          </p:cNvSpPr>
          <p:nvPr>
            <p:ph type="title"/>
          </p:nvPr>
        </p:nvSpPr>
        <p:spPr/>
        <p:txBody>
          <a:bodyPr/>
          <a:lstStyle/>
          <a:p>
            <a:r>
              <a:rPr lang="en-US" dirty="0"/>
              <a:t>Machine Learning </a:t>
            </a:r>
            <a:r>
              <a:rPr lang="en-US" dirty="0">
                <a:solidFill>
                  <a:srgbClr val="7030A0"/>
                </a:solidFill>
              </a:rPr>
              <a:t>101.</a:t>
            </a:r>
          </a:p>
        </p:txBody>
      </p:sp>
      <p:sp>
        <p:nvSpPr>
          <p:cNvPr id="4" name="Slide Number Placeholder 3">
            <a:extLst>
              <a:ext uri="{FF2B5EF4-FFF2-40B4-BE49-F238E27FC236}">
                <a16:creationId xmlns:a16="http://schemas.microsoft.com/office/drawing/2014/main" id="{660D6656-A136-E5F6-8D21-434230A89A18}"/>
              </a:ext>
            </a:extLst>
          </p:cNvPr>
          <p:cNvSpPr>
            <a:spLocks noGrp="1"/>
          </p:cNvSpPr>
          <p:nvPr>
            <p:ph type="sldNum" sz="quarter" idx="12"/>
          </p:nvPr>
        </p:nvSpPr>
        <p:spPr/>
        <p:txBody>
          <a:bodyPr/>
          <a:lstStyle/>
          <a:p>
            <a:fld id="{BBDB7499-F370-8348-83C5-507685BB046D}" type="slidenum">
              <a:rPr lang="en-US" smtClean="0"/>
              <a:pPr/>
              <a:t>14</a:t>
            </a:fld>
            <a:endParaRPr lang="en-US" sz="16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5DC9BE6-F63E-AE62-FABF-6887E70B120A}"/>
                  </a:ext>
                </a:extLst>
              </p:cNvPr>
              <p:cNvSpPr txBox="1"/>
              <p:nvPr/>
            </p:nvSpPr>
            <p:spPr>
              <a:xfrm>
                <a:off x="682431" y="2106364"/>
                <a:ext cx="10125269" cy="431701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6000" i="1" dirty="0" smtClean="0">
                              <a:solidFill>
                                <a:schemeClr val="tx1"/>
                              </a:solidFill>
                              <a:latin typeface="Cambria Math" panose="02040503050406030204" pitchFamily="18" charset="0"/>
                              <a:ea typeface="Cambria Math" panose="02040503050406030204" pitchFamily="18" charset="0"/>
                            </a:rPr>
                          </m:ctrlPr>
                        </m:fPr>
                        <m:num>
                          <m:r>
                            <a:rPr lang="en-US" sz="6000" i="1" dirty="0" smtClean="0">
                              <a:solidFill>
                                <a:schemeClr val="tx1"/>
                              </a:solidFill>
                              <a:latin typeface="Cambria Math" panose="02040503050406030204" pitchFamily="18" charset="0"/>
                              <a:ea typeface="Cambria Math" panose="02040503050406030204" pitchFamily="18" charset="0"/>
                            </a:rPr>
                            <m:t>𝜕</m:t>
                          </m:r>
                          <m:r>
                            <a:rPr lang="en-US" sz="6000" i="1" dirty="0" smtClean="0">
                              <a:solidFill>
                                <a:srgbClr val="7030A0"/>
                              </a:solidFill>
                              <a:latin typeface="Cambria Math" panose="02040503050406030204" pitchFamily="18" charset="0"/>
                              <a:ea typeface="Cambria Math" panose="02040503050406030204" pitchFamily="18" charset="0"/>
                            </a:rPr>
                            <m:t>ℒ</m:t>
                          </m:r>
                          <m:r>
                            <a:rPr lang="fr-CH" sz="6000" b="0" i="1" dirty="0" smtClean="0">
                              <a:solidFill>
                                <a:srgbClr val="7030A0"/>
                              </a:solidFill>
                              <a:latin typeface="Cambria Math" panose="02040503050406030204" pitchFamily="18" charset="0"/>
                              <a:ea typeface="Cambria Math" panose="02040503050406030204" pitchFamily="18" charset="0"/>
                            </a:rPr>
                            <m:t>𝑜𝑠𝑠</m:t>
                          </m:r>
                          <m:d>
                            <m:dPr>
                              <m:ctrlPr>
                                <a:rPr lang="fr-CH" sz="6000" i="1" dirty="0">
                                  <a:solidFill>
                                    <a:schemeClr val="tx1"/>
                                  </a:solidFill>
                                  <a:latin typeface="Cambria Math" panose="02040503050406030204" pitchFamily="18" charset="0"/>
                                  <a:ea typeface="Cambria Math" panose="02040503050406030204" pitchFamily="18" charset="0"/>
                                </a:rPr>
                              </m:ctrlPr>
                            </m:dPr>
                            <m:e>
                              <m:r>
                                <a:rPr lang="fr-CH" sz="6000" i="1" dirty="0">
                                  <a:solidFill>
                                    <a:schemeClr val="tx1"/>
                                  </a:solidFill>
                                  <a:latin typeface="Cambria Math" panose="02040503050406030204" pitchFamily="18" charset="0"/>
                                  <a:ea typeface="Cambria Math" panose="02040503050406030204" pitchFamily="18" charset="0"/>
                                </a:rPr>
                                <m:t>          ,           </m:t>
                              </m:r>
                            </m:e>
                          </m:d>
                        </m:num>
                        <m:den>
                          <m:r>
                            <a:rPr lang="en-US" sz="6000" i="1" dirty="0" smtClean="0">
                              <a:solidFill>
                                <a:schemeClr val="tx1"/>
                              </a:solidFill>
                              <a:latin typeface="Cambria Math" panose="02040503050406030204" pitchFamily="18" charset="0"/>
                              <a:ea typeface="Cambria Math" panose="02040503050406030204" pitchFamily="18" charset="0"/>
                            </a:rPr>
                            <m:t>𝜕</m:t>
                          </m:r>
                          <m:r>
                            <a:rPr lang="en-US" sz="6000" i="1" dirty="0" smtClean="0">
                              <a:solidFill>
                                <a:schemeClr val="accent6">
                                  <a:lumMod val="50000"/>
                                </a:schemeClr>
                              </a:solidFill>
                              <a:latin typeface="Cambria Math" panose="02040503050406030204" pitchFamily="18" charset="0"/>
                              <a:ea typeface="Cambria Math" panose="02040503050406030204" pitchFamily="18" charset="0"/>
                            </a:rPr>
                            <m:t>𝜃</m:t>
                          </m:r>
                        </m:den>
                      </m:f>
                      <m:r>
                        <a:rPr lang="fr-CH" sz="6000" b="0" i="1" dirty="0" smtClean="0">
                          <a:solidFill>
                            <a:schemeClr val="tx1"/>
                          </a:solidFill>
                          <a:latin typeface="Cambria Math" panose="02040503050406030204" pitchFamily="18" charset="0"/>
                          <a:ea typeface="Cambria Math" panose="02040503050406030204" pitchFamily="18" charset="0"/>
                        </a:rPr>
                        <m:t>=</m:t>
                      </m:r>
                    </m:oMath>
                  </m:oMathPara>
                </a14:m>
                <a:endParaRPr lang="en-US" sz="6000" dirty="0">
                  <a:solidFill>
                    <a:schemeClr val="tx1"/>
                  </a:solidFill>
                  <a:latin typeface="Cambria Math" panose="02040503050406030204" pitchFamily="18" charset="0"/>
                  <a:ea typeface="Cambria Math" panose="02040503050406030204" pitchFamily="18" charset="0"/>
                </a:endParaRPr>
              </a:p>
              <a:p>
                <a:endParaRPr lang="en-US" sz="4400"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lang="fr-CH" sz="6000" b="0" i="1" dirty="0" smtClean="0">
                              <a:solidFill>
                                <a:schemeClr val="accent6">
                                  <a:lumMod val="50000"/>
                                </a:schemeClr>
                              </a:solidFill>
                              <a:latin typeface="Cambria Math" panose="02040503050406030204" pitchFamily="18" charset="0"/>
                              <a:ea typeface="Cambria Math" panose="02040503050406030204" pitchFamily="18" charset="0"/>
                            </a:rPr>
                          </m:ctrlPr>
                        </m:sSupPr>
                        <m:e>
                          <m:r>
                            <a:rPr lang="en-US" sz="6000" i="1" dirty="0">
                              <a:solidFill>
                                <a:schemeClr val="accent6">
                                  <a:lumMod val="50000"/>
                                </a:schemeClr>
                              </a:solidFill>
                              <a:latin typeface="Cambria Math" panose="02040503050406030204" pitchFamily="18" charset="0"/>
                              <a:ea typeface="Cambria Math" panose="02040503050406030204" pitchFamily="18" charset="0"/>
                            </a:rPr>
                            <m:t>𝜃</m:t>
                          </m:r>
                        </m:e>
                        <m:sup>
                          <m:r>
                            <a:rPr lang="fr-CH" sz="6000" b="0" i="1" dirty="0" smtClean="0">
                              <a:solidFill>
                                <a:schemeClr val="accent6">
                                  <a:lumMod val="50000"/>
                                </a:schemeClr>
                              </a:solidFill>
                              <a:latin typeface="Cambria Math" panose="02040503050406030204" pitchFamily="18" charset="0"/>
                              <a:ea typeface="Cambria Math" panose="02040503050406030204" pitchFamily="18" charset="0"/>
                            </a:rPr>
                            <m:t>′</m:t>
                          </m:r>
                        </m:sup>
                      </m:sSup>
                      <m:r>
                        <a:rPr lang="fr-CH" sz="6000" b="0" i="1" dirty="0" smtClean="0">
                          <a:solidFill>
                            <a:schemeClr val="tx1"/>
                          </a:solidFill>
                          <a:latin typeface="Cambria Math" panose="02040503050406030204" pitchFamily="18" charset="0"/>
                          <a:ea typeface="Cambria Math" panose="02040503050406030204" pitchFamily="18" charset="0"/>
                        </a:rPr>
                        <m:t>=</m:t>
                      </m:r>
                      <m:r>
                        <a:rPr lang="en-US" sz="6000" i="1" dirty="0" smtClean="0">
                          <a:solidFill>
                            <a:schemeClr val="accent6">
                              <a:lumMod val="50000"/>
                            </a:schemeClr>
                          </a:solidFill>
                          <a:latin typeface="Cambria Math" panose="02040503050406030204" pitchFamily="18" charset="0"/>
                          <a:ea typeface="Cambria Math" panose="02040503050406030204" pitchFamily="18" charset="0"/>
                        </a:rPr>
                        <m:t>𝜃</m:t>
                      </m:r>
                      <m:r>
                        <a:rPr lang="fr-CH" sz="6000" b="0" i="0" dirty="0" smtClean="0">
                          <a:solidFill>
                            <a:schemeClr val="tx1"/>
                          </a:solidFill>
                          <a:latin typeface="Cambria Math" panose="02040503050406030204" pitchFamily="18" charset="0"/>
                          <a:ea typeface="Cambria Math" panose="02040503050406030204" pitchFamily="18" charset="0"/>
                        </a:rPr>
                        <m:t>−</m:t>
                      </m:r>
                      <m:r>
                        <m:rPr>
                          <m:sty m:val="p"/>
                        </m:rPr>
                        <a:rPr lang="el-GR" sz="6000" b="0" i="1" dirty="0" smtClean="0">
                          <a:solidFill>
                            <a:schemeClr val="tx1"/>
                          </a:solidFill>
                          <a:latin typeface="Cambria Math" panose="02040503050406030204" pitchFamily="18" charset="0"/>
                          <a:ea typeface="Cambria Math" panose="02040503050406030204" pitchFamily="18" charset="0"/>
                        </a:rPr>
                        <m:t>α</m:t>
                      </m:r>
                      <m:r>
                        <a:rPr lang="el-GR" sz="6000" b="0" i="1" dirty="0" smtClean="0">
                          <a:solidFill>
                            <a:schemeClr val="tx1"/>
                          </a:solidFill>
                          <a:latin typeface="Cambria Math" panose="02040503050406030204" pitchFamily="18" charset="0"/>
                          <a:ea typeface="Cambria Math" panose="02040503050406030204" pitchFamily="18" charset="0"/>
                        </a:rPr>
                        <m:t>∙</m:t>
                      </m:r>
                      <m:f>
                        <m:fPr>
                          <m:ctrlPr>
                            <a:rPr lang="en-US" sz="6000" i="1" dirty="0">
                              <a:latin typeface="Cambria Math" panose="02040503050406030204" pitchFamily="18" charset="0"/>
                              <a:ea typeface="Cambria Math" panose="02040503050406030204" pitchFamily="18" charset="0"/>
                            </a:rPr>
                          </m:ctrlPr>
                        </m:fPr>
                        <m:num>
                          <m:r>
                            <a:rPr lang="en-US" sz="6000" i="1" dirty="0">
                              <a:latin typeface="Cambria Math" panose="02040503050406030204" pitchFamily="18" charset="0"/>
                              <a:ea typeface="Cambria Math" panose="02040503050406030204" pitchFamily="18" charset="0"/>
                            </a:rPr>
                            <m:t>𝜕</m:t>
                          </m:r>
                          <m:r>
                            <a:rPr lang="en-US" sz="6000" i="1" dirty="0">
                              <a:solidFill>
                                <a:srgbClr val="7030A0"/>
                              </a:solidFill>
                              <a:latin typeface="Cambria Math" panose="02040503050406030204" pitchFamily="18" charset="0"/>
                              <a:ea typeface="Cambria Math" panose="02040503050406030204" pitchFamily="18" charset="0"/>
                            </a:rPr>
                            <m:t>ℒ</m:t>
                          </m:r>
                        </m:num>
                        <m:den>
                          <m:r>
                            <a:rPr lang="en-US" sz="6000" i="1" dirty="0">
                              <a:latin typeface="Cambria Math" panose="02040503050406030204" pitchFamily="18" charset="0"/>
                              <a:ea typeface="Cambria Math" panose="02040503050406030204" pitchFamily="18" charset="0"/>
                            </a:rPr>
                            <m:t>𝜕</m:t>
                          </m:r>
                          <m:r>
                            <a:rPr lang="en-US" sz="6000" i="1" dirty="0">
                              <a:solidFill>
                                <a:schemeClr val="accent6">
                                  <a:lumMod val="50000"/>
                                </a:schemeClr>
                              </a:solidFill>
                              <a:latin typeface="Cambria Math" panose="02040503050406030204" pitchFamily="18" charset="0"/>
                              <a:ea typeface="Cambria Math" panose="02040503050406030204" pitchFamily="18" charset="0"/>
                            </a:rPr>
                            <m:t>𝜃</m:t>
                          </m:r>
                        </m:den>
                      </m:f>
                    </m:oMath>
                  </m:oMathPara>
                </a14:m>
                <a:endParaRPr lang="en-US" sz="6000" dirty="0">
                  <a:latin typeface="Cambria Math" panose="02040503050406030204" pitchFamily="18" charset="0"/>
                  <a:ea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25DC9BE6-F63E-AE62-FABF-6887E70B120A}"/>
                  </a:ext>
                </a:extLst>
              </p:cNvPr>
              <p:cNvSpPr txBox="1">
                <a:spLocks noRot="1" noChangeAspect="1" noMove="1" noResize="1" noEditPoints="1" noAdjustHandles="1" noChangeArrowheads="1" noChangeShapeType="1" noTextEdit="1"/>
              </p:cNvSpPr>
              <p:nvPr/>
            </p:nvSpPr>
            <p:spPr>
              <a:xfrm>
                <a:off x="682431" y="2106364"/>
                <a:ext cx="10125269" cy="4317016"/>
              </a:xfrm>
              <a:prstGeom prst="rect">
                <a:avLst/>
              </a:prstGeom>
              <a:blipFill>
                <a:blip r:embed="rId2"/>
                <a:stretch>
                  <a:fillRect l="-1752" t="-1471" b="-411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A7F276D-F3B9-CCD7-1C86-270A840500E0}"/>
              </a:ext>
            </a:extLst>
          </p:cNvPr>
          <p:cNvSpPr txBox="1"/>
          <p:nvPr/>
        </p:nvSpPr>
        <p:spPr>
          <a:xfrm>
            <a:off x="5108346" y="2207738"/>
            <a:ext cx="1212191" cy="707886"/>
          </a:xfrm>
          <a:prstGeom prst="rect">
            <a:avLst/>
          </a:prstGeom>
          <a:noFill/>
        </p:spPr>
        <p:txBody>
          <a:bodyPr wrap="none" rtlCol="0">
            <a:spAutoFit/>
          </a:bodyPr>
          <a:lstStyle/>
          <a:p>
            <a:r>
              <a:rPr lang="en-US" sz="4000" dirty="0">
                <a:solidFill>
                  <a:schemeClr val="accent1"/>
                </a:solidFill>
              </a:rPr>
              <a:t>“cat”</a:t>
            </a:r>
          </a:p>
        </p:txBody>
      </p:sp>
      <p:pic>
        <p:nvPicPr>
          <p:cNvPr id="29" name="Picture 28">
            <a:extLst>
              <a:ext uri="{FF2B5EF4-FFF2-40B4-BE49-F238E27FC236}">
                <a16:creationId xmlns:a16="http://schemas.microsoft.com/office/drawing/2014/main" id="{0500CE8C-F2A4-65D0-100F-21914419655C}"/>
              </a:ext>
            </a:extLst>
          </p:cNvPr>
          <p:cNvPicPr>
            <a:picLocks noChangeAspect="1"/>
          </p:cNvPicPr>
          <p:nvPr/>
        </p:nvPicPr>
        <p:blipFill>
          <a:blip r:embed="rId3"/>
          <a:stretch>
            <a:fillRect/>
          </a:stretch>
        </p:blipFill>
        <p:spPr>
          <a:xfrm rot="16200000">
            <a:off x="3180550" y="1475270"/>
            <a:ext cx="1562100" cy="1371600"/>
          </a:xfrm>
          <a:prstGeom prst="rect">
            <a:avLst/>
          </a:prstGeom>
        </p:spPr>
      </p:pic>
      <p:grpSp>
        <p:nvGrpSpPr>
          <p:cNvPr id="8" name="Group 7">
            <a:extLst>
              <a:ext uri="{FF2B5EF4-FFF2-40B4-BE49-F238E27FC236}">
                <a16:creationId xmlns:a16="http://schemas.microsoft.com/office/drawing/2014/main" id="{134836D6-4777-2553-61C7-1105028276F4}"/>
              </a:ext>
            </a:extLst>
          </p:cNvPr>
          <p:cNvGrpSpPr/>
          <p:nvPr/>
        </p:nvGrpSpPr>
        <p:grpSpPr>
          <a:xfrm>
            <a:off x="8090477" y="2207738"/>
            <a:ext cx="3186112" cy="1277541"/>
            <a:chOff x="4876417" y="3943569"/>
            <a:chExt cx="3186112" cy="1277541"/>
          </a:xfrm>
        </p:grpSpPr>
        <p:pic>
          <p:nvPicPr>
            <p:cNvPr id="15362" name="Picture 2" descr="No Signal,no Data,crash Screen, Error System Royalty Free Cliparts,  Vectors, And Stock Illustration. Image 38961385.">
              <a:extLst>
                <a:ext uri="{FF2B5EF4-FFF2-40B4-BE49-F238E27FC236}">
                  <a16:creationId xmlns:a16="http://schemas.microsoft.com/office/drawing/2014/main" id="{A97F71F1-1C23-A2AA-EC0D-557208EA3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76417" y="4294429"/>
              <a:ext cx="612648" cy="6126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70" name="Picture 10" descr="Triangles Colorful Noise Pattern Stock Illustration - Download Image Now -  iStock">
              <a:extLst>
                <a:ext uri="{FF2B5EF4-FFF2-40B4-BE49-F238E27FC236}">
                  <a16:creationId xmlns:a16="http://schemas.microsoft.com/office/drawing/2014/main" id="{61B76290-5A53-80BA-93A9-95DE90B72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033" y="4371469"/>
              <a:ext cx="612081" cy="6126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4" name="Picture 4" descr="Focus at Work • Relax at Home • Sleep at Night | myNoise ®">
              <a:extLst>
                <a:ext uri="{FF2B5EF4-FFF2-40B4-BE49-F238E27FC236}">
                  <a16:creationId xmlns:a16="http://schemas.microsoft.com/office/drawing/2014/main" id="{F65DEA73-3A3B-5F93-02FB-B30A64E3FE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7082" y="4448509"/>
              <a:ext cx="612648" cy="6126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6" name="Picture 6" descr="Vector Background with Color Noise. Stock Illustration - Illustration of  random, analog: 110542381">
              <a:extLst>
                <a:ext uri="{FF2B5EF4-FFF2-40B4-BE49-F238E27FC236}">
                  <a16:creationId xmlns:a16="http://schemas.microsoft.com/office/drawing/2014/main" id="{00F8C78A-2D0A-BF32-9C2C-67370CC88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7131" y="4525549"/>
              <a:ext cx="612648" cy="6126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2" descr="No Signal,no Data,crash Screen, Error System Royalty Free Cliparts,  Vectors, And Stock Illustration. Image 38961385.">
              <a:extLst>
                <a:ext uri="{FF2B5EF4-FFF2-40B4-BE49-F238E27FC236}">
                  <a16:creationId xmlns:a16="http://schemas.microsoft.com/office/drawing/2014/main" id="{07C716C5-0BAC-F9D8-0FFC-7A5DCE209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97180" y="4608462"/>
              <a:ext cx="612648" cy="6126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 name="Picture 2" descr="No Signal,no Data,crash Screen, Error System Royalty Free Cliparts,  Vectors, And Stock Illustration. Image 38961385.">
              <a:extLst>
                <a:ext uri="{FF2B5EF4-FFF2-40B4-BE49-F238E27FC236}">
                  <a16:creationId xmlns:a16="http://schemas.microsoft.com/office/drawing/2014/main" id="{2CCA6FA0-7911-0254-1C44-27EC63B5A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899864" y="4557484"/>
              <a:ext cx="274320" cy="274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Picture 10" descr="Triangles Colorful Noise Pattern Stock Illustration - Download Image Now -  iStock">
              <a:extLst>
                <a:ext uri="{FF2B5EF4-FFF2-40B4-BE49-F238E27FC236}">
                  <a16:creationId xmlns:a16="http://schemas.microsoft.com/office/drawing/2014/main" id="{EB394E99-C622-82E6-C1A4-EF4164848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5080" y="4609124"/>
              <a:ext cx="274066" cy="274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4" descr="Focus at Work • Relax at Home • Sleep at Night | myNoise ®">
              <a:extLst>
                <a:ext uri="{FF2B5EF4-FFF2-40B4-BE49-F238E27FC236}">
                  <a16:creationId xmlns:a16="http://schemas.microsoft.com/office/drawing/2014/main" id="{9338B1E6-04BF-1725-D58A-C60F65F50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486" y="4660764"/>
              <a:ext cx="274320" cy="274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6" descr="Vector Background with Color Noise. Stock Illustration - Illustration of  random, analog: 110542381">
              <a:extLst>
                <a:ext uri="{FF2B5EF4-FFF2-40B4-BE49-F238E27FC236}">
                  <a16:creationId xmlns:a16="http://schemas.microsoft.com/office/drawing/2014/main" id="{3E00BB10-9C1C-3C21-D145-67E7FA39C1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078" y="4712404"/>
              <a:ext cx="274320" cy="274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2" descr="No Signal,no Data,crash Screen, Error System Royalty Free Cliparts,  Vectors, And Stock Illustration. Image 38961385.">
              <a:extLst>
                <a:ext uri="{FF2B5EF4-FFF2-40B4-BE49-F238E27FC236}">
                  <a16:creationId xmlns:a16="http://schemas.microsoft.com/office/drawing/2014/main" id="{09A090AA-7B4F-6D75-E141-23DD6B382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31727" y="4772104"/>
              <a:ext cx="274320" cy="274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 name="Picture 2" descr="No Signal,no Data,crash Screen, Error System Royalty Free Cliparts,  Vectors, And Stock Illustration. Image 38961385.">
              <a:extLst>
                <a:ext uri="{FF2B5EF4-FFF2-40B4-BE49-F238E27FC236}">
                  <a16:creationId xmlns:a16="http://schemas.microsoft.com/office/drawing/2014/main" id="{5B3CB737-EC23-13B0-9AB0-A7E3A3589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41899" y="4178128"/>
              <a:ext cx="320040"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10" descr="Triangles Colorful Noise Pattern Stock Illustration - Download Image Now -  iStock">
              <a:extLst>
                <a:ext uri="{FF2B5EF4-FFF2-40B4-BE49-F238E27FC236}">
                  <a16:creationId xmlns:a16="http://schemas.microsoft.com/office/drawing/2014/main" id="{96236FC1-9289-2686-1F3C-C51F8FBAB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6887" y="4249540"/>
              <a:ext cx="319744"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4" descr="Focus at Work • Relax at Home • Sleep at Night | myNoise ®">
              <a:extLst>
                <a:ext uri="{FF2B5EF4-FFF2-40B4-BE49-F238E27FC236}">
                  <a16:creationId xmlns:a16="http://schemas.microsoft.com/office/drawing/2014/main" id="{095AF8BF-7E0B-8F23-D1B4-33994D21BE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9065" y="4320952"/>
              <a:ext cx="320040"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 name="Picture 6" descr="Vector Background with Color Noise. Stock Illustration - Illustration of  random, analog: 110542381">
              <a:extLst>
                <a:ext uri="{FF2B5EF4-FFF2-40B4-BE49-F238E27FC236}">
                  <a16:creationId xmlns:a16="http://schemas.microsoft.com/office/drawing/2014/main" id="{CD4F333F-A85C-40A1-2045-450DB377F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8385" y="4396423"/>
              <a:ext cx="320040"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4" name="Picture 10" descr="Triangles Colorful Noise Pattern Stock Illustration - Download Image Now -  iStock">
              <a:extLst>
                <a:ext uri="{FF2B5EF4-FFF2-40B4-BE49-F238E27FC236}">
                  <a16:creationId xmlns:a16="http://schemas.microsoft.com/office/drawing/2014/main" id="{D04CDCAB-7A88-820C-ADBC-FC92770DE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690" y="4471365"/>
              <a:ext cx="319744"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7" name="Picture 2" descr="No Signal,no Data,crash Screen, Error System Royalty Free Cliparts,  Vectors, And Stock Illustration. Image 38961385.">
              <a:extLst>
                <a:ext uri="{FF2B5EF4-FFF2-40B4-BE49-F238E27FC236}">
                  <a16:creationId xmlns:a16="http://schemas.microsoft.com/office/drawing/2014/main" id="{7EB62338-FE46-2D78-B636-0399CE156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635137" y="4552384"/>
              <a:ext cx="320040"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5" name="Picture 4" descr="Focus at Work • Relax at Home • Sleep at Night | myNoise ®">
              <a:extLst>
                <a:ext uri="{FF2B5EF4-FFF2-40B4-BE49-F238E27FC236}">
                  <a16:creationId xmlns:a16="http://schemas.microsoft.com/office/drawing/2014/main" id="{8EBB09F8-302C-C8FC-DA6E-7812022F3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584" y="4631385"/>
              <a:ext cx="320040"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3" name="Picture 2" descr="No Signal,no Data,crash Screen, Error System Royalty Free Cliparts,  Vectors, And Stock Illustration. Image 38961385.">
              <a:extLst>
                <a:ext uri="{FF2B5EF4-FFF2-40B4-BE49-F238E27FC236}">
                  <a16:creationId xmlns:a16="http://schemas.microsoft.com/office/drawing/2014/main" id="{D15DD7E2-53DA-3648-C1F9-54A470687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94719" y="4706327"/>
              <a:ext cx="320040"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6" name="Picture 6" descr="Vector Background with Color Noise. Stock Illustration - Illustration of  random, analog: 110542381">
              <a:extLst>
                <a:ext uri="{FF2B5EF4-FFF2-40B4-BE49-F238E27FC236}">
                  <a16:creationId xmlns:a16="http://schemas.microsoft.com/office/drawing/2014/main" id="{A94FB45E-8DA6-BDDA-B4D3-D99DA01E56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854" y="4785833"/>
              <a:ext cx="320040"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8" name="Picture 2" descr="No Signal,no Data,crash Screen, Error System Royalty Free Cliparts,  Vectors, And Stock Illustration. Image 38961385.">
              <a:extLst>
                <a:ext uri="{FF2B5EF4-FFF2-40B4-BE49-F238E27FC236}">
                  <a16:creationId xmlns:a16="http://schemas.microsoft.com/office/drawing/2014/main" id="{0D10D101-8D67-63A5-B6F4-A0CA93AA9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85822" y="4212165"/>
              <a:ext cx="182880"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9" name="Picture 10" descr="Triangles Colorful Noise Pattern Stock Illustration - Download Image Now -  iStock">
              <a:extLst>
                <a:ext uri="{FF2B5EF4-FFF2-40B4-BE49-F238E27FC236}">
                  <a16:creationId xmlns:a16="http://schemas.microsoft.com/office/drawing/2014/main" id="{040A939A-34B2-E5C9-DE9F-22257054A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0811" y="4283577"/>
              <a:ext cx="182711"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0" name="Picture 4" descr="Focus at Work • Relax at Home • Sleep at Night | myNoise ®">
              <a:extLst>
                <a:ext uri="{FF2B5EF4-FFF2-40B4-BE49-F238E27FC236}">
                  <a16:creationId xmlns:a16="http://schemas.microsoft.com/office/drawing/2014/main" id="{CFE2CA8A-F086-2E87-182C-60889EA3D7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2988" y="4354989"/>
              <a:ext cx="182880"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 name="Picture 6" descr="Vector Background with Color Noise. Stock Illustration - Illustration of  random, analog: 110542381">
              <a:extLst>
                <a:ext uri="{FF2B5EF4-FFF2-40B4-BE49-F238E27FC236}">
                  <a16:creationId xmlns:a16="http://schemas.microsoft.com/office/drawing/2014/main" id="{575E5B9C-652B-72F3-2DE5-585CD5BE5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2308" y="4430460"/>
              <a:ext cx="182880"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2" name="Picture 10" descr="Triangles Colorful Noise Pattern Stock Illustration - Download Image Now -  iStock">
              <a:extLst>
                <a:ext uri="{FF2B5EF4-FFF2-40B4-BE49-F238E27FC236}">
                  <a16:creationId xmlns:a16="http://schemas.microsoft.com/office/drawing/2014/main" id="{10EDAF3A-98E0-C788-E83E-55A66D6F8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614" y="4505402"/>
              <a:ext cx="182711"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3" name="Picture 2" descr="No Signal,no Data,crash Screen, Error System Royalty Free Cliparts,  Vectors, And Stock Illustration. Image 38961385.">
              <a:extLst>
                <a:ext uri="{FF2B5EF4-FFF2-40B4-BE49-F238E27FC236}">
                  <a16:creationId xmlns:a16="http://schemas.microsoft.com/office/drawing/2014/main" id="{BB0EDEF4-0406-27FA-6D21-51F000096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79060" y="4586421"/>
              <a:ext cx="182880"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4" name="Picture 4" descr="Focus at Work • Relax at Home • Sleep at Night | myNoise ®">
              <a:extLst>
                <a:ext uri="{FF2B5EF4-FFF2-40B4-BE49-F238E27FC236}">
                  <a16:creationId xmlns:a16="http://schemas.microsoft.com/office/drawing/2014/main" id="{DDEE9D0A-8ADB-2060-E9C4-A647EDEF36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7507" y="4665422"/>
              <a:ext cx="182880"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5" name="Picture 2" descr="No Signal,no Data,crash Screen, Error System Royalty Free Cliparts,  Vectors, And Stock Illustration. Image 38961385.">
              <a:extLst>
                <a:ext uri="{FF2B5EF4-FFF2-40B4-BE49-F238E27FC236}">
                  <a16:creationId xmlns:a16="http://schemas.microsoft.com/office/drawing/2014/main" id="{297D9C8C-2757-2543-56AC-417A07536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438642" y="4740364"/>
              <a:ext cx="182880"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6" name="Picture 6" descr="Vector Background with Color Noise. Stock Illustration - Illustration of  random, analog: 110542381">
              <a:extLst>
                <a:ext uri="{FF2B5EF4-FFF2-40B4-BE49-F238E27FC236}">
                  <a16:creationId xmlns:a16="http://schemas.microsoft.com/office/drawing/2014/main" id="{60E9C3BD-4415-3F26-1EA3-60D3CB1C96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9777" y="4819870"/>
              <a:ext cx="182880" cy="182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7" name="Picture 4" descr="Focus at Work • Relax at Home • Sleep at Night | myNoise ®">
              <a:extLst>
                <a:ext uri="{FF2B5EF4-FFF2-40B4-BE49-F238E27FC236}">
                  <a16:creationId xmlns:a16="http://schemas.microsoft.com/office/drawing/2014/main" id="{0A69AD22-DBBB-C516-C596-89D6C5A734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038" y="4851179"/>
              <a:ext cx="320040" cy="3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72" name="Picture 12" descr="python - Efficiently masking a surface in pygame - Stack Overflow">
              <a:extLst>
                <a:ext uri="{FF2B5EF4-FFF2-40B4-BE49-F238E27FC236}">
                  <a16:creationId xmlns:a16="http://schemas.microsoft.com/office/drawing/2014/main" id="{15EA913D-3288-D9C4-36E2-5E11941169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6646" y="3943569"/>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descr="python - Efficiently masking a surface in pygame - Stack Overflow">
              <a:extLst>
                <a:ext uri="{FF2B5EF4-FFF2-40B4-BE49-F238E27FC236}">
                  <a16:creationId xmlns:a16="http://schemas.microsoft.com/office/drawing/2014/main" id="{151AEE51-A523-A3E5-04CB-CE18FA6626D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776646" y="4109548"/>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 descr="python - Efficiently masking a surface in pygame - Stack Overflow">
              <a:extLst>
                <a:ext uri="{FF2B5EF4-FFF2-40B4-BE49-F238E27FC236}">
                  <a16:creationId xmlns:a16="http://schemas.microsoft.com/office/drawing/2014/main" id="{60DD050B-77E1-00C7-EE7D-539A721824FB}"/>
                </a:ext>
              </a:extLst>
            </p:cNvPr>
            <p:cNvPicPr>
              <a:picLocks noChangeAspect="1" noChangeArrowheads="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776646" y="4269081"/>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python - Efficiently masking a surface in pygame - Stack Overflow">
              <a:extLst>
                <a:ext uri="{FF2B5EF4-FFF2-40B4-BE49-F238E27FC236}">
                  <a16:creationId xmlns:a16="http://schemas.microsoft.com/office/drawing/2014/main" id="{1252902D-119C-9B49-F200-E6300F320BCF}"/>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6646" y="4432081"/>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python - Efficiently masking a surface in pygame - Stack Overflow">
              <a:extLst>
                <a:ext uri="{FF2B5EF4-FFF2-40B4-BE49-F238E27FC236}">
                  <a16:creationId xmlns:a16="http://schemas.microsoft.com/office/drawing/2014/main" id="{AA02AC8A-3144-09B5-A35C-7B3A33F6A6DC}"/>
                </a:ext>
              </a:extLst>
            </p:cNvPr>
            <p:cNvPicPr>
              <a:picLocks noChangeAspect="1" noChangeArrowheads="1"/>
            </p:cNvPicPr>
            <p:nvPr/>
          </p:nvPicPr>
          <p:blipFill>
            <a:blip r:embed="rId9">
              <a:extLst>
                <a:ext uri="{BEBA8EAE-BF5A-486C-A8C5-ECC9F3942E4B}">
                  <a14:imgProps xmlns:a14="http://schemas.microsoft.com/office/drawing/2010/main">
                    <a14:imgLayer r:embed="rId12">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776646" y="4586994"/>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python - Efficiently masking a surface in pygame - Stack Overflow">
              <a:extLst>
                <a:ext uri="{FF2B5EF4-FFF2-40B4-BE49-F238E27FC236}">
                  <a16:creationId xmlns:a16="http://schemas.microsoft.com/office/drawing/2014/main" id="{7F136A62-DD48-E378-12B7-8E5235D50382}"/>
                </a:ext>
              </a:extLst>
            </p:cNvPr>
            <p:cNvPicPr>
              <a:picLocks noChangeAspect="1" noChangeArrowheads="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776646" y="4745842"/>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python - Efficiently masking a surface in pygame - Stack Overflow">
              <a:extLst>
                <a:ext uri="{FF2B5EF4-FFF2-40B4-BE49-F238E27FC236}">
                  <a16:creationId xmlns:a16="http://schemas.microsoft.com/office/drawing/2014/main" id="{7E8BC96C-DCF3-14CE-E164-4CE53A5DADB4}"/>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6646" y="4903367"/>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python - Efficiently masking a surface in pygame - Stack Overflow">
              <a:extLst>
                <a:ext uri="{FF2B5EF4-FFF2-40B4-BE49-F238E27FC236}">
                  <a16:creationId xmlns:a16="http://schemas.microsoft.com/office/drawing/2014/main" id="{B44781B1-5F46-3059-910C-C962E786D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6646" y="5060892"/>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descr="python - Efficiently masking a surface in pygame - Stack Overflow">
              <a:extLst>
                <a:ext uri="{FF2B5EF4-FFF2-40B4-BE49-F238E27FC236}">
                  <a16:creationId xmlns:a16="http://schemas.microsoft.com/office/drawing/2014/main" id="{0FEBB015-114E-7AF0-8098-4022C49D9F1D}"/>
                </a:ext>
              </a:extLst>
            </p:cNvPr>
            <p:cNvPicPr>
              <a:picLocks noChangeAspect="1" noChangeArrowheads="1"/>
            </p:cNvPicPr>
            <p:nvPr/>
          </p:nvPicPr>
          <p:blipFill>
            <a:blip r:embed="rId9">
              <a:extLst>
                <a:ext uri="{BEBA8EAE-BF5A-486C-A8C5-ECC9F3942E4B}">
                  <a14:imgProps xmlns:a14="http://schemas.microsoft.com/office/drawing/2010/main">
                    <a14:imgLayer r:embed="rId1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971089" y="4276941"/>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2" descr="python - Efficiently masking a surface in pygame - Stack Overflow">
              <a:extLst>
                <a:ext uri="{FF2B5EF4-FFF2-40B4-BE49-F238E27FC236}">
                  <a16:creationId xmlns:a16="http://schemas.microsoft.com/office/drawing/2014/main" id="{50EC410B-3D96-B69F-E43D-8F3D0B61A09A}"/>
                </a:ext>
              </a:extLst>
            </p:cNvPr>
            <p:cNvPicPr>
              <a:picLocks noChangeAspect="1" noChangeArrowheads="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5">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971089" y="4435789"/>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2" descr="python - Efficiently masking a surface in pygame - Stack Overflow">
              <a:extLst>
                <a:ext uri="{FF2B5EF4-FFF2-40B4-BE49-F238E27FC236}">
                  <a16:creationId xmlns:a16="http://schemas.microsoft.com/office/drawing/2014/main" id="{B940B31C-07CD-8EAF-DD87-6FB538C5B536}"/>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71089" y="4593314"/>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2" descr="python - Efficiently masking a surface in pygame - Stack Overflow">
              <a:extLst>
                <a:ext uri="{FF2B5EF4-FFF2-40B4-BE49-F238E27FC236}">
                  <a16:creationId xmlns:a16="http://schemas.microsoft.com/office/drawing/2014/main" id="{0F04547C-276F-8D0D-6F7C-A4511E9DD0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1089" y="4750839"/>
              <a:ext cx="91440" cy="91440"/>
            </a:xfrm>
            <a:prstGeom prst="rect">
              <a:avLst/>
            </a:prstGeom>
            <a:noFill/>
            <a:extLst>
              <a:ext uri="{909E8E84-426E-40DD-AFC4-6F175D3DCCD1}">
                <a14:hiddenFill xmlns:a14="http://schemas.microsoft.com/office/drawing/2010/main">
                  <a:solidFill>
                    <a:srgbClr val="FFFFFF"/>
                  </a:solidFill>
                </a14:hiddenFill>
              </a:ext>
            </a:extLst>
          </p:spPr>
        </p:pic>
      </p:grpSp>
      <p:sp>
        <p:nvSpPr>
          <p:cNvPr id="93" name="Rectangle 92">
            <a:extLst>
              <a:ext uri="{FF2B5EF4-FFF2-40B4-BE49-F238E27FC236}">
                <a16:creationId xmlns:a16="http://schemas.microsoft.com/office/drawing/2014/main" id="{1D557CDF-A12F-A355-75A6-E32A4A3F585B}"/>
              </a:ext>
            </a:extLst>
          </p:cNvPr>
          <p:cNvSpPr/>
          <p:nvPr/>
        </p:nvSpPr>
        <p:spPr>
          <a:xfrm>
            <a:off x="7455767" y="6355809"/>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ular Callout 101">
            <a:extLst>
              <a:ext uri="{FF2B5EF4-FFF2-40B4-BE49-F238E27FC236}">
                <a16:creationId xmlns:a16="http://schemas.microsoft.com/office/drawing/2014/main" id="{E8F1A9C7-3455-1569-B474-A84F34FCD7C1}"/>
              </a:ext>
            </a:extLst>
          </p:cNvPr>
          <p:cNvSpPr/>
          <p:nvPr/>
        </p:nvSpPr>
        <p:spPr>
          <a:xfrm>
            <a:off x="7063395" y="4159595"/>
            <a:ext cx="3835808" cy="1700116"/>
          </a:xfrm>
          <a:prstGeom prst="wedgeRoundRectCallout">
            <a:avLst>
              <a:gd name="adj1" fmla="val -78002"/>
              <a:gd name="adj2" fmla="val 24115"/>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t>Take small steps of </a:t>
            </a:r>
            <a:r>
              <a:rPr lang="en-US" sz="3200" b="1" i="1" dirty="0"/>
              <a:t>gradient descent </a:t>
            </a:r>
            <a:r>
              <a:rPr lang="en-US" sz="3200" dirty="0"/>
              <a:t>to </a:t>
            </a:r>
            <a:r>
              <a:rPr lang="en-US" sz="3200" b="1" i="1" dirty="0">
                <a:solidFill>
                  <a:schemeClr val="accent6"/>
                </a:solidFill>
              </a:rPr>
              <a:t>minimize</a:t>
            </a:r>
            <a:r>
              <a:rPr lang="en-US" sz="3200" i="1" dirty="0"/>
              <a:t> </a:t>
            </a:r>
            <a:r>
              <a:rPr lang="en-US" sz="3200" dirty="0"/>
              <a:t>loss</a:t>
            </a:r>
          </a:p>
        </p:txBody>
      </p:sp>
    </p:spTree>
    <p:extLst>
      <p:ext uri="{BB962C8B-B14F-4D97-AF65-F5344CB8AC3E}">
        <p14:creationId xmlns:p14="http://schemas.microsoft.com/office/powerpoint/2010/main" val="33035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DE35-2C75-1136-67CA-BF6B4A4668EA}"/>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101A2069-A7A6-972C-9B8D-582B92203DFA}"/>
              </a:ext>
            </a:extLst>
          </p:cNvPr>
          <p:cNvSpPr>
            <a:spLocks noGrp="1"/>
          </p:cNvSpPr>
          <p:nvPr>
            <p:ph idx="1"/>
          </p:nvPr>
        </p:nvSpPr>
        <p:spPr>
          <a:xfrm>
            <a:off x="463825" y="1825625"/>
            <a:ext cx="11728175" cy="4351338"/>
          </a:xfrm>
        </p:spPr>
        <p:txBody>
          <a:bodyPr>
            <a:normAutofit lnSpcReduction="10000"/>
          </a:bodyPr>
          <a:lstStyle/>
          <a:p>
            <a:pPr>
              <a:buFont typeface="Wingdings" pitchFamily="2" charset="2"/>
              <a:buChar char="Ø"/>
            </a:pPr>
            <a:r>
              <a:rPr lang="en-US" dirty="0"/>
              <a:t> ML 101</a:t>
            </a:r>
          </a:p>
          <a:p>
            <a:pPr>
              <a:buFont typeface="Wingdings" pitchFamily="2" charset="2"/>
              <a:buChar char="Ø"/>
            </a:pPr>
            <a:endParaRPr lang="en-US" dirty="0"/>
          </a:p>
          <a:p>
            <a:pPr>
              <a:buFont typeface="Wingdings" pitchFamily="2" charset="2"/>
              <a:buChar char="Ø"/>
            </a:pPr>
            <a:r>
              <a:rPr lang="en-US" dirty="0"/>
              <a:t> </a:t>
            </a:r>
            <a:r>
              <a:rPr lang="en-US" b="1" dirty="0"/>
              <a:t>Adversarial examples and where to find them</a:t>
            </a:r>
          </a:p>
          <a:p>
            <a:pPr>
              <a:buFont typeface="Wingdings" pitchFamily="2" charset="2"/>
              <a:buChar char="Ø"/>
            </a:pPr>
            <a:endParaRPr lang="en-US" dirty="0"/>
          </a:p>
          <a:p>
            <a:pPr>
              <a:buFont typeface="Wingdings" pitchFamily="2" charset="2"/>
              <a:buChar char="Ø"/>
            </a:pPr>
            <a:r>
              <a:rPr lang="en-US" dirty="0"/>
              <a:t> ML privacy</a:t>
            </a:r>
          </a:p>
          <a:p>
            <a:pPr>
              <a:buFont typeface="Wingdings" pitchFamily="2" charset="2"/>
              <a:buChar char="Ø"/>
            </a:pPr>
            <a:endParaRPr lang="en-US" dirty="0"/>
          </a:p>
          <a:p>
            <a:pPr>
              <a:buFont typeface="Wingdings" pitchFamily="2" charset="2"/>
              <a:buChar char="Ø"/>
            </a:pPr>
            <a:r>
              <a:rPr lang="en-US" dirty="0"/>
              <a:t> Interactive </a:t>
            </a:r>
            <a:r>
              <a:rPr lang="en-US" dirty="0" err="1"/>
              <a:t>Colab</a:t>
            </a:r>
            <a:r>
              <a:rPr lang="en-US" dirty="0"/>
              <a:t> tutorial</a:t>
            </a:r>
          </a:p>
        </p:txBody>
      </p:sp>
      <p:sp>
        <p:nvSpPr>
          <p:cNvPr id="4" name="Slide Number Placeholder 3">
            <a:extLst>
              <a:ext uri="{FF2B5EF4-FFF2-40B4-BE49-F238E27FC236}">
                <a16:creationId xmlns:a16="http://schemas.microsoft.com/office/drawing/2014/main" id="{1AB42F4F-1C3D-8189-F358-30C956843238}"/>
              </a:ext>
            </a:extLst>
          </p:cNvPr>
          <p:cNvSpPr>
            <a:spLocks noGrp="1"/>
          </p:cNvSpPr>
          <p:nvPr>
            <p:ph type="sldNum" sz="quarter" idx="12"/>
          </p:nvPr>
        </p:nvSpPr>
        <p:spPr/>
        <p:txBody>
          <a:bodyPr/>
          <a:lstStyle/>
          <a:p>
            <a:fld id="{BBDB7499-F370-8348-83C5-507685BB046D}" type="slidenum">
              <a:rPr lang="en-US" smtClean="0"/>
              <a:pPr/>
              <a:t>15</a:t>
            </a:fld>
            <a:endParaRPr lang="en-US" sz="1600" dirty="0"/>
          </a:p>
        </p:txBody>
      </p:sp>
    </p:spTree>
    <p:extLst>
      <p:ext uri="{BB962C8B-B14F-4D97-AF65-F5344CB8AC3E}">
        <p14:creationId xmlns:p14="http://schemas.microsoft.com/office/powerpoint/2010/main" val="3273062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6200-FFB4-F651-B33E-290E22AA169B}"/>
              </a:ext>
            </a:extLst>
          </p:cNvPr>
          <p:cNvSpPr>
            <a:spLocks noGrp="1"/>
          </p:cNvSpPr>
          <p:nvPr>
            <p:ph type="title"/>
          </p:nvPr>
        </p:nvSpPr>
        <p:spPr/>
        <p:txBody>
          <a:bodyPr/>
          <a:lstStyle/>
          <a:p>
            <a:r>
              <a:rPr lang="en-US" dirty="0"/>
              <a:t>Everything is </a:t>
            </a:r>
            <a:r>
              <a:rPr lang="en-US" dirty="0">
                <a:solidFill>
                  <a:srgbClr val="7030A0"/>
                </a:solidFill>
              </a:rPr>
              <a:t>gradient descent.</a:t>
            </a:r>
          </a:p>
        </p:txBody>
      </p:sp>
      <p:sp>
        <p:nvSpPr>
          <p:cNvPr id="4" name="Slide Number Placeholder 3">
            <a:extLst>
              <a:ext uri="{FF2B5EF4-FFF2-40B4-BE49-F238E27FC236}">
                <a16:creationId xmlns:a16="http://schemas.microsoft.com/office/drawing/2014/main" id="{E705B4C7-9833-FFE8-97CB-1C52C7F98322}"/>
              </a:ext>
            </a:extLst>
          </p:cNvPr>
          <p:cNvSpPr>
            <a:spLocks noGrp="1"/>
          </p:cNvSpPr>
          <p:nvPr>
            <p:ph type="sldNum" sz="quarter" idx="12"/>
          </p:nvPr>
        </p:nvSpPr>
        <p:spPr/>
        <p:txBody>
          <a:bodyPr/>
          <a:lstStyle/>
          <a:p>
            <a:fld id="{BBDB7499-F370-8348-83C5-507685BB046D}" type="slidenum">
              <a:rPr lang="en-US" smtClean="0"/>
              <a:pPr/>
              <a:t>16</a:t>
            </a:fld>
            <a:endParaRPr lang="en-US" sz="1600" dirty="0"/>
          </a:p>
        </p:txBody>
      </p:sp>
      <p:sp>
        <p:nvSpPr>
          <p:cNvPr id="7" name="Rectangle 6">
            <a:extLst>
              <a:ext uri="{FF2B5EF4-FFF2-40B4-BE49-F238E27FC236}">
                <a16:creationId xmlns:a16="http://schemas.microsoft.com/office/drawing/2014/main" id="{C160A245-F75C-7B66-B81D-8E401BC05F6D}"/>
              </a:ext>
            </a:extLst>
          </p:cNvPr>
          <p:cNvSpPr/>
          <p:nvPr/>
        </p:nvSpPr>
        <p:spPr>
          <a:xfrm>
            <a:off x="1911074" y="4669235"/>
            <a:ext cx="7073900" cy="90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Entropy | Free Full-Text | A Framework for Designing the Architectures of Deep  Convolutional Neural Networks">
            <a:extLst>
              <a:ext uri="{FF2B5EF4-FFF2-40B4-BE49-F238E27FC236}">
                <a16:creationId xmlns:a16="http://schemas.microsoft.com/office/drawing/2014/main" id="{64DD5F59-8D59-E90D-91D1-D7F0F61A3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074" y="1999059"/>
            <a:ext cx="7670800" cy="31092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547BDE1-3EE6-195B-E9AA-48A0860BBA69}"/>
              </a:ext>
            </a:extLst>
          </p:cNvPr>
          <p:cNvPicPr>
            <a:picLocks noChangeAspect="1"/>
          </p:cNvPicPr>
          <p:nvPr/>
        </p:nvPicPr>
        <p:blipFill>
          <a:blip r:embed="rId3"/>
          <a:stretch>
            <a:fillRect/>
          </a:stretch>
        </p:blipFill>
        <p:spPr>
          <a:xfrm>
            <a:off x="1437804" y="3042201"/>
            <a:ext cx="1219200" cy="1219200"/>
          </a:xfrm>
          <a:prstGeom prst="rect">
            <a:avLst/>
          </a:prstGeom>
        </p:spPr>
      </p:pic>
      <p:sp>
        <p:nvSpPr>
          <p:cNvPr id="11" name="Rectangle 10">
            <a:extLst>
              <a:ext uri="{FF2B5EF4-FFF2-40B4-BE49-F238E27FC236}">
                <a16:creationId xmlns:a16="http://schemas.microsoft.com/office/drawing/2014/main" id="{463915A4-D4EA-3AA6-DD22-F618B5F7AC7D}"/>
              </a:ext>
            </a:extLst>
          </p:cNvPr>
          <p:cNvSpPr/>
          <p:nvPr/>
        </p:nvSpPr>
        <p:spPr>
          <a:xfrm>
            <a:off x="2393674" y="3843735"/>
            <a:ext cx="263330" cy="203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7A38EE-0BE4-8D95-A62D-2BF0A315F3E3}"/>
              </a:ext>
            </a:extLst>
          </p:cNvPr>
          <p:cNvSpPr/>
          <p:nvPr/>
        </p:nvSpPr>
        <p:spPr>
          <a:xfrm>
            <a:off x="2558774" y="2129235"/>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007E92-5CF5-D69F-4655-1D8512D872B4}"/>
              </a:ext>
            </a:extLst>
          </p:cNvPr>
          <p:cNvSpPr/>
          <p:nvPr/>
        </p:nvSpPr>
        <p:spPr>
          <a:xfrm>
            <a:off x="4444724" y="1951435"/>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D3B09F-9D3B-FB8C-B0F3-DD58CEF05A25}"/>
              </a:ext>
            </a:extLst>
          </p:cNvPr>
          <p:cNvSpPr/>
          <p:nvPr/>
        </p:nvSpPr>
        <p:spPr>
          <a:xfrm>
            <a:off x="1615937" y="4609703"/>
            <a:ext cx="6810237"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B7F951-488D-4183-72DB-24C4B25DA3B7}"/>
              </a:ext>
            </a:extLst>
          </p:cNvPr>
          <p:cNvSpPr/>
          <p:nvPr/>
        </p:nvSpPr>
        <p:spPr>
          <a:xfrm>
            <a:off x="8426175" y="4307284"/>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5A9DC8-244C-42F4-35DA-F7CF0D4605E4}"/>
              </a:ext>
            </a:extLst>
          </p:cNvPr>
          <p:cNvSpPr/>
          <p:nvPr/>
        </p:nvSpPr>
        <p:spPr>
          <a:xfrm>
            <a:off x="8603698" y="2391966"/>
            <a:ext cx="818874"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390E27-765A-D69D-3717-48B4E0BAD2B9}"/>
              </a:ext>
            </a:extLst>
          </p:cNvPr>
          <p:cNvSpPr/>
          <p:nvPr/>
        </p:nvSpPr>
        <p:spPr>
          <a:xfrm>
            <a:off x="8892704" y="2887266"/>
            <a:ext cx="1651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DE22C1-2149-A47D-08DB-5FCC2A19406D}"/>
              </a:ext>
            </a:extLst>
          </p:cNvPr>
          <p:cNvSpPr/>
          <p:nvPr/>
        </p:nvSpPr>
        <p:spPr>
          <a:xfrm>
            <a:off x="8892704" y="3115866"/>
            <a:ext cx="457200" cy="228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9F17DEE-4289-7588-40D3-9690B5E740F9}"/>
              </a:ext>
            </a:extLst>
          </p:cNvPr>
          <p:cNvSpPr/>
          <p:nvPr/>
        </p:nvSpPr>
        <p:spPr>
          <a:xfrm>
            <a:off x="8892704" y="3344466"/>
            <a:ext cx="165100" cy="228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67D120-BE14-0397-C135-09FBC970B3E5}"/>
              </a:ext>
            </a:extLst>
          </p:cNvPr>
          <p:cNvSpPr/>
          <p:nvPr/>
        </p:nvSpPr>
        <p:spPr>
          <a:xfrm>
            <a:off x="8892704" y="3573066"/>
            <a:ext cx="165100" cy="228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CC1EE5-22F5-CA03-B936-392BB3A076F5}"/>
              </a:ext>
            </a:extLst>
          </p:cNvPr>
          <p:cNvSpPr/>
          <p:nvPr/>
        </p:nvSpPr>
        <p:spPr>
          <a:xfrm>
            <a:off x="8892704" y="3801666"/>
            <a:ext cx="165100" cy="228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F46697-F560-16D6-89E3-A712BA9AD137}"/>
              </a:ext>
            </a:extLst>
          </p:cNvPr>
          <p:cNvSpPr txBox="1"/>
          <p:nvPr/>
        </p:nvSpPr>
        <p:spPr>
          <a:xfrm>
            <a:off x="9302828" y="2804676"/>
            <a:ext cx="1109599" cy="1323439"/>
          </a:xfrm>
          <a:prstGeom prst="rect">
            <a:avLst/>
          </a:prstGeom>
          <a:noFill/>
        </p:spPr>
        <p:txBody>
          <a:bodyPr wrap="none" rtlCol="0">
            <a:spAutoFit/>
          </a:bodyPr>
          <a:lstStyle/>
          <a:p>
            <a:r>
              <a:rPr lang="en-US" sz="1600" dirty="0">
                <a:latin typeface="Times" pitchFamily="2" charset="0"/>
              </a:rPr>
              <a:t>cat   (11%)</a:t>
            </a:r>
          </a:p>
          <a:p>
            <a:r>
              <a:rPr lang="en-US" sz="1600" dirty="0">
                <a:latin typeface="Times" pitchFamily="2" charset="0"/>
              </a:rPr>
              <a:t>dog  (65%)</a:t>
            </a:r>
          </a:p>
          <a:p>
            <a:r>
              <a:rPr lang="en-US" sz="1600" dirty="0">
                <a:latin typeface="Times" pitchFamily="2" charset="0"/>
              </a:rPr>
              <a:t>car   (5%)</a:t>
            </a:r>
          </a:p>
          <a:p>
            <a:r>
              <a:rPr lang="en-US" sz="1600" dirty="0">
                <a:latin typeface="Times" pitchFamily="2" charset="0"/>
              </a:rPr>
              <a:t>van  (5%)</a:t>
            </a:r>
          </a:p>
          <a:p>
            <a:r>
              <a:rPr lang="en-US" sz="1600" dirty="0">
                <a:latin typeface="Times" pitchFamily="2" charset="0"/>
              </a:rPr>
              <a:t>...</a:t>
            </a:r>
          </a:p>
        </p:txBody>
      </p:sp>
      <p:sp>
        <p:nvSpPr>
          <p:cNvPr id="24" name="Rounded Rectangular Callout 23">
            <a:extLst>
              <a:ext uri="{FF2B5EF4-FFF2-40B4-BE49-F238E27FC236}">
                <a16:creationId xmlns:a16="http://schemas.microsoft.com/office/drawing/2014/main" id="{A58120F6-8E55-6353-766E-28FCB7B70FD4}"/>
              </a:ext>
            </a:extLst>
          </p:cNvPr>
          <p:cNvSpPr/>
          <p:nvPr/>
        </p:nvSpPr>
        <p:spPr>
          <a:xfrm>
            <a:off x="361320" y="1595836"/>
            <a:ext cx="1968500" cy="1031080"/>
          </a:xfrm>
          <a:prstGeom prst="wedgeRoundRectCallout">
            <a:avLst>
              <a:gd name="adj1" fmla="val 34156"/>
              <a:gd name="adj2" fmla="val 94955"/>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what happens if I increase this </a:t>
            </a:r>
            <a:r>
              <a:rPr lang="en-US" i="1" dirty="0">
                <a:solidFill>
                  <a:schemeClr val="accent6"/>
                </a:solidFill>
              </a:rPr>
              <a:t>pixel?</a:t>
            </a:r>
            <a:endParaRPr lang="en-US" dirty="0"/>
          </a:p>
        </p:txBody>
      </p:sp>
      <p:sp>
        <p:nvSpPr>
          <p:cNvPr id="27" name="Rectangle 26">
            <a:extLst>
              <a:ext uri="{FF2B5EF4-FFF2-40B4-BE49-F238E27FC236}">
                <a16:creationId xmlns:a16="http://schemas.microsoft.com/office/drawing/2014/main" id="{2EA4E590-4D63-FFD2-8D99-21A5C6CD97AE}"/>
              </a:ext>
            </a:extLst>
          </p:cNvPr>
          <p:cNvSpPr/>
          <p:nvPr/>
        </p:nvSpPr>
        <p:spPr>
          <a:xfrm>
            <a:off x="7309126" y="1777454"/>
            <a:ext cx="2324100" cy="46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DD8B8F4-C364-F953-AF06-284D8C32720C}"/>
                  </a:ext>
                </a:extLst>
              </p:cNvPr>
              <p:cNvSpPr txBox="1"/>
              <p:nvPr/>
            </p:nvSpPr>
            <p:spPr>
              <a:xfrm>
                <a:off x="1033365" y="5436462"/>
                <a:ext cx="10125269" cy="101566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6000" i="1" dirty="0" smtClean="0">
                          <a:solidFill>
                            <a:srgbClr val="7030A0"/>
                          </a:solidFill>
                          <a:latin typeface="Cambria Math" panose="02040503050406030204" pitchFamily="18" charset="0"/>
                          <a:ea typeface="Cambria Math" panose="02040503050406030204" pitchFamily="18" charset="0"/>
                        </a:rPr>
                        <m:t>ℒ</m:t>
                      </m:r>
                      <m:r>
                        <a:rPr lang="fr-CH" sz="6000" b="0" i="1" dirty="0" smtClean="0">
                          <a:solidFill>
                            <a:srgbClr val="7030A0"/>
                          </a:solidFill>
                          <a:latin typeface="Cambria Math" panose="02040503050406030204" pitchFamily="18" charset="0"/>
                          <a:ea typeface="Cambria Math" panose="02040503050406030204" pitchFamily="18" charset="0"/>
                        </a:rPr>
                        <m:t>𝑜𝑠𝑠</m:t>
                      </m:r>
                      <m:d>
                        <m:dPr>
                          <m:ctrlPr>
                            <a:rPr lang="fr-CH" sz="6000" b="0" i="1" dirty="0" smtClean="0">
                              <a:latin typeface="Cambria Math" panose="02040503050406030204" pitchFamily="18" charset="0"/>
                              <a:ea typeface="Cambria Math" panose="02040503050406030204" pitchFamily="18" charset="0"/>
                            </a:rPr>
                          </m:ctrlPr>
                        </m:dPr>
                        <m:e>
                          <m:r>
                            <a:rPr lang="fr-CH" sz="6000" b="0" i="1" dirty="0" smtClean="0">
                              <a:latin typeface="Cambria Math" panose="02040503050406030204" pitchFamily="18" charset="0"/>
                              <a:ea typeface="Cambria Math" panose="02040503050406030204" pitchFamily="18" charset="0"/>
                            </a:rPr>
                            <m:t>          ,           </m:t>
                          </m:r>
                        </m:e>
                      </m:d>
                      <m:r>
                        <a:rPr lang="fr-CH" sz="6000" b="0" i="1" dirty="0" smtClean="0">
                          <a:latin typeface="Cambria Math" panose="02040503050406030204" pitchFamily="18" charset="0"/>
                          <a:ea typeface="Cambria Math" panose="02040503050406030204" pitchFamily="18" charset="0"/>
                        </a:rPr>
                        <m:t>=</m:t>
                      </m:r>
                      <m:r>
                        <a:rPr lang="fr-CH" sz="6000" b="0" i="1" dirty="0" smtClean="0">
                          <a:solidFill>
                            <a:schemeClr val="accent6"/>
                          </a:solidFill>
                          <a:latin typeface="Cambria Math" panose="02040503050406030204" pitchFamily="18" charset="0"/>
                          <a:ea typeface="Cambria Math" panose="02040503050406030204" pitchFamily="18" charset="0"/>
                        </a:rPr>
                        <m:t>0.78</m:t>
                      </m:r>
                    </m:oMath>
                  </m:oMathPara>
                </a14:m>
                <a:endParaRPr lang="en-US" sz="6000" dirty="0">
                  <a:latin typeface="Cambria Math" panose="02040503050406030204" pitchFamily="18" charset="0"/>
                  <a:ea typeface="Cambria Math" panose="02040503050406030204" pitchFamily="18" charset="0"/>
                </a:endParaRPr>
              </a:p>
            </p:txBody>
          </p:sp>
        </mc:Choice>
        <mc:Fallback xmlns="">
          <p:sp>
            <p:nvSpPr>
              <p:cNvPr id="29" name="TextBox 28">
                <a:extLst>
                  <a:ext uri="{FF2B5EF4-FFF2-40B4-BE49-F238E27FC236}">
                    <a16:creationId xmlns:a16="http://schemas.microsoft.com/office/drawing/2014/main" id="{EDD8B8F4-C364-F953-AF06-284D8C32720C}"/>
                  </a:ext>
                </a:extLst>
              </p:cNvPr>
              <p:cNvSpPr txBox="1">
                <a:spLocks noRot="1" noChangeAspect="1" noMove="1" noResize="1" noEditPoints="1" noAdjustHandles="1" noChangeArrowheads="1" noChangeShapeType="1" noTextEdit="1"/>
              </p:cNvSpPr>
              <p:nvPr/>
            </p:nvSpPr>
            <p:spPr>
              <a:xfrm>
                <a:off x="1033365" y="5436462"/>
                <a:ext cx="10125269" cy="1015663"/>
              </a:xfrm>
              <a:prstGeom prst="rect">
                <a:avLst/>
              </a:prstGeom>
              <a:blipFill>
                <a:blip r:embed="rId4"/>
                <a:stretch>
                  <a:fillRect l="-1629" t="-3750" b="-30000"/>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A0142F28-662B-6273-E9D9-E8CAB967B730}"/>
              </a:ext>
            </a:extLst>
          </p:cNvPr>
          <p:cNvSpPr txBox="1"/>
          <p:nvPr/>
        </p:nvSpPr>
        <p:spPr>
          <a:xfrm>
            <a:off x="4996948" y="5596145"/>
            <a:ext cx="1212191" cy="707886"/>
          </a:xfrm>
          <a:prstGeom prst="rect">
            <a:avLst/>
          </a:prstGeom>
          <a:noFill/>
        </p:spPr>
        <p:txBody>
          <a:bodyPr wrap="none" rtlCol="0">
            <a:spAutoFit/>
          </a:bodyPr>
          <a:lstStyle/>
          <a:p>
            <a:r>
              <a:rPr lang="en-US" sz="4000" dirty="0">
                <a:solidFill>
                  <a:schemeClr val="accent1"/>
                </a:solidFill>
              </a:rPr>
              <a:t>“cat”</a:t>
            </a:r>
          </a:p>
        </p:txBody>
      </p:sp>
      <p:pic>
        <p:nvPicPr>
          <p:cNvPr id="32" name="Picture 31">
            <a:extLst>
              <a:ext uri="{FF2B5EF4-FFF2-40B4-BE49-F238E27FC236}">
                <a16:creationId xmlns:a16="http://schemas.microsoft.com/office/drawing/2014/main" id="{D547FA05-1AC6-20C6-25A1-52BE361C13A2}"/>
              </a:ext>
            </a:extLst>
          </p:cNvPr>
          <p:cNvPicPr>
            <a:picLocks noChangeAspect="1"/>
          </p:cNvPicPr>
          <p:nvPr/>
        </p:nvPicPr>
        <p:blipFill>
          <a:blip r:embed="rId5"/>
          <a:stretch>
            <a:fillRect/>
          </a:stretch>
        </p:blipFill>
        <p:spPr>
          <a:xfrm rot="16200000">
            <a:off x="3036985" y="4837181"/>
            <a:ext cx="1562100" cy="1371600"/>
          </a:xfrm>
          <a:prstGeom prst="rect">
            <a:avLst/>
          </a:prstGeom>
        </p:spPr>
      </p:pic>
      <p:pic>
        <p:nvPicPr>
          <p:cNvPr id="33" name="Picture 32">
            <a:extLst>
              <a:ext uri="{FF2B5EF4-FFF2-40B4-BE49-F238E27FC236}">
                <a16:creationId xmlns:a16="http://schemas.microsoft.com/office/drawing/2014/main" id="{828D0C2D-6457-C56C-FC40-17388A0FA498}"/>
              </a:ext>
            </a:extLst>
          </p:cNvPr>
          <p:cNvPicPr>
            <a:picLocks noChangeAspect="1"/>
          </p:cNvPicPr>
          <p:nvPr/>
        </p:nvPicPr>
        <p:blipFill>
          <a:blip r:embed="rId6"/>
          <a:stretch>
            <a:fillRect/>
          </a:stretch>
        </p:blipFill>
        <p:spPr>
          <a:xfrm rot="16200000">
            <a:off x="3036985" y="4837180"/>
            <a:ext cx="1562100" cy="1371600"/>
          </a:xfrm>
          <a:prstGeom prst="rect">
            <a:avLst/>
          </a:prstGeom>
        </p:spPr>
      </p:pic>
    </p:spTree>
    <p:extLst>
      <p:ext uri="{BB962C8B-B14F-4D97-AF65-F5344CB8AC3E}">
        <p14:creationId xmlns:p14="http://schemas.microsoft.com/office/powerpoint/2010/main" val="1248010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6200-FFB4-F651-B33E-290E22AA169B}"/>
              </a:ext>
            </a:extLst>
          </p:cNvPr>
          <p:cNvSpPr>
            <a:spLocks noGrp="1"/>
          </p:cNvSpPr>
          <p:nvPr>
            <p:ph type="title"/>
          </p:nvPr>
        </p:nvSpPr>
        <p:spPr/>
        <p:txBody>
          <a:bodyPr/>
          <a:lstStyle/>
          <a:p>
            <a:r>
              <a:rPr lang="en-US" dirty="0"/>
              <a:t>Everything is </a:t>
            </a:r>
            <a:r>
              <a:rPr lang="en-US" dirty="0">
                <a:solidFill>
                  <a:srgbClr val="7030A0"/>
                </a:solidFill>
              </a:rPr>
              <a:t>gradient descent.</a:t>
            </a:r>
          </a:p>
        </p:txBody>
      </p:sp>
      <p:sp>
        <p:nvSpPr>
          <p:cNvPr id="4" name="Slide Number Placeholder 3">
            <a:extLst>
              <a:ext uri="{FF2B5EF4-FFF2-40B4-BE49-F238E27FC236}">
                <a16:creationId xmlns:a16="http://schemas.microsoft.com/office/drawing/2014/main" id="{E705B4C7-9833-FFE8-97CB-1C52C7F98322}"/>
              </a:ext>
            </a:extLst>
          </p:cNvPr>
          <p:cNvSpPr>
            <a:spLocks noGrp="1"/>
          </p:cNvSpPr>
          <p:nvPr>
            <p:ph type="sldNum" sz="quarter" idx="12"/>
          </p:nvPr>
        </p:nvSpPr>
        <p:spPr/>
        <p:txBody>
          <a:bodyPr/>
          <a:lstStyle/>
          <a:p>
            <a:fld id="{BBDB7499-F370-8348-83C5-507685BB046D}" type="slidenum">
              <a:rPr lang="en-US" smtClean="0"/>
              <a:pPr/>
              <a:t>17</a:t>
            </a:fld>
            <a:endParaRPr lang="en-US" sz="1600"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787C1BD-FE17-0EB5-5A78-8C36C6A29948}"/>
                  </a:ext>
                </a:extLst>
              </p:cNvPr>
              <p:cNvSpPr txBox="1"/>
              <p:nvPr/>
            </p:nvSpPr>
            <p:spPr>
              <a:xfrm>
                <a:off x="463827" y="1735931"/>
                <a:ext cx="9545587" cy="1848006"/>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f>
                        <m:fPr>
                          <m:ctrlPr>
                            <a:rPr lang="en-US" sz="6000" i="1" dirty="0" smtClean="0">
                              <a:latin typeface="Cambria Math" panose="02040503050406030204" pitchFamily="18" charset="0"/>
                              <a:ea typeface="Cambria Math" panose="02040503050406030204" pitchFamily="18" charset="0"/>
                            </a:rPr>
                          </m:ctrlPr>
                        </m:fPr>
                        <m:num>
                          <m:r>
                            <a:rPr lang="en-US" sz="6000" i="1" dirty="0">
                              <a:latin typeface="Cambria Math" panose="02040503050406030204" pitchFamily="18" charset="0"/>
                              <a:ea typeface="Cambria Math" panose="02040503050406030204" pitchFamily="18" charset="0"/>
                            </a:rPr>
                            <m:t>𝜕</m:t>
                          </m:r>
                          <m:r>
                            <a:rPr lang="en-US" sz="6000" i="1" dirty="0">
                              <a:solidFill>
                                <a:srgbClr val="7030A0"/>
                              </a:solidFill>
                              <a:latin typeface="Cambria Math" panose="02040503050406030204" pitchFamily="18" charset="0"/>
                              <a:ea typeface="Cambria Math" panose="02040503050406030204" pitchFamily="18" charset="0"/>
                            </a:rPr>
                            <m:t>ℒ</m:t>
                          </m:r>
                          <m:r>
                            <a:rPr lang="en-US" sz="6000" b="0" i="1" dirty="0" smtClean="0">
                              <a:solidFill>
                                <a:srgbClr val="7030A0"/>
                              </a:solidFill>
                              <a:latin typeface="Cambria Math" panose="02040503050406030204" pitchFamily="18" charset="0"/>
                              <a:ea typeface="Cambria Math" panose="02040503050406030204" pitchFamily="18" charset="0"/>
                            </a:rPr>
                            <m:t>𝑜𝑠𝑠</m:t>
                          </m:r>
                        </m:num>
                        <m:den>
                          <m:r>
                            <a:rPr lang="en-US" sz="6000" i="1" dirty="0">
                              <a:latin typeface="Cambria Math" panose="02040503050406030204" pitchFamily="18" charset="0"/>
                              <a:ea typeface="Cambria Math" panose="02040503050406030204" pitchFamily="18" charset="0"/>
                            </a:rPr>
                            <m:t>𝜕</m:t>
                          </m:r>
                          <m:r>
                            <a:rPr lang="fr-CH" sz="6000" b="0" i="1" dirty="0" smtClean="0">
                              <a:solidFill>
                                <a:schemeClr val="accent6">
                                  <a:lumMod val="50000"/>
                                </a:schemeClr>
                              </a:solidFill>
                              <a:latin typeface="Cambria Math" panose="02040503050406030204" pitchFamily="18" charset="0"/>
                              <a:ea typeface="Cambria Math" panose="02040503050406030204" pitchFamily="18" charset="0"/>
                            </a:rPr>
                            <m:t>𝑥</m:t>
                          </m:r>
                        </m:den>
                      </m:f>
                      <m:r>
                        <a:rPr lang="fr-CH" sz="6000" b="0" i="0" dirty="0" smtClean="0">
                          <a:solidFill>
                            <a:schemeClr val="accent6">
                              <a:lumMod val="50000"/>
                            </a:schemeClr>
                          </a:solidFill>
                          <a:latin typeface="Cambria Math" panose="02040503050406030204" pitchFamily="18" charset="0"/>
                          <a:ea typeface="Cambria Math" panose="02040503050406030204" pitchFamily="18" charset="0"/>
                        </a:rPr>
                        <m:t> </m:t>
                      </m:r>
                      <m:r>
                        <a:rPr lang="fr-CH" sz="6000" b="0" i="0" dirty="0" smtClean="0">
                          <a:solidFill>
                            <a:schemeClr val="tx1"/>
                          </a:solidFill>
                          <a:latin typeface="Cambria Math" panose="02040503050406030204" pitchFamily="18" charset="0"/>
                          <a:ea typeface="Cambria Math" panose="02040503050406030204" pitchFamily="18" charset="0"/>
                        </a:rPr>
                        <m:t>=</m:t>
                      </m:r>
                      <m:r>
                        <a:rPr lang="fr-CH" sz="6000" b="0" i="0" dirty="0" smtClean="0">
                          <a:solidFill>
                            <a:schemeClr val="accent6">
                              <a:lumMod val="50000"/>
                            </a:schemeClr>
                          </a:solidFill>
                          <a:latin typeface="Cambria Math" panose="02040503050406030204" pitchFamily="18" charset="0"/>
                          <a:ea typeface="Cambria Math" panose="02040503050406030204" pitchFamily="18" charset="0"/>
                        </a:rPr>
                        <m:t> </m:t>
                      </m:r>
                    </m:oMath>
                  </m:oMathPara>
                </a14:m>
                <a:endParaRPr lang="en-US" sz="6000" dirty="0"/>
              </a:p>
            </p:txBody>
          </p:sp>
        </mc:Choice>
        <mc:Fallback xmlns="">
          <p:sp>
            <p:nvSpPr>
              <p:cNvPr id="26" name="TextBox 25">
                <a:extLst>
                  <a:ext uri="{FF2B5EF4-FFF2-40B4-BE49-F238E27FC236}">
                    <a16:creationId xmlns:a16="http://schemas.microsoft.com/office/drawing/2014/main" id="{3787C1BD-FE17-0EB5-5A78-8C36C6A29948}"/>
                  </a:ext>
                </a:extLst>
              </p:cNvPr>
              <p:cNvSpPr txBox="1">
                <a:spLocks noRot="1" noChangeAspect="1" noMove="1" noResize="1" noEditPoints="1" noAdjustHandles="1" noChangeArrowheads="1" noChangeShapeType="1" noTextEdit="1"/>
              </p:cNvSpPr>
              <p:nvPr/>
            </p:nvSpPr>
            <p:spPr>
              <a:xfrm>
                <a:off x="463827" y="1735931"/>
                <a:ext cx="9545587" cy="1848006"/>
              </a:xfrm>
              <a:prstGeom prst="rect">
                <a:avLst/>
              </a:prstGeom>
              <a:blipFill>
                <a:blip r:embed="rId2"/>
                <a:stretch>
                  <a:fillRect b="-10204"/>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8F5E6B8D-D8A6-DB03-1224-0949CDC796C7}"/>
              </a:ext>
            </a:extLst>
          </p:cNvPr>
          <p:cNvPicPr>
            <a:picLocks noChangeAspect="1"/>
          </p:cNvPicPr>
          <p:nvPr/>
        </p:nvPicPr>
        <p:blipFill>
          <a:blip r:embed="rId3"/>
          <a:stretch>
            <a:fillRect/>
          </a:stretch>
        </p:blipFill>
        <p:spPr>
          <a:xfrm>
            <a:off x="3380904" y="4516752"/>
            <a:ext cx="1219200" cy="1219200"/>
          </a:xfrm>
          <a:prstGeom prst="rect">
            <a:avLst/>
          </a:prstGeom>
        </p:spPr>
      </p:pic>
      <p:pic>
        <p:nvPicPr>
          <p:cNvPr id="31" name="Picture 30">
            <a:extLst>
              <a:ext uri="{FF2B5EF4-FFF2-40B4-BE49-F238E27FC236}">
                <a16:creationId xmlns:a16="http://schemas.microsoft.com/office/drawing/2014/main" id="{66A67CBC-CE68-2B9B-899E-0FCE5B3405D6}"/>
              </a:ext>
            </a:extLst>
          </p:cNvPr>
          <p:cNvPicPr>
            <a:picLocks noChangeAspect="1"/>
          </p:cNvPicPr>
          <p:nvPr/>
        </p:nvPicPr>
        <p:blipFill>
          <a:blip r:embed="rId4"/>
          <a:stretch>
            <a:fillRect/>
          </a:stretch>
        </p:blipFill>
        <p:spPr>
          <a:xfrm>
            <a:off x="6852661" y="1735931"/>
            <a:ext cx="2021103" cy="2021103"/>
          </a:xfrm>
          <a:prstGeom prst="rect">
            <a:avLst/>
          </a:prstGeom>
        </p:spPr>
      </p:pic>
      <p:cxnSp>
        <p:nvCxnSpPr>
          <p:cNvPr id="8" name="Straight Arrow Connector 7">
            <a:extLst>
              <a:ext uri="{FF2B5EF4-FFF2-40B4-BE49-F238E27FC236}">
                <a16:creationId xmlns:a16="http://schemas.microsoft.com/office/drawing/2014/main" id="{13B540D3-9B57-2A1F-9324-33C170DB1203}"/>
              </a:ext>
            </a:extLst>
          </p:cNvPr>
          <p:cNvCxnSpPr>
            <a:stCxn id="28" idx="0"/>
          </p:cNvCxnSpPr>
          <p:nvPr/>
        </p:nvCxnSpPr>
        <p:spPr>
          <a:xfrm flipV="1">
            <a:off x="3990504" y="3757034"/>
            <a:ext cx="744782" cy="759718"/>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52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6200-FFB4-F651-B33E-290E22AA169B}"/>
              </a:ext>
            </a:extLst>
          </p:cNvPr>
          <p:cNvSpPr>
            <a:spLocks noGrp="1"/>
          </p:cNvSpPr>
          <p:nvPr>
            <p:ph type="title"/>
          </p:nvPr>
        </p:nvSpPr>
        <p:spPr/>
        <p:txBody>
          <a:bodyPr/>
          <a:lstStyle/>
          <a:p>
            <a:r>
              <a:rPr lang="en-US" dirty="0"/>
              <a:t>Everything is </a:t>
            </a:r>
            <a:r>
              <a:rPr lang="en-US" dirty="0">
                <a:solidFill>
                  <a:srgbClr val="7030A0"/>
                </a:solidFill>
              </a:rPr>
              <a:t>gradient </a:t>
            </a:r>
            <a:r>
              <a:rPr lang="en-US" strike="sngStrike" dirty="0">
                <a:solidFill>
                  <a:srgbClr val="7030A0"/>
                </a:solidFill>
              </a:rPr>
              <a:t>descent</a:t>
            </a:r>
            <a:r>
              <a:rPr lang="en-US" dirty="0">
                <a:solidFill>
                  <a:srgbClr val="7030A0"/>
                </a:solidFill>
              </a:rPr>
              <a:t> </a:t>
            </a:r>
            <a:r>
              <a:rPr lang="en-US" i="1" dirty="0">
                <a:solidFill>
                  <a:srgbClr val="7030A0"/>
                </a:solidFill>
              </a:rPr>
              <a:t>ascent</a:t>
            </a:r>
            <a:r>
              <a:rPr lang="en-US" dirty="0">
                <a:solidFill>
                  <a:srgbClr val="7030A0"/>
                </a:solidFill>
              </a:rPr>
              <a:t>.</a:t>
            </a:r>
          </a:p>
        </p:txBody>
      </p:sp>
      <p:sp>
        <p:nvSpPr>
          <p:cNvPr id="4" name="Slide Number Placeholder 3">
            <a:extLst>
              <a:ext uri="{FF2B5EF4-FFF2-40B4-BE49-F238E27FC236}">
                <a16:creationId xmlns:a16="http://schemas.microsoft.com/office/drawing/2014/main" id="{E705B4C7-9833-FFE8-97CB-1C52C7F98322}"/>
              </a:ext>
            </a:extLst>
          </p:cNvPr>
          <p:cNvSpPr>
            <a:spLocks noGrp="1"/>
          </p:cNvSpPr>
          <p:nvPr>
            <p:ph type="sldNum" sz="quarter" idx="12"/>
          </p:nvPr>
        </p:nvSpPr>
        <p:spPr/>
        <p:txBody>
          <a:bodyPr/>
          <a:lstStyle/>
          <a:p>
            <a:fld id="{BBDB7499-F370-8348-83C5-507685BB046D}" type="slidenum">
              <a:rPr lang="en-US" smtClean="0"/>
              <a:pPr/>
              <a:t>18</a:t>
            </a:fld>
            <a:endParaRPr lang="en-US" sz="1600" dirty="0"/>
          </a:p>
        </p:txBody>
      </p:sp>
      <p:pic>
        <p:nvPicPr>
          <p:cNvPr id="9" name="Picture 8">
            <a:extLst>
              <a:ext uri="{FF2B5EF4-FFF2-40B4-BE49-F238E27FC236}">
                <a16:creationId xmlns:a16="http://schemas.microsoft.com/office/drawing/2014/main" id="{1F09789E-8595-1D41-DB04-64E44D66E09D}"/>
              </a:ext>
            </a:extLst>
          </p:cNvPr>
          <p:cNvPicPr>
            <a:picLocks noChangeAspect="1"/>
          </p:cNvPicPr>
          <p:nvPr/>
        </p:nvPicPr>
        <p:blipFill>
          <a:blip r:embed="rId2"/>
          <a:stretch>
            <a:fillRect/>
          </a:stretch>
        </p:blipFill>
        <p:spPr>
          <a:xfrm>
            <a:off x="521163" y="2286000"/>
            <a:ext cx="2286000" cy="2286000"/>
          </a:xfrm>
          <a:prstGeom prst="rect">
            <a:avLst/>
          </a:prstGeom>
        </p:spPr>
      </p:pic>
      <p:sp>
        <p:nvSpPr>
          <p:cNvPr id="10" name="TextBox 9">
            <a:extLst>
              <a:ext uri="{FF2B5EF4-FFF2-40B4-BE49-F238E27FC236}">
                <a16:creationId xmlns:a16="http://schemas.microsoft.com/office/drawing/2014/main" id="{FD217E0F-4AD6-DC4D-F96F-58B69FD89F01}"/>
              </a:ext>
            </a:extLst>
          </p:cNvPr>
          <p:cNvSpPr txBox="1"/>
          <p:nvPr/>
        </p:nvSpPr>
        <p:spPr>
          <a:xfrm>
            <a:off x="715538" y="4572000"/>
            <a:ext cx="1897251" cy="523220"/>
          </a:xfrm>
          <a:prstGeom prst="rect">
            <a:avLst/>
          </a:prstGeom>
          <a:noFill/>
        </p:spPr>
        <p:txBody>
          <a:bodyPr wrap="none" rtlCol="0">
            <a:spAutoFit/>
          </a:bodyPr>
          <a:lstStyle/>
          <a:p>
            <a:pPr algn="ctr"/>
            <a:r>
              <a:rPr lang="en-US" sz="2800" b="1" dirty="0">
                <a:solidFill>
                  <a:srgbClr val="00B050"/>
                </a:solidFill>
                <a:cs typeface="Times New Roman" panose="02020603050405020304" pitchFamily="18" charset="0"/>
              </a:rPr>
              <a:t>Tabby Cat</a:t>
            </a:r>
          </a:p>
        </p:txBody>
      </p:sp>
      <p:pic>
        <p:nvPicPr>
          <p:cNvPr id="11" name="Picture 10">
            <a:extLst>
              <a:ext uri="{FF2B5EF4-FFF2-40B4-BE49-F238E27FC236}">
                <a16:creationId xmlns:a16="http://schemas.microsoft.com/office/drawing/2014/main" id="{BA6B59C7-8E04-74C2-D6DB-F693CED37B88}"/>
              </a:ext>
            </a:extLst>
          </p:cNvPr>
          <p:cNvPicPr>
            <a:picLocks noChangeAspect="1"/>
          </p:cNvPicPr>
          <p:nvPr/>
        </p:nvPicPr>
        <p:blipFill>
          <a:blip r:embed="rId3"/>
          <a:stretch>
            <a:fillRect/>
          </a:stretch>
        </p:blipFill>
        <p:spPr>
          <a:xfrm>
            <a:off x="8959767" y="2286884"/>
            <a:ext cx="2286000" cy="2286000"/>
          </a:xfrm>
          <a:prstGeom prst="rect">
            <a:avLst/>
          </a:prstGeom>
        </p:spPr>
      </p:pic>
      <p:sp>
        <p:nvSpPr>
          <p:cNvPr id="12" name="TextBox 11">
            <a:extLst>
              <a:ext uri="{FF2B5EF4-FFF2-40B4-BE49-F238E27FC236}">
                <a16:creationId xmlns:a16="http://schemas.microsoft.com/office/drawing/2014/main" id="{2907BFF4-1D96-DCB2-6144-5CC368D7774C}"/>
              </a:ext>
            </a:extLst>
          </p:cNvPr>
          <p:cNvSpPr txBox="1"/>
          <p:nvPr/>
        </p:nvSpPr>
        <p:spPr>
          <a:xfrm>
            <a:off x="9041419" y="4598850"/>
            <a:ext cx="2122696" cy="523220"/>
          </a:xfrm>
          <a:prstGeom prst="rect">
            <a:avLst/>
          </a:prstGeom>
          <a:noFill/>
        </p:spPr>
        <p:txBody>
          <a:bodyPr wrap="none" rtlCol="0">
            <a:spAutoFit/>
          </a:bodyPr>
          <a:lstStyle/>
          <a:p>
            <a:pPr algn="ctr"/>
            <a:r>
              <a:rPr lang="en-US" sz="2800" b="1" dirty="0">
                <a:solidFill>
                  <a:srgbClr val="FF0000"/>
                </a:solidFill>
                <a:cs typeface="Times New Roman" panose="02020603050405020304" pitchFamily="18" charset="0"/>
              </a:rPr>
              <a:t>Guacamole</a:t>
            </a:r>
          </a:p>
        </p:txBody>
      </p:sp>
      <p:pic>
        <p:nvPicPr>
          <p:cNvPr id="13" name="Picture 12">
            <a:extLst>
              <a:ext uri="{FF2B5EF4-FFF2-40B4-BE49-F238E27FC236}">
                <a16:creationId xmlns:a16="http://schemas.microsoft.com/office/drawing/2014/main" id="{1654DAEA-062E-E3A8-50B0-98E471F2620F}"/>
              </a:ext>
            </a:extLst>
          </p:cNvPr>
          <p:cNvPicPr>
            <a:picLocks noChangeAspect="1"/>
          </p:cNvPicPr>
          <p:nvPr/>
        </p:nvPicPr>
        <p:blipFill>
          <a:blip r:embed="rId4"/>
          <a:stretch>
            <a:fillRect/>
          </a:stretch>
        </p:blipFill>
        <p:spPr>
          <a:xfrm>
            <a:off x="5402391" y="2286000"/>
            <a:ext cx="2286000" cy="2286000"/>
          </a:xfrm>
          <a:prstGeom prst="rect">
            <a:avLst/>
          </a:prstGeom>
        </p:spPr>
      </p:pic>
      <p:sp>
        <p:nvSpPr>
          <p:cNvPr id="14" name="Plus 13">
            <a:extLst>
              <a:ext uri="{FF2B5EF4-FFF2-40B4-BE49-F238E27FC236}">
                <a16:creationId xmlns:a16="http://schemas.microsoft.com/office/drawing/2014/main" id="{9D884AFD-C172-D530-24E7-47BEC6CB3BCC}"/>
              </a:ext>
            </a:extLst>
          </p:cNvPr>
          <p:cNvSpPr/>
          <p:nvPr/>
        </p:nvSpPr>
        <p:spPr>
          <a:xfrm>
            <a:off x="2910527" y="2995424"/>
            <a:ext cx="867152" cy="867152"/>
          </a:xfrm>
          <a:prstGeom prst="mathPlus">
            <a:avLst>
              <a:gd name="adj1" fmla="val 19287"/>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latin typeface="Times New Roman" panose="02020603050405020304" pitchFamily="18" charset="0"/>
              <a:cs typeface="Times New Roman" panose="02020603050405020304" pitchFamily="18" charset="0"/>
            </a:endParaRPr>
          </a:p>
        </p:txBody>
      </p:sp>
      <p:sp>
        <p:nvSpPr>
          <p:cNvPr id="15" name="Equal 14">
            <a:extLst>
              <a:ext uri="{FF2B5EF4-FFF2-40B4-BE49-F238E27FC236}">
                <a16:creationId xmlns:a16="http://schemas.microsoft.com/office/drawing/2014/main" id="{9D6C6EBF-68FD-FBC8-218C-7FCFA6262A87}"/>
              </a:ext>
            </a:extLst>
          </p:cNvPr>
          <p:cNvSpPr/>
          <p:nvPr/>
        </p:nvSpPr>
        <p:spPr>
          <a:xfrm>
            <a:off x="7888576" y="2995424"/>
            <a:ext cx="871006" cy="871006"/>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25C1CD1C-BE19-E592-6996-70AE15649852}"/>
              </a:ext>
            </a:extLst>
          </p:cNvPr>
          <p:cNvSpPr txBox="1"/>
          <p:nvPr/>
        </p:nvSpPr>
        <p:spPr>
          <a:xfrm>
            <a:off x="4954249" y="4572000"/>
            <a:ext cx="3182283" cy="523220"/>
          </a:xfrm>
          <a:prstGeom prst="rect">
            <a:avLst/>
          </a:prstGeom>
          <a:noFill/>
        </p:spPr>
        <p:txBody>
          <a:bodyPr wrap="none" rtlCol="0">
            <a:spAutoFit/>
          </a:bodyPr>
          <a:lstStyle/>
          <a:p>
            <a:pPr algn="ctr"/>
            <a:r>
              <a:rPr lang="en-US" sz="2800" b="1" dirty="0">
                <a:cs typeface="Times New Roman" panose="02020603050405020304" pitchFamily="18" charset="0"/>
              </a:rPr>
              <a:t>Adversarial noise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5722BD-2D64-8A6B-D8C1-BC9960CAF5C5}"/>
                  </a:ext>
                </a:extLst>
              </p:cNvPr>
              <p:cNvSpPr txBox="1"/>
              <p:nvPr/>
            </p:nvSpPr>
            <p:spPr>
              <a:xfrm>
                <a:off x="3750411" y="3075057"/>
                <a:ext cx="1763624"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0.01 </m:t>
                      </m:r>
                      <m:r>
                        <a:rPr lang="en-US" sz="4000" i="1" dirty="0" smtClean="0">
                          <a:latin typeface="Cambria Math" panose="02040503050406030204" pitchFamily="18" charset="0"/>
                          <a:ea typeface="Cambria Math" panose="02040503050406030204" pitchFamily="18" charset="0"/>
                        </a:rPr>
                        <m:t>×</m:t>
                      </m:r>
                    </m:oMath>
                  </m:oMathPara>
                </a14:m>
                <a:endParaRPr lang="en-US" sz="4000" dirty="0"/>
              </a:p>
            </p:txBody>
          </p:sp>
        </mc:Choice>
        <mc:Fallback xmlns="">
          <p:sp>
            <p:nvSpPr>
              <p:cNvPr id="3" name="TextBox 2">
                <a:extLst>
                  <a:ext uri="{FF2B5EF4-FFF2-40B4-BE49-F238E27FC236}">
                    <a16:creationId xmlns:a16="http://schemas.microsoft.com/office/drawing/2014/main" id="{295722BD-2D64-8A6B-D8C1-BC9960CAF5C5}"/>
                  </a:ext>
                </a:extLst>
              </p:cNvPr>
              <p:cNvSpPr txBox="1">
                <a:spLocks noRot="1" noChangeAspect="1" noMove="1" noResize="1" noEditPoints="1" noAdjustHandles="1" noChangeArrowheads="1" noChangeShapeType="1" noTextEdit="1"/>
              </p:cNvSpPr>
              <p:nvPr/>
            </p:nvSpPr>
            <p:spPr>
              <a:xfrm>
                <a:off x="3750411" y="3075057"/>
                <a:ext cx="1763624" cy="707886"/>
              </a:xfrm>
              <a:prstGeom prst="rect">
                <a:avLst/>
              </a:prstGeom>
              <a:blipFill>
                <a:blip r:embed="rId5"/>
                <a:stretch>
                  <a:fillRect l="-714" b="-25862"/>
                </a:stretch>
              </a:blipFill>
            </p:spPr>
            <p:txBody>
              <a:bodyPr/>
              <a:lstStyle/>
              <a:p>
                <a:r>
                  <a:rPr lang="en-US">
                    <a:noFill/>
                  </a:rPr>
                  <a:t> </a:t>
                </a:r>
              </a:p>
            </p:txBody>
          </p:sp>
        </mc:Fallback>
      </mc:AlternateContent>
      <p:sp>
        <p:nvSpPr>
          <p:cNvPr id="17" name="Rounded Rectangular Callout 16">
            <a:extLst>
              <a:ext uri="{FF2B5EF4-FFF2-40B4-BE49-F238E27FC236}">
                <a16:creationId xmlns:a16="http://schemas.microsoft.com/office/drawing/2014/main" id="{81588029-7043-C539-849A-AB14B5769AB0}"/>
              </a:ext>
            </a:extLst>
          </p:cNvPr>
          <p:cNvSpPr/>
          <p:nvPr/>
        </p:nvSpPr>
        <p:spPr>
          <a:xfrm>
            <a:off x="2275821" y="5201702"/>
            <a:ext cx="3835808" cy="1559482"/>
          </a:xfrm>
          <a:prstGeom prst="wedgeRoundRectCallout">
            <a:avLst>
              <a:gd name="adj1" fmla="val -15426"/>
              <a:gd name="adj2" fmla="val -110772"/>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t>Take small step of </a:t>
            </a:r>
            <a:r>
              <a:rPr lang="en-US" sz="3200" b="1" i="1" dirty="0"/>
              <a:t>gradient </a:t>
            </a:r>
            <a:r>
              <a:rPr lang="en-US" sz="3200" b="1" i="1" u="sng" dirty="0"/>
              <a:t>ascent</a:t>
            </a:r>
            <a:r>
              <a:rPr lang="en-US" sz="3200" b="1" i="1" dirty="0"/>
              <a:t> </a:t>
            </a:r>
            <a:r>
              <a:rPr lang="en-US" sz="3200" dirty="0"/>
              <a:t>to </a:t>
            </a:r>
            <a:r>
              <a:rPr lang="en-US" sz="3200" b="1" i="1" dirty="0">
                <a:solidFill>
                  <a:schemeClr val="accent6"/>
                </a:solidFill>
              </a:rPr>
              <a:t>maximize</a:t>
            </a:r>
            <a:r>
              <a:rPr lang="en-US" sz="3200" i="1" dirty="0"/>
              <a:t> </a:t>
            </a:r>
            <a:r>
              <a:rPr lang="en-US" sz="3200" dirty="0"/>
              <a:t>loss</a:t>
            </a:r>
          </a:p>
        </p:txBody>
      </p:sp>
    </p:spTree>
    <p:extLst>
      <p:ext uri="{BB962C8B-B14F-4D97-AF65-F5344CB8AC3E}">
        <p14:creationId xmlns:p14="http://schemas.microsoft.com/office/powerpoint/2010/main" val="186022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6588-BF10-BFFA-0DFD-DBD6D411E542}"/>
              </a:ext>
            </a:extLst>
          </p:cNvPr>
          <p:cNvSpPr>
            <a:spLocks noGrp="1"/>
          </p:cNvSpPr>
          <p:nvPr>
            <p:ph type="title"/>
          </p:nvPr>
        </p:nvSpPr>
        <p:spPr/>
        <p:txBody>
          <a:bodyPr/>
          <a:lstStyle/>
          <a:p>
            <a:r>
              <a:rPr lang="en-US" dirty="0"/>
              <a:t>If you prefer </a:t>
            </a:r>
            <a:r>
              <a:rPr lang="en-US" dirty="0">
                <a:solidFill>
                  <a:srgbClr val="7030A0"/>
                </a:solidFill>
              </a:rPr>
              <a:t>code.</a:t>
            </a:r>
          </a:p>
        </p:txBody>
      </p:sp>
      <p:sp>
        <p:nvSpPr>
          <p:cNvPr id="4" name="Slide Number Placeholder 3">
            <a:extLst>
              <a:ext uri="{FF2B5EF4-FFF2-40B4-BE49-F238E27FC236}">
                <a16:creationId xmlns:a16="http://schemas.microsoft.com/office/drawing/2014/main" id="{5D4AD0B2-C38E-0D41-CEAF-4B570FB727F6}"/>
              </a:ext>
            </a:extLst>
          </p:cNvPr>
          <p:cNvSpPr>
            <a:spLocks noGrp="1"/>
          </p:cNvSpPr>
          <p:nvPr>
            <p:ph type="sldNum" sz="quarter" idx="12"/>
          </p:nvPr>
        </p:nvSpPr>
        <p:spPr/>
        <p:txBody>
          <a:bodyPr/>
          <a:lstStyle/>
          <a:p>
            <a:fld id="{BBDB7499-F370-8348-83C5-507685BB046D}" type="slidenum">
              <a:rPr lang="en-US" smtClean="0"/>
              <a:pPr/>
              <a:t>19</a:t>
            </a:fld>
            <a:endParaRPr lang="en-US" sz="1600" dirty="0"/>
          </a:p>
        </p:txBody>
      </p:sp>
      <p:pic>
        <p:nvPicPr>
          <p:cNvPr id="6" name="Picture 5">
            <a:extLst>
              <a:ext uri="{FF2B5EF4-FFF2-40B4-BE49-F238E27FC236}">
                <a16:creationId xmlns:a16="http://schemas.microsoft.com/office/drawing/2014/main" id="{B17284D7-0659-BD0D-1923-30F74CAF7660}"/>
              </a:ext>
            </a:extLst>
          </p:cNvPr>
          <p:cNvPicPr>
            <a:picLocks noChangeAspect="1"/>
          </p:cNvPicPr>
          <p:nvPr/>
        </p:nvPicPr>
        <p:blipFill>
          <a:blip r:embed="rId2"/>
          <a:stretch>
            <a:fillRect/>
          </a:stretch>
        </p:blipFill>
        <p:spPr>
          <a:xfrm>
            <a:off x="463826" y="1735931"/>
            <a:ext cx="10452433" cy="4011386"/>
          </a:xfrm>
          <a:prstGeom prst="rect">
            <a:avLst/>
          </a:prstGeom>
        </p:spPr>
      </p:pic>
    </p:spTree>
    <p:extLst>
      <p:ext uri="{BB962C8B-B14F-4D97-AF65-F5344CB8AC3E}">
        <p14:creationId xmlns:p14="http://schemas.microsoft.com/office/powerpoint/2010/main" val="213191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lstStyle/>
          <a:p>
            <a:r>
              <a:rPr lang="en-US" dirty="0"/>
              <a:t>Machine learning works.</a:t>
            </a:r>
          </a:p>
        </p:txBody>
      </p:sp>
      <p:pic>
        <p:nvPicPr>
          <p:cNvPr id="5126" name="Picture 6" descr="AlphaGo Movie (@alphagomovie) | Twitter">
            <a:extLst>
              <a:ext uri="{FF2B5EF4-FFF2-40B4-BE49-F238E27FC236}">
                <a16:creationId xmlns:a16="http://schemas.microsoft.com/office/drawing/2014/main" id="{A6CF27B6-C7B2-7C49-81F1-B6B69C629E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03582" y="1498772"/>
            <a:ext cx="4648498" cy="2525805"/>
          </a:xfrm>
          <a:prstGeom prst="rect">
            <a:avLst/>
          </a:prstGeom>
          <a:solidFill>
            <a:schemeClr val="bg1"/>
          </a:solidFill>
          <a:ln>
            <a:noFill/>
          </a:ln>
          <a:effectLst>
            <a:outerShdw blurRad="381000" dist="63500" dir="2700000" algn="tl" rotWithShape="0">
              <a:prstClr val="black">
                <a:alpha val="70000"/>
              </a:prstClr>
            </a:outerShdw>
          </a:effectLst>
        </p:spPr>
      </p:pic>
      <p:pic>
        <p:nvPicPr>
          <p:cNvPr id="5128" name="Picture 8" descr="Google Translate app gets AI-powered offline mode for 59 languages -  Technology - Business Recorder">
            <a:extLst>
              <a:ext uri="{FF2B5EF4-FFF2-40B4-BE49-F238E27FC236}">
                <a16:creationId xmlns:a16="http://schemas.microsoft.com/office/drawing/2014/main" id="{7D4EF7D0-6E4E-FB42-B1A3-9DD3B8ED88D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697272" y="4327683"/>
            <a:ext cx="3667432" cy="1725561"/>
          </a:xfrm>
          <a:prstGeom prst="rect">
            <a:avLst/>
          </a:prstGeom>
          <a:solidFill>
            <a:schemeClr val="bg1"/>
          </a:solidFill>
          <a:ln>
            <a:noFill/>
          </a:ln>
          <a:effectLst>
            <a:outerShdw blurRad="381000" dist="63500" dir="2700000" algn="tl" rotWithShape="0">
              <a:prstClr val="black">
                <a:alpha val="70000"/>
              </a:prstClr>
            </a:outerShdw>
          </a:effectLst>
        </p:spPr>
      </p:pic>
      <p:sp>
        <p:nvSpPr>
          <p:cNvPr id="9" name="Slide Number Placeholder 3">
            <a:extLst>
              <a:ext uri="{FF2B5EF4-FFF2-40B4-BE49-F238E27FC236}">
                <a16:creationId xmlns:a16="http://schemas.microsoft.com/office/drawing/2014/main" id="{2E1B6B1C-3D42-3B49-9BD7-C63562A53C34}"/>
              </a:ext>
            </a:extLst>
          </p:cNvPr>
          <p:cNvSpPr>
            <a:spLocks noGrp="1"/>
          </p:cNvSpPr>
          <p:nvPr>
            <p:ph type="sldNum" sz="quarter" idx="12"/>
          </p:nvPr>
        </p:nvSpPr>
        <p:spPr>
          <a:xfrm>
            <a:off x="8984974" y="6356350"/>
            <a:ext cx="2743200" cy="365125"/>
          </a:xfrm>
        </p:spPr>
        <p:txBody>
          <a:bodyPr/>
          <a:lstStyle/>
          <a:p>
            <a:fld id="{BBDB7499-F370-8348-83C5-507685BB046D}" type="slidenum">
              <a:rPr lang="en-US" smtClean="0"/>
              <a:pPr/>
              <a:t>2</a:t>
            </a:fld>
            <a:endParaRPr lang="en-US" sz="1600" dirty="0"/>
          </a:p>
        </p:txBody>
      </p:sp>
      <p:pic>
        <p:nvPicPr>
          <p:cNvPr id="12" name="Picture 8" descr="Google Lens: real-time answers to questions about the world around you">
            <a:extLst>
              <a:ext uri="{FF2B5EF4-FFF2-40B4-BE49-F238E27FC236}">
                <a16:creationId xmlns:a16="http://schemas.microsoft.com/office/drawing/2014/main" id="{54EFD766-5749-BB4D-8528-0B21799EBB1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0962" y="1334642"/>
            <a:ext cx="3667433" cy="3091224"/>
          </a:xfrm>
          <a:prstGeom prst="rect">
            <a:avLst/>
          </a:prstGeom>
          <a:solidFill>
            <a:schemeClr val="bg1"/>
          </a:solidFill>
          <a:ln>
            <a:noFill/>
          </a:ln>
          <a:effectLst>
            <a:outerShdw blurRad="381000" dist="63500" dir="2700000" algn="tl" rotWithShape="0">
              <a:prstClr val="black">
                <a:alpha val="70000"/>
              </a:prstClr>
            </a:outerShdw>
          </a:effectLst>
        </p:spPr>
      </p:pic>
      <p:pic>
        <p:nvPicPr>
          <p:cNvPr id="2050" name="Picture 2" descr="DALL.E 2 from OpenAI can turn your thoughts into images using only text">
            <a:extLst>
              <a:ext uri="{FF2B5EF4-FFF2-40B4-BE49-F238E27FC236}">
                <a16:creationId xmlns:a16="http://schemas.microsoft.com/office/drawing/2014/main" id="{151F3579-9B18-2B4F-FDD7-0EAE0EEE6E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0333" y="3329081"/>
            <a:ext cx="4816084" cy="2935311"/>
          </a:xfrm>
          <a:prstGeom prst="rect">
            <a:avLst/>
          </a:prstGeom>
          <a:solidFill>
            <a:schemeClr val="bg1"/>
          </a:solidFill>
          <a:ln>
            <a:noFill/>
          </a:ln>
          <a:effectLst>
            <a:outerShdw blurRad="381000" dist="63500" dir="2700000" algn="tl" rotWithShape="0">
              <a:prstClr val="black">
                <a:alpha val="7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300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3FA5-8AD4-854A-9088-8522AEA675F2}"/>
              </a:ext>
            </a:extLst>
          </p:cNvPr>
          <p:cNvSpPr>
            <a:spLocks noGrp="1"/>
          </p:cNvSpPr>
          <p:nvPr>
            <p:ph type="title"/>
          </p:nvPr>
        </p:nvSpPr>
        <p:spPr/>
        <p:txBody>
          <a:bodyPr>
            <a:normAutofit/>
          </a:bodyPr>
          <a:lstStyle/>
          <a:p>
            <a:r>
              <a:rPr lang="en-US" dirty="0"/>
              <a:t>Repeat for </a:t>
            </a:r>
            <a:r>
              <a:rPr lang="en-US" dirty="0">
                <a:solidFill>
                  <a:srgbClr val="7030A0"/>
                </a:solidFill>
              </a:rPr>
              <a:t>multiple steps.</a:t>
            </a:r>
          </a:p>
        </p:txBody>
      </p:sp>
      <p:sp>
        <p:nvSpPr>
          <p:cNvPr id="4" name="Slide Number Placeholder 3">
            <a:extLst>
              <a:ext uri="{FF2B5EF4-FFF2-40B4-BE49-F238E27FC236}">
                <a16:creationId xmlns:a16="http://schemas.microsoft.com/office/drawing/2014/main" id="{8C68FF6F-1F5F-084A-952F-B7DC60C36A50}"/>
              </a:ext>
            </a:extLst>
          </p:cNvPr>
          <p:cNvSpPr>
            <a:spLocks noGrp="1"/>
          </p:cNvSpPr>
          <p:nvPr>
            <p:ph type="sldNum" sz="quarter" idx="12"/>
          </p:nvPr>
        </p:nvSpPr>
        <p:spPr/>
        <p:txBody>
          <a:bodyPr/>
          <a:lstStyle/>
          <a:p>
            <a:fld id="{BBDB7499-F370-8348-83C5-507685BB046D}" type="slidenum">
              <a:rPr lang="en-US" smtClean="0"/>
              <a:pPr/>
              <a:t>20</a:t>
            </a:fld>
            <a:endParaRPr lang="en-US" sz="1600" dirty="0"/>
          </a:p>
        </p:txBody>
      </p:sp>
      <p:pic>
        <p:nvPicPr>
          <p:cNvPr id="22536" name="Picture 8">
            <a:extLst>
              <a:ext uri="{FF2B5EF4-FFF2-40B4-BE49-F238E27FC236}">
                <a16:creationId xmlns:a16="http://schemas.microsoft.com/office/drawing/2014/main" id="{1ECFC5F4-FA33-214A-940E-6478028BA0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50293" y="1846668"/>
            <a:ext cx="5634681" cy="487824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BC98C23-50CF-0749-B7EA-AE3A47CA7505}"/>
              </a:ext>
            </a:extLst>
          </p:cNvPr>
          <p:cNvCxnSpPr>
            <a:cxnSpLocks/>
          </p:cNvCxnSpPr>
          <p:nvPr/>
        </p:nvCxnSpPr>
        <p:spPr>
          <a:xfrm>
            <a:off x="6223000" y="3047441"/>
            <a:ext cx="227032" cy="495862"/>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016F9AFC-5AD8-414A-A473-13E944242D6C}"/>
              </a:ext>
            </a:extLst>
          </p:cNvPr>
          <p:cNvCxnSpPr>
            <a:cxnSpLocks/>
          </p:cNvCxnSpPr>
          <p:nvPr/>
        </p:nvCxnSpPr>
        <p:spPr>
          <a:xfrm>
            <a:off x="6438508" y="3543303"/>
            <a:ext cx="44450" cy="519825"/>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6F03EBF6-3AA6-4042-B706-9F16C98A9F32}"/>
              </a:ext>
            </a:extLst>
          </p:cNvPr>
          <p:cNvCxnSpPr>
            <a:cxnSpLocks/>
          </p:cNvCxnSpPr>
          <p:nvPr/>
        </p:nvCxnSpPr>
        <p:spPr>
          <a:xfrm flipH="1">
            <a:off x="6450771" y="4075077"/>
            <a:ext cx="37316" cy="532746"/>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C40706D0-823D-A144-8EFC-2AF06EF5D40C}"/>
              </a:ext>
            </a:extLst>
          </p:cNvPr>
          <p:cNvCxnSpPr>
            <a:cxnSpLocks/>
          </p:cNvCxnSpPr>
          <p:nvPr/>
        </p:nvCxnSpPr>
        <p:spPr>
          <a:xfrm flipH="1">
            <a:off x="6336516" y="4607823"/>
            <a:ext cx="115200" cy="408851"/>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 name="Up Arrow 4">
            <a:extLst>
              <a:ext uri="{FF2B5EF4-FFF2-40B4-BE49-F238E27FC236}">
                <a16:creationId xmlns:a16="http://schemas.microsoft.com/office/drawing/2014/main" id="{849F52AB-7B79-874A-A56A-647B6D624001}"/>
              </a:ext>
            </a:extLst>
          </p:cNvPr>
          <p:cNvSpPr/>
          <p:nvPr/>
        </p:nvSpPr>
        <p:spPr>
          <a:xfrm rot="10800000">
            <a:off x="2731246" y="2257486"/>
            <a:ext cx="484632" cy="311422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E868E9-88C6-584E-9542-6DD4904CFBF0}"/>
              </a:ext>
            </a:extLst>
          </p:cNvPr>
          <p:cNvSpPr txBox="1"/>
          <p:nvPr/>
        </p:nvSpPr>
        <p:spPr>
          <a:xfrm>
            <a:off x="985465" y="3457321"/>
            <a:ext cx="2674926" cy="461665"/>
          </a:xfrm>
          <a:prstGeom prst="rect">
            <a:avLst/>
          </a:prstGeom>
          <a:noFill/>
        </p:spPr>
        <p:txBody>
          <a:bodyPr wrap="square" rtlCol="0">
            <a:spAutoFit/>
          </a:bodyPr>
          <a:lstStyle/>
          <a:p>
            <a:pPr algn="ctr"/>
            <a:r>
              <a:rPr lang="en-US" sz="2400" i="1" dirty="0"/>
              <a:t>Loss</a:t>
            </a:r>
          </a:p>
        </p:txBody>
      </p:sp>
      <p:sp>
        <p:nvSpPr>
          <p:cNvPr id="12" name="Rectangle 11">
            <a:extLst>
              <a:ext uri="{FF2B5EF4-FFF2-40B4-BE49-F238E27FC236}">
                <a16:creationId xmlns:a16="http://schemas.microsoft.com/office/drawing/2014/main" id="{E5806B9B-31D0-A641-8E71-80616B1222E9}"/>
              </a:ext>
            </a:extLst>
          </p:cNvPr>
          <p:cNvSpPr/>
          <p:nvPr/>
        </p:nvSpPr>
        <p:spPr>
          <a:xfrm>
            <a:off x="632804" y="5607453"/>
            <a:ext cx="216000" cy="216000"/>
          </a:xfrm>
          <a:prstGeom prst="rect">
            <a:avLst/>
          </a:prstGeom>
          <a:solidFill>
            <a:srgbClr val="9E9E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EB684D-4F9A-B94F-BE4E-4E2A10F51620}"/>
              </a:ext>
            </a:extLst>
          </p:cNvPr>
          <p:cNvSpPr/>
          <p:nvPr/>
        </p:nvSpPr>
        <p:spPr>
          <a:xfrm>
            <a:off x="632804" y="5994353"/>
            <a:ext cx="216000" cy="216000"/>
          </a:xfrm>
          <a:prstGeom prst="rect">
            <a:avLst/>
          </a:prstGeom>
          <a:solidFill>
            <a:srgbClr val="FFE8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805F4B-4A8C-7648-910D-55E6A0F7B75E}"/>
              </a:ext>
            </a:extLst>
          </p:cNvPr>
          <p:cNvSpPr/>
          <p:nvPr/>
        </p:nvSpPr>
        <p:spPr>
          <a:xfrm>
            <a:off x="632804" y="6378433"/>
            <a:ext cx="216000" cy="216000"/>
          </a:xfrm>
          <a:prstGeom prst="rect">
            <a:avLst/>
          </a:prstGeom>
          <a:solidFill>
            <a:srgbClr val="B1D1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7F6C30-D075-144A-9811-6ECAA57ED437}"/>
              </a:ext>
            </a:extLst>
          </p:cNvPr>
          <p:cNvSpPr txBox="1"/>
          <p:nvPr/>
        </p:nvSpPr>
        <p:spPr>
          <a:xfrm>
            <a:off x="848804" y="5516999"/>
            <a:ext cx="1495922" cy="1169551"/>
          </a:xfrm>
          <a:prstGeom prst="rect">
            <a:avLst/>
          </a:prstGeom>
          <a:noFill/>
        </p:spPr>
        <p:txBody>
          <a:bodyPr wrap="none" rtlCol="0">
            <a:spAutoFit/>
          </a:bodyPr>
          <a:lstStyle/>
          <a:p>
            <a:pPr>
              <a:spcAft>
                <a:spcPts val="600"/>
              </a:spcAft>
            </a:pPr>
            <a:r>
              <a:rPr lang="en-US" sz="2000" i="1" dirty="0"/>
              <a:t>Cat</a:t>
            </a:r>
          </a:p>
          <a:p>
            <a:pPr>
              <a:spcAft>
                <a:spcPts val="600"/>
              </a:spcAft>
            </a:pPr>
            <a:r>
              <a:rPr lang="en-US" sz="2000" i="1" dirty="0"/>
              <a:t>Lynx</a:t>
            </a:r>
          </a:p>
          <a:p>
            <a:pPr>
              <a:spcAft>
                <a:spcPts val="600"/>
              </a:spcAft>
            </a:pPr>
            <a:r>
              <a:rPr lang="en-US" sz="2000" i="1" dirty="0"/>
              <a:t>Guacamole</a:t>
            </a:r>
          </a:p>
        </p:txBody>
      </p:sp>
      <p:sp>
        <p:nvSpPr>
          <p:cNvPr id="18" name="TextBox 17">
            <a:extLst>
              <a:ext uri="{FF2B5EF4-FFF2-40B4-BE49-F238E27FC236}">
                <a16:creationId xmlns:a16="http://schemas.microsoft.com/office/drawing/2014/main" id="{18EDEB19-1519-D945-8363-C2496F5061B0}"/>
              </a:ext>
            </a:extLst>
          </p:cNvPr>
          <p:cNvSpPr txBox="1"/>
          <p:nvPr/>
        </p:nvSpPr>
        <p:spPr>
          <a:xfrm>
            <a:off x="10012339" y="2279444"/>
            <a:ext cx="1011302" cy="523220"/>
          </a:xfrm>
          <a:prstGeom prst="rect">
            <a:avLst/>
          </a:prstGeom>
          <a:noFill/>
        </p:spPr>
        <p:txBody>
          <a:bodyPr wrap="none" rtlCol="0">
            <a:spAutoFit/>
          </a:bodyPr>
          <a:lstStyle/>
          <a:p>
            <a:r>
              <a:rPr lang="en-US" sz="2800" b="1" dirty="0">
                <a:solidFill>
                  <a:schemeClr val="accent5">
                    <a:lumMod val="75000"/>
                  </a:schemeClr>
                </a:solidFill>
                <a:cs typeface="Times New Roman" panose="02020603050405020304" pitchFamily="18" charset="0"/>
              </a:rPr>
              <a:t>Lynx</a:t>
            </a:r>
          </a:p>
        </p:txBody>
      </p:sp>
      <p:pic>
        <p:nvPicPr>
          <p:cNvPr id="19" name="Picture 6">
            <a:extLst>
              <a:ext uri="{FF2B5EF4-FFF2-40B4-BE49-F238E27FC236}">
                <a16:creationId xmlns:a16="http://schemas.microsoft.com/office/drawing/2014/main" id="{A436B536-FECC-8246-A5AB-202198BEC36F}"/>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a:ext>
            </a:extLst>
          </a:blip>
          <a:srcRect/>
          <a:stretch/>
        </p:blipFill>
        <p:spPr bwMode="auto">
          <a:xfrm>
            <a:off x="8572341" y="1826164"/>
            <a:ext cx="1439998" cy="143297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FD97CE2E-FFD8-1C4D-B123-0982D080E79C}"/>
              </a:ext>
            </a:extLst>
          </p:cNvPr>
          <p:cNvCxnSpPr>
            <a:cxnSpLocks/>
            <a:endCxn id="19" idx="2"/>
          </p:cNvCxnSpPr>
          <p:nvPr/>
        </p:nvCxnSpPr>
        <p:spPr>
          <a:xfrm flipV="1">
            <a:off x="8335384" y="3259137"/>
            <a:ext cx="956956" cy="1504980"/>
          </a:xfrm>
          <a:prstGeom prst="line">
            <a:avLst/>
          </a:prstGeom>
          <a:ln w="57150">
            <a:solidFill>
              <a:schemeClr val="accent5">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EC5834B-BB21-9B47-8BF7-2DF757E2A5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1914" y="4394897"/>
            <a:ext cx="1440000" cy="1440000"/>
          </a:xfrm>
          <a:prstGeom prst="rect">
            <a:avLst/>
          </a:prstGeom>
        </p:spPr>
      </p:pic>
      <p:sp>
        <p:nvSpPr>
          <p:cNvPr id="22" name="TextBox 21">
            <a:extLst>
              <a:ext uri="{FF2B5EF4-FFF2-40B4-BE49-F238E27FC236}">
                <a16:creationId xmlns:a16="http://schemas.microsoft.com/office/drawing/2014/main" id="{890EFCCD-6E57-EE48-B0CA-2E3F6212CB5E}"/>
              </a:ext>
            </a:extLst>
          </p:cNvPr>
          <p:cNvSpPr txBox="1"/>
          <p:nvPr/>
        </p:nvSpPr>
        <p:spPr>
          <a:xfrm>
            <a:off x="9119389" y="5736674"/>
            <a:ext cx="2122697" cy="523220"/>
          </a:xfrm>
          <a:prstGeom prst="rect">
            <a:avLst/>
          </a:prstGeom>
          <a:noFill/>
        </p:spPr>
        <p:txBody>
          <a:bodyPr wrap="square" rtlCol="0">
            <a:spAutoFit/>
          </a:bodyPr>
          <a:lstStyle/>
          <a:p>
            <a:r>
              <a:rPr lang="en-US" sz="2800" b="1" dirty="0">
                <a:solidFill>
                  <a:srgbClr val="0070C0"/>
                </a:solidFill>
                <a:cs typeface="Times New Roman" panose="02020603050405020304" pitchFamily="18" charset="0"/>
              </a:rPr>
              <a:t>Guacamole</a:t>
            </a:r>
          </a:p>
        </p:txBody>
      </p:sp>
      <p:cxnSp>
        <p:nvCxnSpPr>
          <p:cNvPr id="23" name="Straight Connector 22">
            <a:extLst>
              <a:ext uri="{FF2B5EF4-FFF2-40B4-BE49-F238E27FC236}">
                <a16:creationId xmlns:a16="http://schemas.microsoft.com/office/drawing/2014/main" id="{8E1FC08E-CEB7-564F-8D1A-FFD7C841E8BA}"/>
              </a:ext>
            </a:extLst>
          </p:cNvPr>
          <p:cNvCxnSpPr>
            <a:cxnSpLocks/>
            <a:endCxn id="21" idx="1"/>
          </p:cNvCxnSpPr>
          <p:nvPr/>
        </p:nvCxnSpPr>
        <p:spPr>
          <a:xfrm>
            <a:off x="6434527" y="5114897"/>
            <a:ext cx="2927387" cy="0"/>
          </a:xfrm>
          <a:prstGeom prst="line">
            <a:avLst/>
          </a:prstGeom>
          <a:ln w="571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0D3D66D-73A4-7343-90FD-67D3519818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5644" y="2198928"/>
            <a:ext cx="994711" cy="994711"/>
          </a:xfrm>
          <a:prstGeom prst="rect">
            <a:avLst/>
          </a:prstGeom>
        </p:spPr>
      </p:pic>
    </p:spTree>
    <p:custDataLst>
      <p:tags r:id="rId1"/>
    </p:custDataLst>
    <p:extLst>
      <p:ext uri="{BB962C8B-B14F-4D97-AF65-F5344CB8AC3E}">
        <p14:creationId xmlns:p14="http://schemas.microsoft.com/office/powerpoint/2010/main" val="24405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6005-83E4-1CFF-CD1D-9717D7280893}"/>
              </a:ext>
            </a:extLst>
          </p:cNvPr>
          <p:cNvSpPr>
            <a:spLocks noGrp="1"/>
          </p:cNvSpPr>
          <p:nvPr>
            <p:ph type="title"/>
          </p:nvPr>
        </p:nvSpPr>
        <p:spPr/>
        <p:txBody>
          <a:bodyPr/>
          <a:lstStyle/>
          <a:p>
            <a:r>
              <a:rPr lang="en-US" sz="4400" dirty="0"/>
              <a:t>What if you don’t have </a:t>
            </a:r>
            <a:r>
              <a:rPr lang="en-US" sz="4400" dirty="0">
                <a:solidFill>
                  <a:srgbClr val="C00000"/>
                </a:solidFill>
              </a:rPr>
              <a:t>access</a:t>
            </a:r>
            <a:r>
              <a:rPr lang="en-US" sz="4400" dirty="0"/>
              <a:t> to the model weights?</a:t>
            </a:r>
            <a:endParaRPr lang="en-US" dirty="0"/>
          </a:p>
        </p:txBody>
      </p:sp>
      <p:sp>
        <p:nvSpPr>
          <p:cNvPr id="4" name="Slide Number Placeholder 3">
            <a:extLst>
              <a:ext uri="{FF2B5EF4-FFF2-40B4-BE49-F238E27FC236}">
                <a16:creationId xmlns:a16="http://schemas.microsoft.com/office/drawing/2014/main" id="{64AAD8DE-5A9A-F5E8-2F57-E4EB30FFC902}"/>
              </a:ext>
            </a:extLst>
          </p:cNvPr>
          <p:cNvSpPr>
            <a:spLocks noGrp="1"/>
          </p:cNvSpPr>
          <p:nvPr>
            <p:ph type="sldNum" sz="quarter" idx="12"/>
          </p:nvPr>
        </p:nvSpPr>
        <p:spPr/>
        <p:txBody>
          <a:bodyPr/>
          <a:lstStyle/>
          <a:p>
            <a:fld id="{BBDB7499-F370-8348-83C5-507685BB046D}" type="slidenum">
              <a:rPr lang="en-US" smtClean="0"/>
              <a:pPr/>
              <a:t>21</a:t>
            </a:fld>
            <a:endParaRPr lang="en-US" sz="1600" dirty="0"/>
          </a:p>
        </p:txBody>
      </p:sp>
      <p:pic>
        <p:nvPicPr>
          <p:cNvPr id="5" name="Picture 3">
            <a:extLst>
              <a:ext uri="{FF2B5EF4-FFF2-40B4-BE49-F238E27FC236}">
                <a16:creationId xmlns:a16="http://schemas.microsoft.com/office/drawing/2014/main" id="{662006F7-EA6B-72CA-3888-EB454C4A4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723" y="2127601"/>
            <a:ext cx="4198554" cy="3144666"/>
          </a:xfrm>
          <a:prstGeom prst="rect">
            <a:avLst/>
          </a:prstGeom>
          <a:solidFill>
            <a:schemeClr val="bg1"/>
          </a:solidFill>
          <a:ln>
            <a:noFill/>
          </a:ln>
          <a:effectLst>
            <a:outerShdw blurRad="381000" dist="63500" dir="2700000" algn="tl" rotWithShape="0">
              <a:prstClr val="black">
                <a:alpha val="70000"/>
              </a:prstClr>
            </a:outerShdw>
          </a:effectLst>
        </p:spPr>
      </p:pic>
    </p:spTree>
    <p:extLst>
      <p:ext uri="{BB962C8B-B14F-4D97-AF65-F5344CB8AC3E}">
        <p14:creationId xmlns:p14="http://schemas.microsoft.com/office/powerpoint/2010/main" val="360143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a:xfrm>
            <a:off x="463826" y="410368"/>
            <a:ext cx="11264348" cy="1325563"/>
          </a:xfrm>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22</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313591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23</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282955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24</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695430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25</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pic>
        <p:nvPicPr>
          <p:cNvPr id="39" name="Picture 4" descr="Best Ever Guacamole (Fresh, Easy &amp; Authentic) | Downshiftology">
            <a:extLst>
              <a:ext uri="{FF2B5EF4-FFF2-40B4-BE49-F238E27FC236}">
                <a16:creationId xmlns:a16="http://schemas.microsoft.com/office/drawing/2014/main" id="{DD0A4832-D174-F840-93CC-1893710C943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49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26</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7F3CCA4-A432-3D43-9878-B277BE40CF4E}"/>
              </a:ext>
            </a:extLst>
          </p:cNvPr>
          <p:cNvGrpSpPr/>
          <p:nvPr/>
        </p:nvGrpSpPr>
        <p:grpSpPr>
          <a:xfrm>
            <a:off x="9028004" y="2823471"/>
            <a:ext cx="653133" cy="640080"/>
            <a:chOff x="8875603" y="2851181"/>
            <a:chExt cx="653133" cy="640080"/>
          </a:xfrm>
        </p:grpSpPr>
        <p:pic>
          <p:nvPicPr>
            <p:cNvPr id="31" name="Picture 30">
              <a:extLst>
                <a:ext uri="{FF2B5EF4-FFF2-40B4-BE49-F238E27FC236}">
                  <a16:creationId xmlns:a16="http://schemas.microsoft.com/office/drawing/2014/main" id="{D0580390-9C49-8143-BE67-2F1FA1DAAF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75603" y="2851181"/>
              <a:ext cx="640080" cy="640080"/>
            </a:xfrm>
            <a:prstGeom prst="rect">
              <a:avLst/>
            </a:prstGeom>
          </p:spPr>
        </p:pic>
        <p:pic>
          <p:nvPicPr>
            <p:cNvPr id="32" name="Picture 4" descr="Best Ever Guacamole (Fresh, Easy &amp; Authentic) | Downshiftology">
              <a:extLst>
                <a:ext uri="{FF2B5EF4-FFF2-40B4-BE49-F238E27FC236}">
                  <a16:creationId xmlns:a16="http://schemas.microsoft.com/office/drawing/2014/main" id="{4436C6DA-9E50-E44D-BCE5-5EF3109E254C}"/>
                </a:ext>
              </a:extLst>
            </p:cNvPr>
            <p:cNvPicPr>
              <a:picLocks noChangeAspect="1" noChangeArrowheads="1"/>
            </p:cNvPicPr>
            <p:nvPr/>
          </p:nvPicPr>
          <p:blipFill>
            <a:blip r:embed="rId8" cstate="screen">
              <a:alphaModFix amt="35000"/>
              <a:extLst>
                <a:ext uri="{28A0092B-C50C-407E-A947-70E740481C1C}">
                  <a14:useLocalDpi xmlns:a14="http://schemas.microsoft.com/office/drawing/2010/main"/>
                </a:ext>
              </a:extLst>
            </a:blip>
            <a:srcRect/>
            <a:stretch>
              <a:fillRect/>
            </a:stretch>
          </p:blipFill>
          <p:spPr bwMode="auto">
            <a:xfrm>
              <a:off x="8888656" y="2851181"/>
              <a:ext cx="640080"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2483118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27</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FC314D02-0498-7F4D-8AF9-6747B656B357}"/>
              </a:ext>
            </a:extLst>
          </p:cNvPr>
          <p:cNvGrpSpPr/>
          <p:nvPr/>
        </p:nvGrpSpPr>
        <p:grpSpPr>
          <a:xfrm>
            <a:off x="9876679" y="2795259"/>
            <a:ext cx="653133" cy="640080"/>
            <a:chOff x="9724274" y="2822969"/>
            <a:chExt cx="653133" cy="640080"/>
          </a:xfrm>
        </p:grpSpPr>
        <p:pic>
          <p:nvPicPr>
            <p:cNvPr id="29" name="Picture 28">
              <a:extLst>
                <a:ext uri="{FF2B5EF4-FFF2-40B4-BE49-F238E27FC236}">
                  <a16:creationId xmlns:a16="http://schemas.microsoft.com/office/drawing/2014/main" id="{113623E1-2BA7-A54E-8AD0-259D3EB95B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30" name="Picture 4" descr="Best Ever Guacamole (Fresh, Easy &amp; Authentic) | Downshiftology">
              <a:extLst>
                <a:ext uri="{FF2B5EF4-FFF2-40B4-BE49-F238E27FC236}">
                  <a16:creationId xmlns:a16="http://schemas.microsoft.com/office/drawing/2014/main" id="{6CBF943C-BCCE-DA42-8790-A6FB1EEF6B93}"/>
                </a:ext>
              </a:extLst>
            </p:cNvPr>
            <p:cNvPicPr>
              <a:picLocks noChangeAspect="1" noChangeArrowheads="1"/>
            </p:cNvPicPr>
            <p:nvPr/>
          </p:nvPicPr>
          <p:blipFill>
            <a:blip r:embed="rId8" cstate="screen">
              <a:alphaModFix amt="7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2752834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28</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grpSp>
        <p:nvGrpSpPr>
          <p:cNvPr id="25" name="Group 24">
            <a:extLst>
              <a:ext uri="{FF2B5EF4-FFF2-40B4-BE49-F238E27FC236}">
                <a16:creationId xmlns:a16="http://schemas.microsoft.com/office/drawing/2014/main" id="{DF720287-6C94-4B40-88B2-A0406C53EE26}"/>
              </a:ext>
            </a:extLst>
          </p:cNvPr>
          <p:cNvGrpSpPr/>
          <p:nvPr/>
        </p:nvGrpSpPr>
        <p:grpSpPr>
          <a:xfrm>
            <a:off x="9502833" y="2823470"/>
            <a:ext cx="653133" cy="640080"/>
            <a:chOff x="9724274" y="2822969"/>
            <a:chExt cx="653133" cy="640080"/>
          </a:xfrm>
        </p:grpSpPr>
        <p:pic>
          <p:nvPicPr>
            <p:cNvPr id="27" name="Picture 26">
              <a:extLst>
                <a:ext uri="{FF2B5EF4-FFF2-40B4-BE49-F238E27FC236}">
                  <a16:creationId xmlns:a16="http://schemas.microsoft.com/office/drawing/2014/main" id="{497B1264-99B6-CD41-A94C-6B5767EDC3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31" name="Picture 4" descr="Best Ever Guacamole (Fresh, Easy &amp; Authentic) | Downshiftology">
              <a:extLst>
                <a:ext uri="{FF2B5EF4-FFF2-40B4-BE49-F238E27FC236}">
                  <a16:creationId xmlns:a16="http://schemas.microsoft.com/office/drawing/2014/main" id="{0EE6C1FC-7443-854B-87BA-37DFECB6DA63}"/>
                </a:ext>
              </a:extLst>
            </p:cNvPr>
            <p:cNvPicPr>
              <a:picLocks noChangeAspect="1" noChangeArrowheads="1"/>
            </p:cNvPicPr>
            <p:nvPr/>
          </p:nvPicPr>
          <p:blipFill>
            <a:blip r:embed="rId8" cstate="screen">
              <a:alphaModFix amt="6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8905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29</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cxnSp>
        <p:nvCxnSpPr>
          <p:cNvPr id="30" name="Straight Connector 29">
            <a:extLst>
              <a:ext uri="{FF2B5EF4-FFF2-40B4-BE49-F238E27FC236}">
                <a16:creationId xmlns:a16="http://schemas.microsoft.com/office/drawing/2014/main" id="{FF6A62D1-F43E-D942-B392-F9498B9E2632}"/>
              </a:ext>
            </a:extLst>
          </p:cNvPr>
          <p:cNvCxnSpPr>
            <a:cxnSpLocks/>
          </p:cNvCxnSpPr>
          <p:nvPr/>
        </p:nvCxnSpPr>
        <p:spPr>
          <a:xfrm>
            <a:off x="9615055" y="3737990"/>
            <a:ext cx="29521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D290B5-67B3-AA44-A900-9FAB3F2974B7}"/>
              </a:ext>
            </a:extLst>
          </p:cNvPr>
          <p:cNvCxnSpPr>
            <a:cxnSpLocks/>
          </p:cNvCxnSpPr>
          <p:nvPr/>
        </p:nvCxnSpPr>
        <p:spPr>
          <a:xfrm flipH="1">
            <a:off x="9632742" y="3093055"/>
            <a:ext cx="136380" cy="6070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9EF9E8F-9B82-C04F-B7ED-FD3747932258}"/>
              </a:ext>
            </a:extLst>
          </p:cNvPr>
          <p:cNvGrpSpPr/>
          <p:nvPr/>
        </p:nvGrpSpPr>
        <p:grpSpPr>
          <a:xfrm>
            <a:off x="9916621" y="3408487"/>
            <a:ext cx="653133" cy="640080"/>
            <a:chOff x="9724274" y="2822969"/>
            <a:chExt cx="653133" cy="640080"/>
          </a:xfrm>
        </p:grpSpPr>
        <p:pic>
          <p:nvPicPr>
            <p:cNvPr id="36" name="Picture 35">
              <a:extLst>
                <a:ext uri="{FF2B5EF4-FFF2-40B4-BE49-F238E27FC236}">
                  <a16:creationId xmlns:a16="http://schemas.microsoft.com/office/drawing/2014/main" id="{B45347A1-62BB-664A-8765-4AE5C94C5F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37" name="Picture 4" descr="Best Ever Guacamole (Fresh, Easy &amp; Authentic) | Downshiftology">
              <a:extLst>
                <a:ext uri="{FF2B5EF4-FFF2-40B4-BE49-F238E27FC236}">
                  <a16:creationId xmlns:a16="http://schemas.microsoft.com/office/drawing/2014/main" id="{7A7195DD-D368-D94A-9246-4F94764F3019}"/>
                </a:ext>
              </a:extLst>
            </p:cNvPr>
            <p:cNvPicPr>
              <a:picLocks noChangeAspect="1" noChangeArrowheads="1"/>
            </p:cNvPicPr>
            <p:nvPr/>
          </p:nvPicPr>
          <p:blipFill>
            <a:blip r:embed="rId8" cstate="screen">
              <a:alphaModFix amt="6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2456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a:xfrm>
            <a:off x="463825" y="410368"/>
            <a:ext cx="11532623" cy="1325563"/>
          </a:xfrm>
        </p:spPr>
        <p:txBody>
          <a:bodyPr>
            <a:normAutofit fontScale="90000"/>
          </a:bodyPr>
          <a:lstStyle/>
          <a:p>
            <a:r>
              <a:rPr lang="en-US" sz="4900" dirty="0"/>
              <a:t>Machine learning works </a:t>
            </a:r>
            <a:r>
              <a:rPr lang="en-US" sz="4900" b="1" dirty="0">
                <a:solidFill>
                  <a:srgbClr val="7030A0"/>
                </a:solidFill>
              </a:rPr>
              <a:t>most of the time!</a:t>
            </a:r>
            <a:br>
              <a:rPr lang="en-US" sz="4900" dirty="0">
                <a:solidFill>
                  <a:srgbClr val="7030A0"/>
                </a:solidFill>
              </a:rPr>
            </a:br>
            <a:r>
              <a:rPr lang="en-US" dirty="0">
                <a:solidFill>
                  <a:srgbClr val="0070C0"/>
                </a:solidFill>
              </a:rPr>
              <a:t>many applications tolerate occasional failures</a:t>
            </a:r>
            <a:endParaRPr lang="en-US" b="1" dirty="0">
              <a:solidFill>
                <a:srgbClr val="0070C0"/>
              </a:solidFill>
            </a:endParaRPr>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3</a:t>
            </a:fld>
            <a:endParaRPr lang="en-US" sz="1600" dirty="0"/>
          </a:p>
        </p:txBody>
      </p:sp>
      <p:pic>
        <p:nvPicPr>
          <p:cNvPr id="9222" name="Picture 6" descr="artificial inability - Almost, Google Lens... Almost... - devRant">
            <a:extLst>
              <a:ext uri="{FF2B5EF4-FFF2-40B4-BE49-F238E27FC236}">
                <a16:creationId xmlns:a16="http://schemas.microsoft.com/office/drawing/2014/main" id="{C79BCD11-0C74-7C42-8F35-812ECA96484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1130" y="1861325"/>
            <a:ext cx="2649518" cy="4400396"/>
          </a:xfrm>
          <a:prstGeom prst="rect">
            <a:avLst/>
          </a:prstGeom>
          <a:solidFill>
            <a:schemeClr val="bg1"/>
          </a:solidFill>
          <a:ln>
            <a:noFill/>
          </a:ln>
          <a:effectLst>
            <a:outerShdw blurRad="381000" dist="63500" dir="2700000" algn="tl" rotWithShape="0">
              <a:prstClr val="black">
                <a:alpha val="70000"/>
              </a:prstClr>
            </a:outerShdw>
          </a:effectLst>
        </p:spPr>
      </p:pic>
      <p:pic>
        <p:nvPicPr>
          <p:cNvPr id="20" name="Picture 19">
            <a:extLst>
              <a:ext uri="{FF2B5EF4-FFF2-40B4-BE49-F238E27FC236}">
                <a16:creationId xmlns:a16="http://schemas.microsoft.com/office/drawing/2014/main" id="{6F036F1C-0A53-2C41-97E5-CBF1F43046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23447" y="4325932"/>
            <a:ext cx="6616429" cy="1935789"/>
          </a:xfrm>
          <a:prstGeom prst="rect">
            <a:avLst/>
          </a:prstGeom>
          <a:solidFill>
            <a:schemeClr val="bg1"/>
          </a:solidFill>
          <a:ln>
            <a:noFill/>
          </a:ln>
          <a:effectLst>
            <a:outerShdw blurRad="381000" dist="63500" dir="2700000" algn="tl" rotWithShape="0">
              <a:prstClr val="black">
                <a:alpha val="70000"/>
              </a:prstClr>
            </a:outerShdw>
          </a:effectLst>
        </p:spPr>
      </p:pic>
      <p:pic>
        <p:nvPicPr>
          <p:cNvPr id="8" name="Picture 7" descr="A picture containing text, vector graphics&#10;&#10;Description automatically generated">
            <a:extLst>
              <a:ext uri="{FF2B5EF4-FFF2-40B4-BE49-F238E27FC236}">
                <a16:creationId xmlns:a16="http://schemas.microsoft.com/office/drawing/2014/main" id="{605CCA1A-2283-D941-8D12-D3F48F95A48A}"/>
              </a:ext>
            </a:extLst>
          </p:cNvPr>
          <p:cNvPicPr>
            <a:picLocks noChangeAspect="1"/>
          </p:cNvPicPr>
          <p:nvPr/>
        </p:nvPicPr>
        <p:blipFill>
          <a:blip r:embed="rId6"/>
          <a:stretch>
            <a:fillRect/>
          </a:stretch>
        </p:blipFill>
        <p:spPr>
          <a:xfrm>
            <a:off x="5712706" y="1830560"/>
            <a:ext cx="4081771" cy="22857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9460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 </a:t>
            </a:r>
            <a:r>
              <a:rPr lang="en-US" dirty="0"/>
              <a:t>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30</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cxnSp>
        <p:nvCxnSpPr>
          <p:cNvPr id="29" name="Straight Connector 28">
            <a:extLst>
              <a:ext uri="{FF2B5EF4-FFF2-40B4-BE49-F238E27FC236}">
                <a16:creationId xmlns:a16="http://schemas.microsoft.com/office/drawing/2014/main" id="{44330376-D3A6-294F-BBC7-3462795E90EC}"/>
              </a:ext>
            </a:extLst>
          </p:cNvPr>
          <p:cNvCxnSpPr>
            <a:cxnSpLocks/>
          </p:cNvCxnSpPr>
          <p:nvPr/>
        </p:nvCxnSpPr>
        <p:spPr>
          <a:xfrm flipH="1">
            <a:off x="9632742" y="3093055"/>
            <a:ext cx="136380" cy="6070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6A62D1-F43E-D942-B392-F9498B9E2632}"/>
              </a:ext>
            </a:extLst>
          </p:cNvPr>
          <p:cNvCxnSpPr>
            <a:cxnSpLocks/>
            <a:endCxn id="27" idx="1"/>
          </p:cNvCxnSpPr>
          <p:nvPr/>
        </p:nvCxnSpPr>
        <p:spPr>
          <a:xfrm flipV="1">
            <a:off x="9615055" y="3719060"/>
            <a:ext cx="295214" cy="1893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434446-3683-1844-B8C4-0EC48231EAE4}"/>
              </a:ext>
            </a:extLst>
          </p:cNvPr>
          <p:cNvCxnSpPr>
            <a:cxnSpLocks/>
            <a:stCxn id="27" idx="1"/>
          </p:cNvCxnSpPr>
          <p:nvPr/>
        </p:nvCxnSpPr>
        <p:spPr>
          <a:xfrm flipH="1">
            <a:off x="9518073" y="3719060"/>
            <a:ext cx="392196" cy="5000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A2E871-273A-2D48-AC56-A68B125EF031}"/>
              </a:ext>
            </a:extLst>
          </p:cNvPr>
          <p:cNvCxnSpPr>
            <a:cxnSpLocks/>
          </p:cNvCxnSpPr>
          <p:nvPr/>
        </p:nvCxnSpPr>
        <p:spPr>
          <a:xfrm flipH="1" flipV="1">
            <a:off x="9518073" y="4219149"/>
            <a:ext cx="114669" cy="15364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84429E4-A7EA-184F-AB2D-7DB5A4153427}"/>
              </a:ext>
            </a:extLst>
          </p:cNvPr>
          <p:cNvGrpSpPr/>
          <p:nvPr/>
        </p:nvGrpSpPr>
        <p:grpSpPr>
          <a:xfrm>
            <a:off x="9658193" y="4127356"/>
            <a:ext cx="653133" cy="640080"/>
            <a:chOff x="9724274" y="2822969"/>
            <a:chExt cx="653133" cy="640080"/>
          </a:xfrm>
        </p:grpSpPr>
        <p:pic>
          <p:nvPicPr>
            <p:cNvPr id="40" name="Picture 39">
              <a:extLst>
                <a:ext uri="{FF2B5EF4-FFF2-40B4-BE49-F238E27FC236}">
                  <a16:creationId xmlns:a16="http://schemas.microsoft.com/office/drawing/2014/main" id="{CE0735F7-498D-7747-82A6-EAF6F5923A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43" name="Picture 4" descr="Best Ever Guacamole (Fresh, Easy &amp; Authentic) | Downshiftology">
              <a:extLst>
                <a:ext uri="{FF2B5EF4-FFF2-40B4-BE49-F238E27FC236}">
                  <a16:creationId xmlns:a16="http://schemas.microsoft.com/office/drawing/2014/main" id="{BD87589E-D570-124F-9C70-43E8F81A2767}"/>
                </a:ext>
              </a:extLst>
            </p:cNvPr>
            <p:cNvPicPr>
              <a:picLocks noChangeAspect="1" noChangeArrowheads="1"/>
            </p:cNvPicPr>
            <p:nvPr/>
          </p:nvPicPr>
          <p:blipFill>
            <a:blip r:embed="rId8" cstate="screen">
              <a:alphaModFix amt="6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2932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31</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cxnSp>
        <p:nvCxnSpPr>
          <p:cNvPr id="29" name="Straight Connector 28">
            <a:extLst>
              <a:ext uri="{FF2B5EF4-FFF2-40B4-BE49-F238E27FC236}">
                <a16:creationId xmlns:a16="http://schemas.microsoft.com/office/drawing/2014/main" id="{44330376-D3A6-294F-BBC7-3462795E90EC}"/>
              </a:ext>
            </a:extLst>
          </p:cNvPr>
          <p:cNvCxnSpPr>
            <a:cxnSpLocks/>
          </p:cNvCxnSpPr>
          <p:nvPr/>
        </p:nvCxnSpPr>
        <p:spPr>
          <a:xfrm flipH="1">
            <a:off x="9632742" y="3093055"/>
            <a:ext cx="136380" cy="6070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6A62D1-F43E-D942-B392-F9498B9E2632}"/>
              </a:ext>
            </a:extLst>
          </p:cNvPr>
          <p:cNvCxnSpPr>
            <a:cxnSpLocks/>
            <a:endCxn id="27" idx="1"/>
          </p:cNvCxnSpPr>
          <p:nvPr/>
        </p:nvCxnSpPr>
        <p:spPr>
          <a:xfrm flipV="1">
            <a:off x="9615055" y="3719060"/>
            <a:ext cx="295214" cy="1893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434446-3683-1844-B8C4-0EC48231EAE4}"/>
              </a:ext>
            </a:extLst>
          </p:cNvPr>
          <p:cNvCxnSpPr>
            <a:cxnSpLocks/>
            <a:stCxn id="27" idx="1"/>
          </p:cNvCxnSpPr>
          <p:nvPr/>
        </p:nvCxnSpPr>
        <p:spPr>
          <a:xfrm flipH="1">
            <a:off x="9518073" y="3719060"/>
            <a:ext cx="392196" cy="5000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A2E871-273A-2D48-AC56-A68B125EF031}"/>
              </a:ext>
            </a:extLst>
          </p:cNvPr>
          <p:cNvCxnSpPr>
            <a:cxnSpLocks/>
          </p:cNvCxnSpPr>
          <p:nvPr/>
        </p:nvCxnSpPr>
        <p:spPr>
          <a:xfrm flipH="1" flipV="1">
            <a:off x="9518073" y="4219149"/>
            <a:ext cx="114669" cy="15364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66C56F9-65EB-194D-98E4-D2398FC16539}"/>
              </a:ext>
            </a:extLst>
          </p:cNvPr>
          <p:cNvGrpSpPr/>
          <p:nvPr/>
        </p:nvGrpSpPr>
        <p:grpSpPr>
          <a:xfrm>
            <a:off x="8783070" y="3446605"/>
            <a:ext cx="653133" cy="640080"/>
            <a:chOff x="9724274" y="2822969"/>
            <a:chExt cx="653133" cy="640080"/>
          </a:xfrm>
        </p:grpSpPr>
        <p:pic>
          <p:nvPicPr>
            <p:cNvPr id="34" name="Picture 33">
              <a:extLst>
                <a:ext uri="{FF2B5EF4-FFF2-40B4-BE49-F238E27FC236}">
                  <a16:creationId xmlns:a16="http://schemas.microsoft.com/office/drawing/2014/main" id="{93B61457-8B02-3346-835B-7151CE1E18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35" name="Picture 4" descr="Best Ever Guacamole (Fresh, Easy &amp; Authentic) | Downshiftology">
              <a:extLst>
                <a:ext uri="{FF2B5EF4-FFF2-40B4-BE49-F238E27FC236}">
                  <a16:creationId xmlns:a16="http://schemas.microsoft.com/office/drawing/2014/main" id="{D8768532-0AA2-EE41-ADDC-70D41712447C}"/>
                </a:ext>
              </a:extLst>
            </p:cNvPr>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63F77197-7A14-4C42-8E48-53FB412153FA}"/>
              </a:ext>
            </a:extLst>
          </p:cNvPr>
          <p:cNvCxnSpPr>
            <a:cxnSpLocks/>
          </p:cNvCxnSpPr>
          <p:nvPr/>
        </p:nvCxnSpPr>
        <p:spPr>
          <a:xfrm>
            <a:off x="9020031" y="4165216"/>
            <a:ext cx="595024" cy="20758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F8AF23-E364-4B45-8770-18DD7AB66C28}"/>
              </a:ext>
            </a:extLst>
          </p:cNvPr>
          <p:cNvCxnSpPr>
            <a:cxnSpLocks/>
          </p:cNvCxnSpPr>
          <p:nvPr/>
        </p:nvCxnSpPr>
        <p:spPr>
          <a:xfrm flipV="1">
            <a:off x="9020031" y="4115021"/>
            <a:ext cx="79766" cy="5019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223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i="1" dirty="0">
                <a:solidFill>
                  <a:srgbClr val="7030A0"/>
                </a:solidFill>
              </a:rPr>
              <a:t>Black-box</a:t>
            </a:r>
            <a:r>
              <a:rPr lang="en-US" dirty="0"/>
              <a:t> attacks.</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32</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cxnSp>
        <p:nvCxnSpPr>
          <p:cNvPr id="29" name="Straight Connector 28">
            <a:extLst>
              <a:ext uri="{FF2B5EF4-FFF2-40B4-BE49-F238E27FC236}">
                <a16:creationId xmlns:a16="http://schemas.microsoft.com/office/drawing/2014/main" id="{44330376-D3A6-294F-BBC7-3462795E90EC}"/>
              </a:ext>
            </a:extLst>
          </p:cNvPr>
          <p:cNvCxnSpPr>
            <a:cxnSpLocks/>
          </p:cNvCxnSpPr>
          <p:nvPr/>
        </p:nvCxnSpPr>
        <p:spPr>
          <a:xfrm flipH="1">
            <a:off x="9632742" y="3093055"/>
            <a:ext cx="136380" cy="6070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6A62D1-F43E-D942-B392-F9498B9E2632}"/>
              </a:ext>
            </a:extLst>
          </p:cNvPr>
          <p:cNvCxnSpPr>
            <a:cxnSpLocks/>
            <a:endCxn id="27" idx="1"/>
          </p:cNvCxnSpPr>
          <p:nvPr/>
        </p:nvCxnSpPr>
        <p:spPr>
          <a:xfrm flipV="1">
            <a:off x="9615055" y="3719060"/>
            <a:ext cx="295214" cy="1893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434446-3683-1844-B8C4-0EC48231EAE4}"/>
              </a:ext>
            </a:extLst>
          </p:cNvPr>
          <p:cNvCxnSpPr>
            <a:cxnSpLocks/>
            <a:stCxn id="27" idx="1"/>
          </p:cNvCxnSpPr>
          <p:nvPr/>
        </p:nvCxnSpPr>
        <p:spPr>
          <a:xfrm flipH="1">
            <a:off x="9518073" y="3719060"/>
            <a:ext cx="392196" cy="5000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A2E871-273A-2D48-AC56-A68B125EF031}"/>
              </a:ext>
            </a:extLst>
          </p:cNvPr>
          <p:cNvCxnSpPr>
            <a:cxnSpLocks/>
          </p:cNvCxnSpPr>
          <p:nvPr/>
        </p:nvCxnSpPr>
        <p:spPr>
          <a:xfrm flipH="1" flipV="1">
            <a:off x="9518073" y="4219149"/>
            <a:ext cx="114669" cy="15364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3F77197-7A14-4C42-8E48-53FB412153FA}"/>
              </a:ext>
            </a:extLst>
          </p:cNvPr>
          <p:cNvCxnSpPr>
            <a:cxnSpLocks/>
          </p:cNvCxnSpPr>
          <p:nvPr/>
        </p:nvCxnSpPr>
        <p:spPr>
          <a:xfrm>
            <a:off x="9020031" y="4165216"/>
            <a:ext cx="595024" cy="20758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F8AF23-E364-4B45-8770-18DD7AB66C28}"/>
              </a:ext>
            </a:extLst>
          </p:cNvPr>
          <p:cNvCxnSpPr>
            <a:cxnSpLocks/>
          </p:cNvCxnSpPr>
          <p:nvPr/>
        </p:nvCxnSpPr>
        <p:spPr>
          <a:xfrm flipV="1">
            <a:off x="9020031" y="4115021"/>
            <a:ext cx="79766" cy="5019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3E8A971-5CD7-8445-A525-BC81592FDABB}"/>
              </a:ext>
            </a:extLst>
          </p:cNvPr>
          <p:cNvPicPr>
            <a:picLocks noChangeAspect="1"/>
          </p:cNvPicPr>
          <p:nvPr/>
        </p:nvPicPr>
        <p:blipFill>
          <a:blip r:embed="rId10"/>
          <a:stretch>
            <a:fillRect/>
          </a:stretch>
        </p:blipFill>
        <p:spPr>
          <a:xfrm>
            <a:off x="8259402" y="3271638"/>
            <a:ext cx="673100" cy="673100"/>
          </a:xfrm>
          <a:prstGeom prst="rect">
            <a:avLst/>
          </a:prstGeom>
        </p:spPr>
      </p:pic>
      <p:cxnSp>
        <p:nvCxnSpPr>
          <p:cNvPr id="37" name="Straight Connector 36">
            <a:extLst>
              <a:ext uri="{FF2B5EF4-FFF2-40B4-BE49-F238E27FC236}">
                <a16:creationId xmlns:a16="http://schemas.microsoft.com/office/drawing/2014/main" id="{8AE9C6A2-D091-4347-BB3A-16392E2DE251}"/>
              </a:ext>
            </a:extLst>
          </p:cNvPr>
          <p:cNvCxnSpPr>
            <a:cxnSpLocks/>
          </p:cNvCxnSpPr>
          <p:nvPr/>
        </p:nvCxnSpPr>
        <p:spPr>
          <a:xfrm flipH="1" flipV="1">
            <a:off x="8932502" y="3835438"/>
            <a:ext cx="167295" cy="27392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507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13CFE7-B77A-053A-5E30-E3FDD2DA0ED5}"/>
              </a:ext>
            </a:extLst>
          </p:cNvPr>
          <p:cNvSpPr>
            <a:spLocks noGrp="1"/>
          </p:cNvSpPr>
          <p:nvPr>
            <p:ph idx="1"/>
          </p:nvPr>
        </p:nvSpPr>
        <p:spPr>
          <a:xfrm>
            <a:off x="463826" y="543697"/>
            <a:ext cx="11264348" cy="5633266"/>
          </a:xfrm>
        </p:spPr>
        <p:txBody>
          <a:bodyPr anchor="ctr">
            <a:normAutofit/>
          </a:bodyPr>
          <a:lstStyle/>
          <a:p>
            <a:pPr marL="0" indent="0" algn="ctr">
              <a:buNone/>
            </a:pPr>
            <a:r>
              <a:rPr lang="en-US" sz="5400" dirty="0"/>
              <a:t>Defenses?</a:t>
            </a:r>
          </a:p>
        </p:txBody>
      </p:sp>
      <p:sp>
        <p:nvSpPr>
          <p:cNvPr id="4" name="Slide Number Placeholder 3">
            <a:extLst>
              <a:ext uri="{FF2B5EF4-FFF2-40B4-BE49-F238E27FC236}">
                <a16:creationId xmlns:a16="http://schemas.microsoft.com/office/drawing/2014/main" id="{0AAAB949-1D6B-1DE3-5E42-D82A64466A19}"/>
              </a:ext>
            </a:extLst>
          </p:cNvPr>
          <p:cNvSpPr>
            <a:spLocks noGrp="1"/>
          </p:cNvSpPr>
          <p:nvPr>
            <p:ph type="sldNum" sz="quarter" idx="12"/>
          </p:nvPr>
        </p:nvSpPr>
        <p:spPr/>
        <p:txBody>
          <a:bodyPr/>
          <a:lstStyle/>
          <a:p>
            <a:fld id="{BBDB7499-F370-8348-83C5-507685BB046D}" type="slidenum">
              <a:rPr lang="en-US" smtClean="0"/>
              <a:pPr/>
              <a:t>33</a:t>
            </a:fld>
            <a:endParaRPr lang="en-US" sz="1600" dirty="0"/>
          </a:p>
        </p:txBody>
      </p:sp>
    </p:spTree>
    <p:extLst>
      <p:ext uri="{BB962C8B-B14F-4D97-AF65-F5344CB8AC3E}">
        <p14:creationId xmlns:p14="http://schemas.microsoft.com/office/powerpoint/2010/main" val="75160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9C83-FA10-4C43-BC20-AF07E5EFC7BD}"/>
              </a:ext>
            </a:extLst>
          </p:cNvPr>
          <p:cNvSpPr>
            <a:spLocks noGrp="1"/>
          </p:cNvSpPr>
          <p:nvPr>
            <p:ph type="title"/>
          </p:nvPr>
        </p:nvSpPr>
        <p:spPr/>
        <p:txBody>
          <a:bodyPr/>
          <a:lstStyle/>
          <a:p>
            <a:r>
              <a:rPr lang="en-US" dirty="0">
                <a:latin typeface="Arial"/>
                <a:cs typeface="Arial"/>
              </a:rPr>
              <a:t>Adversarial training.</a:t>
            </a:r>
            <a:endParaRPr lang="en-US" dirty="0"/>
          </a:p>
        </p:txBody>
      </p:sp>
      <p:sp>
        <p:nvSpPr>
          <p:cNvPr id="4" name="Slide Number Placeholder 3">
            <a:extLst>
              <a:ext uri="{FF2B5EF4-FFF2-40B4-BE49-F238E27FC236}">
                <a16:creationId xmlns:a16="http://schemas.microsoft.com/office/drawing/2014/main" id="{3DC7DA66-87C4-4B04-960A-09753FB2BDE8}"/>
              </a:ext>
            </a:extLst>
          </p:cNvPr>
          <p:cNvSpPr>
            <a:spLocks noGrp="1"/>
          </p:cNvSpPr>
          <p:nvPr>
            <p:ph type="sldNum" sz="quarter" idx="12"/>
          </p:nvPr>
        </p:nvSpPr>
        <p:spPr/>
        <p:txBody>
          <a:bodyPr/>
          <a:lstStyle/>
          <a:p>
            <a:fld id="{BBDB7499-F370-8348-83C5-507685BB046D}" type="slidenum">
              <a:rPr lang="en-US" smtClean="0"/>
              <a:pPr/>
              <a:t>34</a:t>
            </a:fld>
            <a:endParaRPr lang="en-US" sz="1600" dirty="0"/>
          </a:p>
        </p:txBody>
      </p:sp>
      <p:sp>
        <p:nvSpPr>
          <p:cNvPr id="5" name="Oval 4">
            <a:extLst>
              <a:ext uri="{FF2B5EF4-FFF2-40B4-BE49-F238E27FC236}">
                <a16:creationId xmlns:a16="http://schemas.microsoft.com/office/drawing/2014/main" id="{A9B7C4B5-B05B-244C-BDBD-CBFE0C887669}"/>
              </a:ext>
            </a:extLst>
          </p:cNvPr>
          <p:cNvSpPr/>
          <p:nvPr/>
        </p:nvSpPr>
        <p:spPr>
          <a:xfrm>
            <a:off x="3683241" y="5426125"/>
            <a:ext cx="4452730" cy="105725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01AFCC0-3B68-804D-BD0F-F5559A7BA028}"/>
                  </a:ext>
                </a:extLst>
              </p:cNvPr>
              <p:cNvSpPr>
                <a:spLocks noGrp="1"/>
              </p:cNvSpPr>
              <p:nvPr>
                <p:ph idx="1"/>
              </p:nvPr>
            </p:nvSpPr>
            <p:spPr>
              <a:xfrm>
                <a:off x="463826" y="2564287"/>
                <a:ext cx="11264348" cy="3633313"/>
              </a:xfrm>
            </p:spPr>
            <p:txBody>
              <a:bodyPr>
                <a:normAutofit/>
              </a:bodyPr>
              <a:lstStyle/>
              <a:p>
                <a:pPr marL="457200" indent="-457200">
                  <a:spcBef>
                    <a:spcPts val="2200"/>
                  </a:spcBef>
                  <a:buFont typeface="+mj-lt"/>
                  <a:buAutoNum type="arabicPeriod"/>
                </a:pPr>
                <a:r>
                  <a:rPr lang="en-US" sz="3200" dirty="0">
                    <a:latin typeface="+mn-lt"/>
                  </a:rPr>
                  <a:t>Choose a set </a:t>
                </a:r>
                <a14:m>
                  <m:oMath xmlns:m="http://schemas.openxmlformats.org/officeDocument/2006/math">
                    <m:r>
                      <a:rPr lang="en-US" sz="3200" i="1" dirty="0">
                        <a:solidFill>
                          <a:srgbClr val="FF0000"/>
                        </a:solidFill>
                        <a:latin typeface="Cambria Math" panose="02040503050406030204" pitchFamily="18" charset="0"/>
                      </a:rPr>
                      <m:t>𝑆</m:t>
                    </m:r>
                    <m:r>
                      <a:rPr lang="en-US" sz="3200" i="1" dirty="0">
                        <a:solidFill>
                          <a:srgbClr val="FF0000"/>
                        </a:solidFill>
                        <a:latin typeface="Cambria Math" panose="02040503050406030204" pitchFamily="18" charset="0"/>
                      </a:rPr>
                      <m:t> </m:t>
                    </m:r>
                  </m:oMath>
                </a14:m>
                <a:r>
                  <a:rPr lang="en-US" sz="3200" dirty="0">
                    <a:latin typeface="+mn-lt"/>
                  </a:rPr>
                  <a:t>of perturbations: </a:t>
                </a:r>
                <a:r>
                  <a:rPr lang="en-US" sz="2800" dirty="0">
                    <a:latin typeface="+mn-lt"/>
                  </a:rPr>
                  <a:t>e.g., </a:t>
                </a:r>
                <a14:m>
                  <m:oMath xmlns:m="http://schemas.openxmlformats.org/officeDocument/2006/math">
                    <m:r>
                      <a:rPr lang="en-US" sz="2800" i="1" dirty="0">
                        <a:solidFill>
                          <a:srgbClr val="FF0000"/>
                        </a:solidFill>
                        <a:latin typeface="Cambria Math" panose="02040503050406030204" pitchFamily="18" charset="0"/>
                      </a:rPr>
                      <m:t>𝑆</m:t>
                    </m:r>
                    <m:r>
                      <a:rPr lang="en-US" sz="2800" i="1" dirty="0">
                        <a:latin typeface="Cambria Math" panose="02040503050406030204" pitchFamily="18" charset="0"/>
                      </a:rPr>
                      <m:t>=</m:t>
                    </m:r>
                    <m:d>
                      <m:dPr>
                        <m:begChr m:val="{"/>
                        <m:endChr m:val="}"/>
                        <m:ctrlPr>
                          <a:rPr lang="en-US" sz="2800" i="1">
                            <a:latin typeface="Cambria Math" panose="02040503050406030204" pitchFamily="18" charset="0"/>
                          </a:rPr>
                        </m:ctrlPr>
                      </m:dPr>
                      <m:e>
                        <m:r>
                          <a:rPr lang="en-US" sz="2800" i="1">
                            <a:solidFill>
                              <a:srgbClr val="FF0000"/>
                            </a:solidFill>
                            <a:latin typeface="Cambria Math" panose="02040503050406030204" pitchFamily="18" charset="0"/>
                            <a:ea typeface="Cambria Math" panose="02040503050406030204" pitchFamily="18" charset="0"/>
                          </a:rPr>
                          <m:t>𝛿</m:t>
                        </m:r>
                        <m:r>
                          <a:rPr lang="en-US" sz="2800" i="1">
                            <a:latin typeface="Cambria Math" panose="02040503050406030204" pitchFamily="18" charset="0"/>
                            <a:ea typeface="Cambria Math" panose="02040503050406030204" pitchFamily="18" charset="0"/>
                          </a:rPr>
                          <m:t>:</m:t>
                        </m:r>
                        <m:d>
                          <m:dPr>
                            <m:begChr m:val="‖"/>
                            <m:endChr m:val="‖"/>
                            <m:ctrlPr>
                              <a:rPr lang="en-US" sz="2800" i="1" smtClean="0">
                                <a:solidFill>
                                  <a:srgbClr val="FF0000"/>
                                </a:solidFill>
                                <a:latin typeface="Cambria Math" panose="02040503050406030204" pitchFamily="18" charset="0"/>
                                <a:ea typeface="Cambria Math" panose="02040503050406030204" pitchFamily="18" charset="0"/>
                              </a:rPr>
                            </m:ctrlPr>
                          </m:dPr>
                          <m:e>
                            <m:r>
                              <a:rPr lang="en-US" sz="2800" i="1">
                                <a:solidFill>
                                  <a:srgbClr val="FF0000"/>
                                </a:solidFill>
                                <a:latin typeface="Cambria Math" panose="02040503050406030204" pitchFamily="18" charset="0"/>
                                <a:ea typeface="Cambria Math" panose="02040503050406030204" pitchFamily="18" charset="0"/>
                              </a:rPr>
                              <m:t>𝛿</m:t>
                            </m:r>
                          </m:e>
                        </m:d>
                        <m:r>
                          <a:rPr lang="en-US" sz="2800" b="0" i="1" baseline="-25000" smtClean="0">
                            <a:solidFill>
                              <a:srgbClr val="FF0000"/>
                            </a:solidFill>
                            <a:latin typeface="Cambria Math" panose="02040503050406030204" pitchFamily="18" charset="0"/>
                            <a:ea typeface="Cambria Math" panose="02040503050406030204" pitchFamily="18" charset="0"/>
                          </a:rPr>
                          <m:t>2</m:t>
                        </m:r>
                        <m:r>
                          <a:rPr lang="en-US" sz="2800" i="1">
                            <a:latin typeface="Cambria Math" panose="02040503050406030204" pitchFamily="18" charset="0"/>
                          </a:rPr>
                          <m:t>≤</m:t>
                        </m:r>
                        <m:r>
                          <a:rPr lang="fr-CH" sz="2800" b="0" i="1" smtClean="0">
                            <a:latin typeface="Cambria Math" panose="02040503050406030204" pitchFamily="18" charset="0"/>
                            <a:ea typeface="Cambria Math" panose="02040503050406030204" pitchFamily="18" charset="0"/>
                          </a:rPr>
                          <m:t>𝜀</m:t>
                        </m:r>
                      </m:e>
                    </m:d>
                    <m:r>
                      <a:rPr lang="en-US" sz="2800" i="1">
                        <a:latin typeface="Cambria Math" panose="02040503050406030204" pitchFamily="18" charset="0"/>
                        <a:ea typeface="Cambria Math" panose="02040503050406030204" pitchFamily="18" charset="0"/>
                      </a:rPr>
                      <m:t> </m:t>
                    </m:r>
                  </m:oMath>
                </a14:m>
                <a:endParaRPr lang="en-US" sz="4400" dirty="0">
                  <a:latin typeface="+mn-lt"/>
                </a:endParaRPr>
              </a:p>
              <a:p>
                <a:pPr marL="457200" indent="-457200">
                  <a:spcBef>
                    <a:spcPts val="2200"/>
                  </a:spcBef>
                  <a:buFont typeface="+mj-lt"/>
                  <a:buAutoNum type="arabicPeriod"/>
                </a:pPr>
                <a:r>
                  <a:rPr lang="en-US" sz="3200" dirty="0">
                    <a:latin typeface="+mn-lt"/>
                  </a:rPr>
                  <a:t>For each input	, find the </a:t>
                </a:r>
                <a:r>
                  <a:rPr lang="en-US" sz="3200" i="1" dirty="0">
                    <a:latin typeface="+mn-lt"/>
                  </a:rPr>
                  <a:t>worst</a:t>
                </a:r>
                <a:r>
                  <a:rPr lang="en-US" sz="3200" dirty="0">
                    <a:latin typeface="+mn-lt"/>
                  </a:rPr>
                  <a:t> adversarial example:</a:t>
                </a:r>
                <a:endParaRPr lang="en-US" sz="4400" dirty="0">
                  <a:latin typeface="+mn-lt"/>
                </a:endParaRPr>
              </a:p>
              <a:p>
                <a:pPr marL="457200" indent="-457200">
                  <a:spcBef>
                    <a:spcPts val="2200"/>
                  </a:spcBef>
                  <a:buFont typeface="+mj-lt"/>
                  <a:buAutoNum type="arabicPeriod"/>
                </a:pPr>
                <a:r>
                  <a:rPr lang="en-US" sz="3200" dirty="0">
                    <a:latin typeface="+mn-lt"/>
                  </a:rPr>
                  <a:t>Train the model on  </a:t>
                </a:r>
                <a:endParaRPr lang="en-US" sz="4400" dirty="0">
                  <a:latin typeface="+mn-lt"/>
                </a:endParaRPr>
              </a:p>
              <a:p>
                <a:pPr marL="457200" indent="-457200">
                  <a:spcBef>
                    <a:spcPts val="2200"/>
                  </a:spcBef>
                  <a:buFont typeface="+mj-lt"/>
                  <a:buAutoNum type="arabicPeriod"/>
                </a:pPr>
                <a:r>
                  <a:rPr lang="en-US" sz="3200" dirty="0">
                    <a:latin typeface="+mn-lt"/>
                  </a:rPr>
                  <a:t>Repeat until convergence</a:t>
                </a:r>
              </a:p>
            </p:txBody>
          </p:sp>
        </mc:Choice>
        <mc:Fallback xmlns="">
          <p:sp>
            <p:nvSpPr>
              <p:cNvPr id="6" name="Content Placeholder 5">
                <a:extLst>
                  <a:ext uri="{FF2B5EF4-FFF2-40B4-BE49-F238E27FC236}">
                    <a16:creationId xmlns:a16="http://schemas.microsoft.com/office/drawing/2014/main" id="{201AFCC0-3B68-804D-BD0F-F5559A7BA028}"/>
                  </a:ext>
                </a:extLst>
              </p:cNvPr>
              <p:cNvSpPr>
                <a:spLocks noGrp="1" noRot="1" noChangeAspect="1" noMove="1" noResize="1" noEditPoints="1" noAdjustHandles="1" noChangeArrowheads="1" noChangeShapeType="1" noTextEdit="1"/>
              </p:cNvSpPr>
              <p:nvPr>
                <p:ph idx="1"/>
              </p:nvPr>
            </p:nvSpPr>
            <p:spPr>
              <a:xfrm>
                <a:off x="463826" y="2564287"/>
                <a:ext cx="11264348" cy="3633313"/>
              </a:xfrm>
              <a:blipFill>
                <a:blip r:embed="rId2"/>
                <a:stretch>
                  <a:fillRect l="-1239" t="-3484"/>
                </a:stretch>
              </a:blipFill>
            </p:spPr>
            <p:txBody>
              <a:bodyPr/>
              <a:lstStyle/>
              <a:p>
                <a:r>
                  <a:rPr lang="en-US">
                    <a:noFill/>
                  </a:rPr>
                  <a:t> </a:t>
                </a:r>
              </a:p>
            </p:txBody>
          </p:sp>
        </mc:Fallback>
      </mc:AlternateContent>
      <p:sp>
        <p:nvSpPr>
          <p:cNvPr id="7" name="Rounded Rectangular Callout 6">
            <a:extLst>
              <a:ext uri="{FF2B5EF4-FFF2-40B4-BE49-F238E27FC236}">
                <a16:creationId xmlns:a16="http://schemas.microsoft.com/office/drawing/2014/main" id="{D1AA2FC4-A0E2-C049-BE65-5590F21824E3}"/>
              </a:ext>
            </a:extLst>
          </p:cNvPr>
          <p:cNvSpPr/>
          <p:nvPr/>
        </p:nvSpPr>
        <p:spPr>
          <a:xfrm>
            <a:off x="8514413" y="1744598"/>
            <a:ext cx="3213761" cy="612648"/>
          </a:xfrm>
          <a:prstGeom prst="wedgeRoundRectCallout">
            <a:avLst>
              <a:gd name="adj1" fmla="val -24353"/>
              <a:gd name="adj2" fmla="val 87997"/>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t>max perturbation size</a:t>
            </a:r>
          </a:p>
        </p:txBody>
      </p:sp>
      <p:sp>
        <p:nvSpPr>
          <p:cNvPr id="13" name="Rectangular Callout 12">
            <a:extLst>
              <a:ext uri="{FF2B5EF4-FFF2-40B4-BE49-F238E27FC236}">
                <a16:creationId xmlns:a16="http://schemas.microsoft.com/office/drawing/2014/main" id="{B6E94843-3987-8842-863F-C20094D06295}"/>
              </a:ext>
            </a:extLst>
          </p:cNvPr>
          <p:cNvSpPr/>
          <p:nvPr/>
        </p:nvSpPr>
        <p:spPr>
          <a:xfrm>
            <a:off x="8846493" y="4500211"/>
            <a:ext cx="2508893" cy="1280429"/>
          </a:xfrm>
          <a:prstGeom prst="wedgeRectCallout">
            <a:avLst>
              <a:gd name="adj1" fmla="val -74449"/>
              <a:gd name="adj2" fmla="val 6236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rPr>
              <a:t>all images in the set are classified as “cat”</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96A137C-AC7A-5B40-84E4-BCBF6BA92AB1}"/>
                  </a:ext>
                </a:extLst>
              </p:cNvPr>
              <p:cNvSpPr/>
              <p:nvPr/>
            </p:nvSpPr>
            <p:spPr>
              <a:xfrm>
                <a:off x="6871803" y="5014655"/>
                <a:ext cx="265671"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dirty="0">
                          <a:solidFill>
                            <a:srgbClr val="FF0000"/>
                          </a:solidFill>
                          <a:latin typeface="Cambria Math" panose="02040503050406030204" pitchFamily="18" charset="0"/>
                        </a:rPr>
                        <m:t>𝑆</m:t>
                      </m:r>
                    </m:oMath>
                  </m:oMathPara>
                </a14:m>
                <a:endParaRPr lang="en-US" sz="2800" dirty="0"/>
              </a:p>
            </p:txBody>
          </p:sp>
        </mc:Choice>
        <mc:Fallback xmlns="">
          <p:sp>
            <p:nvSpPr>
              <p:cNvPr id="14" name="Rectangle 13">
                <a:extLst>
                  <a:ext uri="{FF2B5EF4-FFF2-40B4-BE49-F238E27FC236}">
                    <a16:creationId xmlns:a16="http://schemas.microsoft.com/office/drawing/2014/main" id="{396A137C-AC7A-5B40-84E4-BCBF6BA92AB1}"/>
                  </a:ext>
                </a:extLst>
              </p:cNvPr>
              <p:cNvSpPr>
                <a:spLocks noRot="1" noChangeAspect="1" noMove="1" noResize="1" noEditPoints="1" noAdjustHandles="1" noChangeArrowheads="1" noChangeShapeType="1" noTextEdit="1"/>
              </p:cNvSpPr>
              <p:nvPr/>
            </p:nvSpPr>
            <p:spPr>
              <a:xfrm>
                <a:off x="6871803" y="5014655"/>
                <a:ext cx="265671" cy="523220"/>
              </a:xfrm>
              <a:prstGeom prst="rect">
                <a:avLst/>
              </a:prstGeom>
              <a:blipFill>
                <a:blip r:embed="rId7"/>
                <a:stretch>
                  <a:fillRect l="-8696" r="-47826"/>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31F1AC30-20AB-7D4C-8122-AAE6B04BC810}"/>
              </a:ext>
            </a:extLst>
          </p:cNvPr>
          <p:cNvSpPr/>
          <p:nvPr/>
        </p:nvSpPr>
        <p:spPr>
          <a:xfrm>
            <a:off x="463823" y="1224172"/>
            <a:ext cx="11407047" cy="369332"/>
          </a:xfrm>
          <a:prstGeom prst="rect">
            <a:avLst/>
          </a:prstGeom>
        </p:spPr>
        <p:txBody>
          <a:bodyPr wrap="square">
            <a:spAutoFit/>
          </a:bodyPr>
          <a:lstStyle/>
          <a:p>
            <a:r>
              <a:rPr lang="en-US" dirty="0">
                <a:solidFill>
                  <a:prstClr val="white">
                    <a:lumMod val="50000"/>
                  </a:prstClr>
                </a:solidFill>
                <a:latin typeface="Arial" panose="020B0604020202020204" pitchFamily="34" charset="0"/>
                <a:ea typeface="+mj-ea"/>
                <a:cs typeface="Arial" panose="020B0604020202020204" pitchFamily="34" charset="0"/>
              </a:rPr>
              <a:t>“Towards Deep Learning Models Resistant to Adversarial Attacks”. </a:t>
            </a:r>
            <a:r>
              <a:rPr lang="en-US" dirty="0" err="1">
                <a:solidFill>
                  <a:prstClr val="white">
                    <a:lumMod val="50000"/>
                  </a:prstClr>
                </a:solidFill>
                <a:latin typeface="Arial" panose="020B0604020202020204" pitchFamily="34" charset="0"/>
                <a:ea typeface="+mj-ea"/>
                <a:cs typeface="Arial" panose="020B0604020202020204" pitchFamily="34" charset="0"/>
              </a:rPr>
              <a:t>Madry</a:t>
            </a:r>
            <a:r>
              <a:rPr lang="en-US" dirty="0">
                <a:solidFill>
                  <a:prstClr val="white">
                    <a:lumMod val="50000"/>
                  </a:prstClr>
                </a:solidFill>
                <a:latin typeface="Arial" panose="020B0604020202020204" pitchFamily="34" charset="0"/>
                <a:ea typeface="+mj-ea"/>
                <a:cs typeface="Arial" panose="020B0604020202020204" pitchFamily="34" charset="0"/>
              </a:rPr>
              <a:t> et al. 2018</a:t>
            </a:r>
          </a:p>
        </p:txBody>
      </p:sp>
      <p:pic>
        <p:nvPicPr>
          <p:cNvPr id="18" name="Picture 17">
            <a:extLst>
              <a:ext uri="{FF2B5EF4-FFF2-40B4-BE49-F238E27FC236}">
                <a16:creationId xmlns:a16="http://schemas.microsoft.com/office/drawing/2014/main" id="{A370E5C2-9C3C-4889-856E-4D7C43973C85}"/>
              </a:ext>
            </a:extLst>
          </p:cNvPr>
          <p:cNvPicPr>
            <a:picLocks noChangeAspect="1"/>
          </p:cNvPicPr>
          <p:nvPr/>
        </p:nvPicPr>
        <p:blipFill>
          <a:blip r:embed="rId8" cstate="screen">
            <a:extLst>
              <a:ext uri="{BEBA8EAE-BF5A-486C-A8C5-ECC9F3942E4B}">
                <a14:imgProps xmlns:a14="http://schemas.microsoft.com/office/drawing/2010/main">
                  <a14:imgLayer r:embed="rId9">
                    <a14:imgEffect>
                      <a14:artisticFilmGrain/>
                    </a14:imgEffect>
                  </a14:imgLayer>
                </a14:imgProps>
              </a:ext>
              <a:ext uri="{28A0092B-C50C-407E-A947-70E740481C1C}">
                <a14:useLocalDpi xmlns:a14="http://schemas.microsoft.com/office/drawing/2010/main"/>
              </a:ext>
            </a:extLst>
          </a:blip>
          <a:stretch>
            <a:fillRect/>
          </a:stretch>
        </p:blipFill>
        <p:spPr>
          <a:xfrm>
            <a:off x="3683241" y="3290639"/>
            <a:ext cx="493776" cy="493776"/>
          </a:xfrm>
          <a:prstGeom prst="rect">
            <a:avLst/>
          </a:prstGeom>
        </p:spPr>
      </p:pic>
      <p:pic>
        <p:nvPicPr>
          <p:cNvPr id="19" name="Picture 18">
            <a:extLst>
              <a:ext uri="{FF2B5EF4-FFF2-40B4-BE49-F238E27FC236}">
                <a16:creationId xmlns:a16="http://schemas.microsoft.com/office/drawing/2014/main" id="{8EB0F196-8DE5-2816-449A-92ED61A0E281}"/>
              </a:ext>
            </a:extLst>
          </p:cNvPr>
          <p:cNvPicPr>
            <a:picLocks noChangeAspect="1"/>
          </p:cNvPicPr>
          <p:nvPr/>
        </p:nvPicPr>
        <p:blipFill>
          <a:blip r:embed="rId10" cstate="screen">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a:ext>
            </a:extLst>
          </a:blip>
          <a:stretch>
            <a:fillRect/>
          </a:stretch>
        </p:blipFill>
        <p:spPr>
          <a:xfrm>
            <a:off x="10755232" y="3290639"/>
            <a:ext cx="493776" cy="493776"/>
          </a:xfrm>
          <a:prstGeom prst="rect">
            <a:avLst/>
          </a:prstGeom>
        </p:spPr>
      </p:pic>
      <p:pic>
        <p:nvPicPr>
          <p:cNvPr id="20" name="Picture 19">
            <a:extLst>
              <a:ext uri="{FF2B5EF4-FFF2-40B4-BE49-F238E27FC236}">
                <a16:creationId xmlns:a16="http://schemas.microsoft.com/office/drawing/2014/main" id="{C103F269-AD65-2DBF-5FF2-6B001B9DB16C}"/>
              </a:ext>
            </a:extLst>
          </p:cNvPr>
          <p:cNvPicPr>
            <a:picLocks noChangeAspect="1"/>
          </p:cNvPicPr>
          <p:nvPr/>
        </p:nvPicPr>
        <p:blipFill>
          <a:blip r:embed="rId10" cstate="screen">
            <a:extLst>
              <a:ext uri="{BEBA8EAE-BF5A-486C-A8C5-ECC9F3942E4B}">
                <a14:imgProps xmlns:a14="http://schemas.microsoft.com/office/drawing/2010/main">
                  <a14:imgLayer r:embed="rId12">
                    <a14:imgEffect>
                      <a14:artisticFilmGrain/>
                    </a14:imgEffect>
                  </a14:imgLayer>
                </a14:imgProps>
              </a:ext>
              <a:ext uri="{28A0092B-C50C-407E-A947-70E740481C1C}">
                <a14:useLocalDpi xmlns:a14="http://schemas.microsoft.com/office/drawing/2010/main"/>
              </a:ext>
            </a:extLst>
          </a:blip>
          <a:stretch>
            <a:fillRect/>
          </a:stretch>
        </p:blipFill>
        <p:spPr>
          <a:xfrm>
            <a:off x="4426706" y="4006435"/>
            <a:ext cx="493776" cy="493776"/>
          </a:xfrm>
          <a:prstGeom prst="rect">
            <a:avLst/>
          </a:prstGeom>
        </p:spPr>
      </p:pic>
      <p:pic>
        <p:nvPicPr>
          <p:cNvPr id="21" name="Picture 20">
            <a:extLst>
              <a:ext uri="{FF2B5EF4-FFF2-40B4-BE49-F238E27FC236}">
                <a16:creationId xmlns:a16="http://schemas.microsoft.com/office/drawing/2014/main" id="{A9D53D45-7D34-1234-3EDF-4AAC0F849C15}"/>
              </a:ext>
            </a:extLst>
          </p:cNvPr>
          <p:cNvPicPr>
            <a:picLocks noChangeAspect="1"/>
          </p:cNvPicPr>
          <p:nvPr/>
        </p:nvPicPr>
        <p:blipFill>
          <a:blip r:embed="rId8" cstate="screen">
            <a:extLst>
              <a:ext uri="{BEBA8EAE-BF5A-486C-A8C5-ECC9F3942E4B}">
                <a14:imgProps xmlns:a14="http://schemas.microsoft.com/office/drawing/2010/main">
                  <a14:imgLayer r:embed="rId9">
                    <a14:imgEffect>
                      <a14:artisticFilmGrain/>
                    </a14:imgEffect>
                  </a14:imgLayer>
                </a14:imgProps>
              </a:ext>
              <a:ext uri="{28A0092B-C50C-407E-A947-70E740481C1C}">
                <a14:useLocalDpi xmlns:a14="http://schemas.microsoft.com/office/drawing/2010/main"/>
              </a:ext>
            </a:extLst>
          </a:blip>
          <a:stretch>
            <a:fillRect/>
          </a:stretch>
        </p:blipFill>
        <p:spPr>
          <a:xfrm>
            <a:off x="5567631" y="5563021"/>
            <a:ext cx="683950" cy="683950"/>
          </a:xfrm>
          <a:prstGeom prst="rect">
            <a:avLst/>
          </a:prstGeom>
        </p:spPr>
      </p:pic>
      <p:pic>
        <p:nvPicPr>
          <p:cNvPr id="22" name="Picture 21">
            <a:extLst>
              <a:ext uri="{FF2B5EF4-FFF2-40B4-BE49-F238E27FC236}">
                <a16:creationId xmlns:a16="http://schemas.microsoft.com/office/drawing/2014/main" id="{D6528709-CAA0-8F76-4D52-502E338B2B9B}"/>
              </a:ext>
            </a:extLst>
          </p:cNvPr>
          <p:cNvPicPr>
            <a:picLocks noChangeAspect="1"/>
          </p:cNvPicPr>
          <p:nvPr/>
        </p:nvPicPr>
        <p:blipFill>
          <a:blip r:embed="rId10" cstate="screen">
            <a:extLst>
              <a:ext uri="{BEBA8EAE-BF5A-486C-A8C5-ECC9F3942E4B}">
                <a14:imgProps xmlns:a14="http://schemas.microsoft.com/office/drawing/2010/main">
                  <a14:imgLayer r:embed="rId13">
                    <a14:imgEffect>
                      <a14:artisticFilmGrain/>
                    </a14:imgEffect>
                  </a14:imgLayer>
                </a14:imgProps>
              </a:ext>
              <a:ext uri="{28A0092B-C50C-407E-A947-70E740481C1C}">
                <a14:useLocalDpi xmlns:a14="http://schemas.microsoft.com/office/drawing/2010/main"/>
              </a:ext>
            </a:extLst>
          </a:blip>
          <a:stretch>
            <a:fillRect/>
          </a:stretch>
        </p:blipFill>
        <p:spPr>
          <a:xfrm>
            <a:off x="7534547" y="5621585"/>
            <a:ext cx="683950" cy="683950"/>
          </a:xfrm>
          <a:prstGeom prst="rect">
            <a:avLst/>
          </a:prstGeom>
        </p:spPr>
      </p:pic>
      <p:pic>
        <p:nvPicPr>
          <p:cNvPr id="23" name="Picture 22">
            <a:extLst>
              <a:ext uri="{FF2B5EF4-FFF2-40B4-BE49-F238E27FC236}">
                <a16:creationId xmlns:a16="http://schemas.microsoft.com/office/drawing/2014/main" id="{BA8CFD93-D47C-23F7-7ACE-05D5B3F73117}"/>
              </a:ext>
            </a:extLst>
          </p:cNvPr>
          <p:cNvPicPr>
            <a:picLocks noChangeAspect="1"/>
          </p:cNvPicPr>
          <p:nvPr/>
        </p:nvPicPr>
        <p:blipFill>
          <a:blip r:embed="rId14" cstate="screen">
            <a:extLst>
              <a:ext uri="{BEBA8EAE-BF5A-486C-A8C5-ECC9F3942E4B}">
                <a14:imgProps xmlns:a14="http://schemas.microsoft.com/office/drawing/2010/main">
                  <a14:imgLayer r:embed="rId15">
                    <a14:imgEffect>
                      <a14:artisticGlowDiffused/>
                    </a14:imgEffect>
                  </a14:imgLayer>
                </a14:imgProps>
              </a:ext>
              <a:ext uri="{28A0092B-C50C-407E-A947-70E740481C1C}">
                <a14:useLocalDpi xmlns:a14="http://schemas.microsoft.com/office/drawing/2010/main"/>
              </a:ext>
            </a:extLst>
          </a:blip>
          <a:stretch>
            <a:fillRect/>
          </a:stretch>
        </p:blipFill>
        <p:spPr>
          <a:xfrm>
            <a:off x="3514621" y="5593025"/>
            <a:ext cx="683950" cy="683950"/>
          </a:xfrm>
          <a:prstGeom prst="rect">
            <a:avLst/>
          </a:prstGeom>
        </p:spPr>
      </p:pic>
      <p:pic>
        <p:nvPicPr>
          <p:cNvPr id="24" name="Picture 23">
            <a:extLst>
              <a:ext uri="{FF2B5EF4-FFF2-40B4-BE49-F238E27FC236}">
                <a16:creationId xmlns:a16="http://schemas.microsoft.com/office/drawing/2014/main" id="{7EAFDCB6-F35F-D401-B1C9-02BABF895A6F}"/>
              </a:ext>
            </a:extLst>
          </p:cNvPr>
          <p:cNvPicPr>
            <a:picLocks noChangeAspect="1"/>
          </p:cNvPicPr>
          <p:nvPr/>
        </p:nvPicPr>
        <p:blipFill>
          <a:blip r:embed="rId16" cstate="screen">
            <a:extLst>
              <a:ext uri="{BEBA8EAE-BF5A-486C-A8C5-ECC9F3942E4B}">
                <a14:imgProps xmlns:a14="http://schemas.microsoft.com/office/drawing/2010/main">
                  <a14:imgLayer r:embed="rId17">
                    <a14:imgEffect>
                      <a14:artisticPencilGrayscale/>
                    </a14:imgEffect>
                  </a14:imgLayer>
                </a14:imgProps>
              </a:ext>
              <a:ext uri="{28A0092B-C50C-407E-A947-70E740481C1C}">
                <a14:useLocalDpi xmlns:a14="http://schemas.microsoft.com/office/drawing/2010/main"/>
              </a:ext>
            </a:extLst>
          </a:blip>
          <a:stretch>
            <a:fillRect/>
          </a:stretch>
        </p:blipFill>
        <p:spPr>
          <a:xfrm>
            <a:off x="4705599" y="6105657"/>
            <a:ext cx="683950" cy="683950"/>
          </a:xfrm>
          <a:prstGeom prst="rect">
            <a:avLst/>
          </a:prstGeom>
        </p:spPr>
      </p:pic>
    </p:spTree>
    <p:extLst>
      <p:ext uri="{BB962C8B-B14F-4D97-AF65-F5344CB8AC3E}">
        <p14:creationId xmlns:p14="http://schemas.microsoft.com/office/powerpoint/2010/main" val="1718561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1BB0-AAAA-A30E-5ED8-061E59761CCA}"/>
              </a:ext>
            </a:extLst>
          </p:cNvPr>
          <p:cNvSpPr>
            <a:spLocks noGrp="1"/>
          </p:cNvSpPr>
          <p:nvPr>
            <p:ph type="title"/>
          </p:nvPr>
        </p:nvSpPr>
        <p:spPr>
          <a:xfrm>
            <a:off x="463826" y="410368"/>
            <a:ext cx="11728174" cy="1325563"/>
          </a:xfrm>
        </p:spPr>
        <p:txBody>
          <a:bodyPr>
            <a:normAutofit/>
          </a:bodyPr>
          <a:lstStyle/>
          <a:p>
            <a:r>
              <a:rPr lang="en-US" dirty="0"/>
              <a:t>Adversarial examples are an </a:t>
            </a:r>
            <a:r>
              <a:rPr lang="en-US" dirty="0">
                <a:solidFill>
                  <a:srgbClr val="7030A0"/>
                </a:solidFill>
              </a:rPr>
              <a:t>unsolved problem.</a:t>
            </a:r>
          </a:p>
        </p:txBody>
      </p:sp>
      <p:sp>
        <p:nvSpPr>
          <p:cNvPr id="4" name="Slide Number Placeholder 3">
            <a:extLst>
              <a:ext uri="{FF2B5EF4-FFF2-40B4-BE49-F238E27FC236}">
                <a16:creationId xmlns:a16="http://schemas.microsoft.com/office/drawing/2014/main" id="{D37AC832-12FC-FE8E-5045-2056FE53FF42}"/>
              </a:ext>
            </a:extLst>
          </p:cNvPr>
          <p:cNvSpPr>
            <a:spLocks noGrp="1"/>
          </p:cNvSpPr>
          <p:nvPr>
            <p:ph type="sldNum" sz="quarter" idx="12"/>
          </p:nvPr>
        </p:nvSpPr>
        <p:spPr/>
        <p:txBody>
          <a:bodyPr/>
          <a:lstStyle/>
          <a:p>
            <a:fld id="{BBDB7499-F370-8348-83C5-507685BB046D}" type="slidenum">
              <a:rPr lang="en-US" smtClean="0"/>
              <a:pPr/>
              <a:t>35</a:t>
            </a:fld>
            <a:endParaRPr lang="en-US" sz="1600" dirty="0"/>
          </a:p>
        </p:txBody>
      </p:sp>
      <p:pic>
        <p:nvPicPr>
          <p:cNvPr id="7" name="Picture 6">
            <a:extLst>
              <a:ext uri="{FF2B5EF4-FFF2-40B4-BE49-F238E27FC236}">
                <a16:creationId xmlns:a16="http://schemas.microsoft.com/office/drawing/2014/main" id="{D3CAFAE6-9E99-0673-E7B7-44287560D663}"/>
              </a:ext>
            </a:extLst>
          </p:cNvPr>
          <p:cNvPicPr>
            <a:picLocks noChangeAspect="1"/>
          </p:cNvPicPr>
          <p:nvPr/>
        </p:nvPicPr>
        <p:blipFill>
          <a:blip r:embed="rId2"/>
          <a:stretch>
            <a:fillRect/>
          </a:stretch>
        </p:blipFill>
        <p:spPr>
          <a:xfrm>
            <a:off x="1409701" y="2591990"/>
            <a:ext cx="9370963" cy="2907792"/>
          </a:xfrm>
          <a:prstGeom prst="rect">
            <a:avLst/>
          </a:prstGeom>
        </p:spPr>
      </p:pic>
      <p:sp>
        <p:nvSpPr>
          <p:cNvPr id="3" name="Rectangle 2">
            <a:extLst>
              <a:ext uri="{FF2B5EF4-FFF2-40B4-BE49-F238E27FC236}">
                <a16:creationId xmlns:a16="http://schemas.microsoft.com/office/drawing/2014/main" id="{0D4B0FFC-3C4B-EB4B-C1FB-EE72D760D6DF}"/>
              </a:ext>
            </a:extLst>
          </p:cNvPr>
          <p:cNvSpPr/>
          <p:nvPr/>
        </p:nvSpPr>
        <p:spPr>
          <a:xfrm>
            <a:off x="6617776" y="4401519"/>
            <a:ext cx="1348353" cy="13018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DA23D4E-8184-13D4-EA3B-3F5787A57356}"/>
              </a:ext>
            </a:extLst>
          </p:cNvPr>
          <p:cNvSpPr/>
          <p:nvPr/>
        </p:nvSpPr>
        <p:spPr>
          <a:xfrm>
            <a:off x="8485747" y="4401519"/>
            <a:ext cx="1348353" cy="13018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7230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1BB0-AAAA-A30E-5ED8-061E59761CCA}"/>
              </a:ext>
            </a:extLst>
          </p:cNvPr>
          <p:cNvSpPr>
            <a:spLocks noGrp="1"/>
          </p:cNvSpPr>
          <p:nvPr>
            <p:ph type="title"/>
          </p:nvPr>
        </p:nvSpPr>
        <p:spPr>
          <a:xfrm>
            <a:off x="463826" y="410368"/>
            <a:ext cx="11728174" cy="1325563"/>
          </a:xfrm>
        </p:spPr>
        <p:txBody>
          <a:bodyPr>
            <a:normAutofit/>
          </a:bodyPr>
          <a:lstStyle/>
          <a:p>
            <a:r>
              <a:rPr lang="en-US" dirty="0"/>
              <a:t>Adversarial examples are an </a:t>
            </a:r>
            <a:r>
              <a:rPr lang="en-US" dirty="0">
                <a:solidFill>
                  <a:srgbClr val="7030A0"/>
                </a:solidFill>
              </a:rPr>
              <a:t>unsolved problem.</a:t>
            </a:r>
          </a:p>
        </p:txBody>
      </p:sp>
      <p:sp>
        <p:nvSpPr>
          <p:cNvPr id="4" name="Slide Number Placeholder 3">
            <a:extLst>
              <a:ext uri="{FF2B5EF4-FFF2-40B4-BE49-F238E27FC236}">
                <a16:creationId xmlns:a16="http://schemas.microsoft.com/office/drawing/2014/main" id="{D37AC832-12FC-FE8E-5045-2056FE53FF42}"/>
              </a:ext>
            </a:extLst>
          </p:cNvPr>
          <p:cNvSpPr>
            <a:spLocks noGrp="1"/>
          </p:cNvSpPr>
          <p:nvPr>
            <p:ph type="sldNum" sz="quarter" idx="12"/>
          </p:nvPr>
        </p:nvSpPr>
        <p:spPr/>
        <p:txBody>
          <a:bodyPr/>
          <a:lstStyle/>
          <a:p>
            <a:fld id="{BBDB7499-F370-8348-83C5-507685BB046D}" type="slidenum">
              <a:rPr lang="en-US" smtClean="0"/>
              <a:pPr/>
              <a:t>36</a:t>
            </a:fld>
            <a:endParaRPr lang="en-US" sz="1600" dirty="0"/>
          </a:p>
        </p:txBody>
      </p:sp>
      <p:pic>
        <p:nvPicPr>
          <p:cNvPr id="7" name="Picture 6">
            <a:extLst>
              <a:ext uri="{FF2B5EF4-FFF2-40B4-BE49-F238E27FC236}">
                <a16:creationId xmlns:a16="http://schemas.microsoft.com/office/drawing/2014/main" id="{D3CAFAE6-9E99-0673-E7B7-44287560D663}"/>
              </a:ext>
            </a:extLst>
          </p:cNvPr>
          <p:cNvPicPr>
            <a:picLocks noChangeAspect="1"/>
          </p:cNvPicPr>
          <p:nvPr/>
        </p:nvPicPr>
        <p:blipFill>
          <a:blip r:embed="rId2"/>
          <a:stretch>
            <a:fillRect/>
          </a:stretch>
        </p:blipFill>
        <p:spPr>
          <a:xfrm>
            <a:off x="1409701" y="2591990"/>
            <a:ext cx="9370963" cy="2907792"/>
          </a:xfrm>
          <a:prstGeom prst="rect">
            <a:avLst/>
          </a:prstGeom>
        </p:spPr>
      </p:pic>
      <p:sp>
        <p:nvSpPr>
          <p:cNvPr id="3" name="Rectangle 2">
            <a:extLst>
              <a:ext uri="{FF2B5EF4-FFF2-40B4-BE49-F238E27FC236}">
                <a16:creationId xmlns:a16="http://schemas.microsoft.com/office/drawing/2014/main" id="{0D4B0FFC-3C4B-EB4B-C1FB-EE72D760D6DF}"/>
              </a:ext>
            </a:extLst>
          </p:cNvPr>
          <p:cNvSpPr/>
          <p:nvPr/>
        </p:nvSpPr>
        <p:spPr>
          <a:xfrm>
            <a:off x="6617776" y="4401519"/>
            <a:ext cx="1348353" cy="13018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09042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1BB0-AAAA-A30E-5ED8-061E59761CCA}"/>
              </a:ext>
            </a:extLst>
          </p:cNvPr>
          <p:cNvSpPr>
            <a:spLocks noGrp="1"/>
          </p:cNvSpPr>
          <p:nvPr>
            <p:ph type="title"/>
          </p:nvPr>
        </p:nvSpPr>
        <p:spPr>
          <a:xfrm>
            <a:off x="463826" y="410368"/>
            <a:ext cx="11728174" cy="1325563"/>
          </a:xfrm>
        </p:spPr>
        <p:txBody>
          <a:bodyPr>
            <a:normAutofit/>
          </a:bodyPr>
          <a:lstStyle/>
          <a:p>
            <a:r>
              <a:rPr lang="en-US" dirty="0"/>
              <a:t>Adversarial examples are an </a:t>
            </a:r>
            <a:r>
              <a:rPr lang="en-US" dirty="0">
                <a:solidFill>
                  <a:srgbClr val="7030A0"/>
                </a:solidFill>
              </a:rPr>
              <a:t>unsolved problem.</a:t>
            </a:r>
          </a:p>
        </p:txBody>
      </p:sp>
      <p:sp>
        <p:nvSpPr>
          <p:cNvPr id="4" name="Slide Number Placeholder 3">
            <a:extLst>
              <a:ext uri="{FF2B5EF4-FFF2-40B4-BE49-F238E27FC236}">
                <a16:creationId xmlns:a16="http://schemas.microsoft.com/office/drawing/2014/main" id="{D37AC832-12FC-FE8E-5045-2056FE53FF42}"/>
              </a:ext>
            </a:extLst>
          </p:cNvPr>
          <p:cNvSpPr>
            <a:spLocks noGrp="1"/>
          </p:cNvSpPr>
          <p:nvPr>
            <p:ph type="sldNum" sz="quarter" idx="12"/>
          </p:nvPr>
        </p:nvSpPr>
        <p:spPr/>
        <p:txBody>
          <a:bodyPr/>
          <a:lstStyle/>
          <a:p>
            <a:fld id="{BBDB7499-F370-8348-83C5-507685BB046D}" type="slidenum">
              <a:rPr lang="en-US" smtClean="0"/>
              <a:pPr/>
              <a:t>37</a:t>
            </a:fld>
            <a:endParaRPr lang="en-US" sz="1600" dirty="0"/>
          </a:p>
        </p:txBody>
      </p:sp>
      <p:pic>
        <p:nvPicPr>
          <p:cNvPr id="7" name="Picture 6">
            <a:extLst>
              <a:ext uri="{FF2B5EF4-FFF2-40B4-BE49-F238E27FC236}">
                <a16:creationId xmlns:a16="http://schemas.microsoft.com/office/drawing/2014/main" id="{D3CAFAE6-9E99-0673-E7B7-44287560D663}"/>
              </a:ext>
            </a:extLst>
          </p:cNvPr>
          <p:cNvPicPr>
            <a:picLocks noChangeAspect="1"/>
          </p:cNvPicPr>
          <p:nvPr/>
        </p:nvPicPr>
        <p:blipFill>
          <a:blip r:embed="rId2"/>
          <a:stretch>
            <a:fillRect/>
          </a:stretch>
        </p:blipFill>
        <p:spPr>
          <a:xfrm>
            <a:off x="1409700" y="2591990"/>
            <a:ext cx="9372600" cy="2908300"/>
          </a:xfrm>
          <a:prstGeom prst="rect">
            <a:avLst/>
          </a:prstGeom>
        </p:spPr>
      </p:pic>
      <p:sp>
        <p:nvSpPr>
          <p:cNvPr id="5" name="Rounded Rectangle 4">
            <a:extLst>
              <a:ext uri="{FF2B5EF4-FFF2-40B4-BE49-F238E27FC236}">
                <a16:creationId xmlns:a16="http://schemas.microsoft.com/office/drawing/2014/main" id="{601143BC-5438-4A32-BE38-A955C192A200}"/>
              </a:ext>
            </a:extLst>
          </p:cNvPr>
          <p:cNvSpPr/>
          <p:nvPr/>
        </p:nvSpPr>
        <p:spPr>
          <a:xfrm>
            <a:off x="4870580" y="2591990"/>
            <a:ext cx="5911720" cy="13455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t>We don’t even know what the right metric is...</a:t>
            </a:r>
          </a:p>
        </p:txBody>
      </p:sp>
    </p:spTree>
    <p:extLst>
      <p:ext uri="{BB962C8B-B14F-4D97-AF65-F5344CB8AC3E}">
        <p14:creationId xmlns:p14="http://schemas.microsoft.com/office/powerpoint/2010/main" val="1352457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DE35-2C75-1136-67CA-BF6B4A4668EA}"/>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101A2069-A7A6-972C-9B8D-582B92203DFA}"/>
              </a:ext>
            </a:extLst>
          </p:cNvPr>
          <p:cNvSpPr>
            <a:spLocks noGrp="1"/>
          </p:cNvSpPr>
          <p:nvPr>
            <p:ph idx="1"/>
          </p:nvPr>
        </p:nvSpPr>
        <p:spPr>
          <a:xfrm>
            <a:off x="463825" y="1825625"/>
            <a:ext cx="11728175" cy="4351338"/>
          </a:xfrm>
        </p:spPr>
        <p:txBody>
          <a:bodyPr>
            <a:normAutofit lnSpcReduction="10000"/>
          </a:bodyPr>
          <a:lstStyle/>
          <a:p>
            <a:pPr>
              <a:buFont typeface="Wingdings" pitchFamily="2" charset="2"/>
              <a:buChar char="Ø"/>
            </a:pPr>
            <a:r>
              <a:rPr lang="en-US" dirty="0"/>
              <a:t> ML 101</a:t>
            </a:r>
          </a:p>
          <a:p>
            <a:pPr>
              <a:buFont typeface="Wingdings" pitchFamily="2" charset="2"/>
              <a:buChar char="Ø"/>
            </a:pPr>
            <a:endParaRPr lang="en-US" dirty="0"/>
          </a:p>
          <a:p>
            <a:pPr>
              <a:buFont typeface="Wingdings" pitchFamily="2" charset="2"/>
              <a:buChar char="Ø"/>
            </a:pPr>
            <a:r>
              <a:rPr lang="en-US" dirty="0"/>
              <a:t> Adversarial examples and where to find them</a:t>
            </a:r>
          </a:p>
          <a:p>
            <a:pPr>
              <a:buFont typeface="Wingdings" pitchFamily="2" charset="2"/>
              <a:buChar char="Ø"/>
            </a:pPr>
            <a:endParaRPr lang="en-US" dirty="0"/>
          </a:p>
          <a:p>
            <a:pPr>
              <a:buFont typeface="Wingdings" pitchFamily="2" charset="2"/>
              <a:buChar char="Ø"/>
            </a:pPr>
            <a:r>
              <a:rPr lang="en-US" b="1" dirty="0"/>
              <a:t> ML privacy</a:t>
            </a:r>
          </a:p>
          <a:p>
            <a:pPr>
              <a:buFont typeface="Wingdings" pitchFamily="2" charset="2"/>
              <a:buChar char="Ø"/>
            </a:pPr>
            <a:endParaRPr lang="en-US" dirty="0"/>
          </a:p>
          <a:p>
            <a:pPr>
              <a:buFont typeface="Wingdings" pitchFamily="2" charset="2"/>
              <a:buChar char="Ø"/>
            </a:pPr>
            <a:r>
              <a:rPr lang="en-US" dirty="0"/>
              <a:t> Interactive </a:t>
            </a:r>
            <a:r>
              <a:rPr lang="en-US" dirty="0" err="1"/>
              <a:t>Colab</a:t>
            </a:r>
            <a:r>
              <a:rPr lang="en-US" dirty="0"/>
              <a:t> tutorial</a:t>
            </a:r>
          </a:p>
        </p:txBody>
      </p:sp>
      <p:sp>
        <p:nvSpPr>
          <p:cNvPr id="4" name="Slide Number Placeholder 3">
            <a:extLst>
              <a:ext uri="{FF2B5EF4-FFF2-40B4-BE49-F238E27FC236}">
                <a16:creationId xmlns:a16="http://schemas.microsoft.com/office/drawing/2014/main" id="{1AB42F4F-1C3D-8189-F358-30C956843238}"/>
              </a:ext>
            </a:extLst>
          </p:cNvPr>
          <p:cNvSpPr>
            <a:spLocks noGrp="1"/>
          </p:cNvSpPr>
          <p:nvPr>
            <p:ph type="sldNum" sz="quarter" idx="12"/>
          </p:nvPr>
        </p:nvSpPr>
        <p:spPr/>
        <p:txBody>
          <a:bodyPr/>
          <a:lstStyle/>
          <a:p>
            <a:fld id="{BBDB7499-F370-8348-83C5-507685BB046D}" type="slidenum">
              <a:rPr lang="en-US" smtClean="0"/>
              <a:pPr/>
              <a:t>38</a:t>
            </a:fld>
            <a:endParaRPr lang="en-US" sz="1600" dirty="0"/>
          </a:p>
        </p:txBody>
      </p:sp>
    </p:spTree>
    <p:extLst>
      <p:ext uri="{BB962C8B-B14F-4D97-AF65-F5344CB8AC3E}">
        <p14:creationId xmlns:p14="http://schemas.microsoft.com/office/powerpoint/2010/main" val="3453660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D4DE-7F79-9BB5-6A2B-A9C0BAAF1D40}"/>
              </a:ext>
            </a:extLst>
          </p:cNvPr>
          <p:cNvSpPr>
            <a:spLocks noGrp="1"/>
          </p:cNvSpPr>
          <p:nvPr>
            <p:ph type="title"/>
          </p:nvPr>
        </p:nvSpPr>
        <p:spPr/>
        <p:txBody>
          <a:bodyPr/>
          <a:lstStyle/>
          <a:p>
            <a:r>
              <a:rPr lang="en-US" dirty="0"/>
              <a:t>Recall: models are trained to </a:t>
            </a:r>
            <a:r>
              <a:rPr lang="en-US" dirty="0">
                <a:solidFill>
                  <a:srgbClr val="7030A0"/>
                </a:solidFill>
              </a:rPr>
              <a:t>minimize loss</a:t>
            </a:r>
          </a:p>
        </p:txBody>
      </p:sp>
      <p:sp>
        <p:nvSpPr>
          <p:cNvPr id="4" name="Slide Number Placeholder 3">
            <a:extLst>
              <a:ext uri="{FF2B5EF4-FFF2-40B4-BE49-F238E27FC236}">
                <a16:creationId xmlns:a16="http://schemas.microsoft.com/office/drawing/2014/main" id="{B66E26D1-F575-7A1A-EA7C-D914827E971B}"/>
              </a:ext>
            </a:extLst>
          </p:cNvPr>
          <p:cNvSpPr>
            <a:spLocks noGrp="1"/>
          </p:cNvSpPr>
          <p:nvPr>
            <p:ph type="sldNum" sz="quarter" idx="12"/>
          </p:nvPr>
        </p:nvSpPr>
        <p:spPr/>
        <p:txBody>
          <a:bodyPr/>
          <a:lstStyle/>
          <a:p>
            <a:fld id="{BBDB7499-F370-8348-83C5-507685BB046D}" type="slidenum">
              <a:rPr lang="en-US" smtClean="0"/>
              <a:pPr/>
              <a:t>39</a:t>
            </a:fld>
            <a:endParaRPr lang="en-US" sz="1600" dirty="0"/>
          </a:p>
        </p:txBody>
      </p:sp>
      <p:pic>
        <p:nvPicPr>
          <p:cNvPr id="1026" name="Picture 2" descr="How to use Learning Curves to Diagnose Machine Learning Model Performance">
            <a:extLst>
              <a:ext uri="{FF2B5EF4-FFF2-40B4-BE49-F238E27FC236}">
                <a16:creationId xmlns:a16="http://schemas.microsoft.com/office/drawing/2014/main" id="{8394AE0D-E260-4826-5281-49AB6E101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944" y="1146641"/>
            <a:ext cx="7189694" cy="5392271"/>
          </a:xfrm>
          <a:prstGeom prst="rect">
            <a:avLst/>
          </a:prstGeom>
          <a:noFill/>
          <a:extLst>
            <a:ext uri="{909E8E84-426E-40DD-AFC4-6F175D3DCCD1}">
              <a14:hiddenFill xmlns:a14="http://schemas.microsoft.com/office/drawing/2010/main">
                <a:solidFill>
                  <a:srgbClr val="FFFFFF"/>
                </a:solidFill>
              </a14:hiddenFill>
            </a:ext>
          </a:extLst>
        </p:spPr>
      </p:pic>
      <p:sp>
        <p:nvSpPr>
          <p:cNvPr id="7" name="Left Brace 6">
            <a:extLst>
              <a:ext uri="{FF2B5EF4-FFF2-40B4-BE49-F238E27FC236}">
                <a16:creationId xmlns:a16="http://schemas.microsoft.com/office/drawing/2014/main" id="{582AB7EE-C792-15DB-9987-4D4398006B65}"/>
              </a:ext>
            </a:extLst>
          </p:cNvPr>
          <p:cNvSpPr/>
          <p:nvPr/>
        </p:nvSpPr>
        <p:spPr>
          <a:xfrm rot="10800000">
            <a:off x="8829526" y="5258594"/>
            <a:ext cx="155448" cy="550535"/>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2DF41F57-044A-1B79-EF95-46BBC26C03F7}"/>
              </a:ext>
            </a:extLst>
          </p:cNvPr>
          <p:cNvSpPr txBox="1"/>
          <p:nvPr/>
        </p:nvSpPr>
        <p:spPr>
          <a:xfrm>
            <a:off x="9010067" y="5342027"/>
            <a:ext cx="1343638" cy="369332"/>
          </a:xfrm>
          <a:prstGeom prst="rect">
            <a:avLst/>
          </a:prstGeom>
          <a:noFill/>
        </p:spPr>
        <p:txBody>
          <a:bodyPr wrap="none" rtlCol="0">
            <a:spAutoFit/>
          </a:bodyPr>
          <a:lstStyle/>
          <a:p>
            <a:r>
              <a:rPr lang="en-US" dirty="0"/>
              <a:t>“overfitting”</a:t>
            </a:r>
          </a:p>
        </p:txBody>
      </p:sp>
    </p:spTree>
    <p:extLst>
      <p:ext uri="{BB962C8B-B14F-4D97-AF65-F5344CB8AC3E}">
        <p14:creationId xmlns:p14="http://schemas.microsoft.com/office/powerpoint/2010/main" val="100281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2EB501A-EEDB-3ABF-B137-1139D5FC5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831" y="3619529"/>
            <a:ext cx="5227234" cy="2940319"/>
          </a:xfrm>
          <a:prstGeom prst="rect">
            <a:avLst/>
          </a:prstGeom>
          <a:solidFill>
            <a:schemeClr val="bg1"/>
          </a:solidFill>
          <a:ln>
            <a:noFill/>
          </a:ln>
          <a:effectLst>
            <a:outerShdw blurRad="381000" dist="63500" dir="2700000" algn="tl" rotWithShape="0">
              <a:prstClr val="black">
                <a:alpha val="70000"/>
              </a:prstClr>
            </a:outerShdw>
          </a:effectLst>
        </p:spPr>
      </p:pic>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a:xfrm>
            <a:off x="463825" y="410368"/>
            <a:ext cx="11532623" cy="1325563"/>
          </a:xfrm>
        </p:spPr>
        <p:txBody>
          <a:bodyPr>
            <a:noAutofit/>
          </a:bodyPr>
          <a:lstStyle/>
          <a:p>
            <a:r>
              <a:rPr lang="en-US" dirty="0"/>
              <a:t>ML failures can be </a:t>
            </a:r>
            <a:r>
              <a:rPr lang="en-US" b="1" dirty="0">
                <a:solidFill>
                  <a:srgbClr val="7030A0"/>
                </a:solidFill>
              </a:rPr>
              <a:t>security critical.</a:t>
            </a:r>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4</a:t>
            </a:fld>
            <a:endParaRPr lang="en-US" sz="1600" dirty="0"/>
          </a:p>
        </p:txBody>
      </p:sp>
      <p:pic>
        <p:nvPicPr>
          <p:cNvPr id="1026" name="Picture 2" descr="Column: Self-driving car deaths raise the question: Is society ready for us  to take our hands off the wheel? - Los Angeles Times">
            <a:extLst>
              <a:ext uri="{FF2B5EF4-FFF2-40B4-BE49-F238E27FC236}">
                <a16:creationId xmlns:a16="http://schemas.microsoft.com/office/drawing/2014/main" id="{6D951FE1-D9E0-6AD4-0CAA-BB22AC052E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291" y="1641242"/>
            <a:ext cx="5000141" cy="2806683"/>
          </a:xfrm>
          <a:prstGeom prst="rect">
            <a:avLst/>
          </a:prstGeom>
          <a:solidFill>
            <a:schemeClr val="bg1"/>
          </a:solidFill>
          <a:ln>
            <a:noFill/>
          </a:ln>
          <a:effectLst>
            <a:outerShdw blurRad="381000" dist="63500" dir="2700000" algn="tl" rotWithShape="0">
              <a:prstClr val="black">
                <a:alpha val="70000"/>
              </a:prstClr>
            </a:outerShdw>
          </a:effectLst>
        </p:spPr>
      </p:pic>
      <p:pic>
        <p:nvPicPr>
          <p:cNvPr id="1027" name="Picture 3">
            <a:extLst>
              <a:ext uri="{FF2B5EF4-FFF2-40B4-BE49-F238E27FC236}">
                <a16:creationId xmlns:a16="http://schemas.microsoft.com/office/drawing/2014/main" id="{1B362540-4739-F100-3AB2-EADEB594EF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8155" y="1641242"/>
            <a:ext cx="4198554" cy="3144666"/>
          </a:xfrm>
          <a:prstGeom prst="rect">
            <a:avLst/>
          </a:prstGeom>
          <a:solidFill>
            <a:schemeClr val="bg1"/>
          </a:solidFill>
          <a:ln>
            <a:noFill/>
          </a:ln>
          <a:effectLst>
            <a:outerShdw blurRad="381000" dist="63500" dir="2700000" algn="tl" rotWithShape="0">
              <a:prstClr val="black">
                <a:alpha val="70000"/>
              </a:prstClr>
            </a:outerShdw>
          </a:effectLst>
        </p:spPr>
      </p:pic>
    </p:spTree>
    <p:custDataLst>
      <p:tags r:id="rId1"/>
    </p:custDataLst>
    <p:extLst>
      <p:ext uri="{BB962C8B-B14F-4D97-AF65-F5344CB8AC3E}">
        <p14:creationId xmlns:p14="http://schemas.microsoft.com/office/powerpoint/2010/main" val="759081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D4DE-7F79-9BB5-6A2B-A9C0BAAF1D40}"/>
              </a:ext>
            </a:extLst>
          </p:cNvPr>
          <p:cNvSpPr>
            <a:spLocks noGrp="1"/>
          </p:cNvSpPr>
          <p:nvPr>
            <p:ph type="title"/>
          </p:nvPr>
        </p:nvSpPr>
        <p:spPr/>
        <p:txBody>
          <a:bodyPr/>
          <a:lstStyle/>
          <a:p>
            <a:r>
              <a:rPr lang="en-US" dirty="0"/>
              <a:t>What if some examples are severely overfit?</a:t>
            </a:r>
          </a:p>
        </p:txBody>
      </p:sp>
      <p:sp>
        <p:nvSpPr>
          <p:cNvPr id="4" name="Slide Number Placeholder 3">
            <a:extLst>
              <a:ext uri="{FF2B5EF4-FFF2-40B4-BE49-F238E27FC236}">
                <a16:creationId xmlns:a16="http://schemas.microsoft.com/office/drawing/2014/main" id="{B66E26D1-F575-7A1A-EA7C-D914827E971B}"/>
              </a:ext>
            </a:extLst>
          </p:cNvPr>
          <p:cNvSpPr>
            <a:spLocks noGrp="1"/>
          </p:cNvSpPr>
          <p:nvPr>
            <p:ph type="sldNum" sz="quarter" idx="12"/>
          </p:nvPr>
        </p:nvSpPr>
        <p:spPr/>
        <p:txBody>
          <a:bodyPr/>
          <a:lstStyle/>
          <a:p>
            <a:fld id="{BBDB7499-F370-8348-83C5-507685BB046D}" type="slidenum">
              <a:rPr lang="en-US" smtClean="0"/>
              <a:pPr/>
              <a:t>40</a:t>
            </a:fld>
            <a:endParaRPr lang="en-US" sz="1600" dirty="0"/>
          </a:p>
        </p:txBody>
      </p:sp>
      <p:pic>
        <p:nvPicPr>
          <p:cNvPr id="7" name="Picture 2">
            <a:extLst>
              <a:ext uri="{FF2B5EF4-FFF2-40B4-BE49-F238E27FC236}">
                <a16:creationId xmlns:a16="http://schemas.microsoft.com/office/drawing/2014/main" id="{1523373F-B3A1-F74A-C62D-30F560D8C0D1}"/>
              </a:ext>
            </a:extLst>
          </p:cNvPr>
          <p:cNvPicPr>
            <a:picLocks noChangeAspect="1" noChangeArrowheads="1"/>
          </p:cNvPicPr>
          <p:nvPr/>
        </p:nvPicPr>
        <p:blipFill rotWithShape="1">
          <a:blip r:embed="rId2" cstate="screen">
            <a:alphaModFix amt="50000"/>
            <a:duotone>
              <a:prstClr val="black"/>
              <a:srgbClr val="FF2F92">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auto">
          <a:xfrm>
            <a:off x="5568032" y="1624849"/>
            <a:ext cx="3043482" cy="34352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8C94560-BA72-2B2C-E8F5-B811D315FA9B}"/>
              </a:ext>
            </a:extLst>
          </p:cNvPr>
          <p:cNvCxnSpPr>
            <a:cxnSpLocks/>
          </p:cNvCxnSpPr>
          <p:nvPr/>
        </p:nvCxnSpPr>
        <p:spPr>
          <a:xfrm>
            <a:off x="2483044" y="5060088"/>
            <a:ext cx="6128470" cy="0"/>
          </a:xfrm>
          <a:prstGeom prst="line">
            <a:avLst/>
          </a:prstGeom>
          <a:ln w="28575"/>
        </p:spPr>
        <p:style>
          <a:lnRef idx="1">
            <a:schemeClr val="dk1"/>
          </a:lnRef>
          <a:fillRef idx="0">
            <a:schemeClr val="dk1"/>
          </a:fillRef>
          <a:effectRef idx="0">
            <a:schemeClr val="dk1"/>
          </a:effectRef>
          <a:fontRef idx="minor">
            <a:schemeClr val="tx1"/>
          </a:fontRef>
        </p:style>
      </p:cxnSp>
      <p:pic>
        <p:nvPicPr>
          <p:cNvPr id="10" name="Picture 2">
            <a:extLst>
              <a:ext uri="{FF2B5EF4-FFF2-40B4-BE49-F238E27FC236}">
                <a16:creationId xmlns:a16="http://schemas.microsoft.com/office/drawing/2014/main" id="{7A3A87E9-99CD-7FB7-FEC8-292C1AEF95F2}"/>
              </a:ext>
            </a:extLst>
          </p:cNvPr>
          <p:cNvPicPr>
            <a:picLocks noChangeAspect="1" noChangeArrowheads="1"/>
          </p:cNvPicPr>
          <p:nvPr/>
        </p:nvPicPr>
        <p:blipFill rotWithShape="1">
          <a:blip r:embed="rId2" cstate="screen">
            <a:alphaModFix amt="50000"/>
            <a:duotone>
              <a:prstClr val="black"/>
              <a:srgbClr val="0432FF">
                <a:tint val="45000"/>
                <a:satMod val="400000"/>
              </a:srgb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bwMode="auto">
          <a:xfrm>
            <a:off x="2503797" y="1624849"/>
            <a:ext cx="3043482" cy="343523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AD2341E-CE57-9231-0967-8F3EF69C7A8E}"/>
              </a:ext>
            </a:extLst>
          </p:cNvPr>
          <p:cNvGrpSpPr/>
          <p:nvPr/>
        </p:nvGrpSpPr>
        <p:grpSpPr>
          <a:xfrm>
            <a:off x="7700374" y="2353808"/>
            <a:ext cx="3043482" cy="700303"/>
            <a:chOff x="8388864" y="2488853"/>
            <a:chExt cx="3043482" cy="700303"/>
          </a:xfrm>
        </p:grpSpPr>
        <p:pic>
          <p:nvPicPr>
            <p:cNvPr id="11" name="Picture 10">
              <a:extLst>
                <a:ext uri="{FF2B5EF4-FFF2-40B4-BE49-F238E27FC236}">
                  <a16:creationId xmlns:a16="http://schemas.microsoft.com/office/drawing/2014/main" id="{3B8AF885-732D-AD68-5DD1-50F738772EEF}"/>
                </a:ext>
              </a:extLst>
            </p:cNvPr>
            <p:cNvPicPr>
              <a:picLocks noChangeAspect="1"/>
            </p:cNvPicPr>
            <p:nvPr/>
          </p:nvPicPr>
          <p:blipFill>
            <a:blip r:embed="rId5"/>
            <a:stretch>
              <a:fillRect/>
            </a:stretch>
          </p:blipFill>
          <p:spPr>
            <a:xfrm>
              <a:off x="8388864" y="2488853"/>
              <a:ext cx="3043482" cy="700303"/>
            </a:xfrm>
            <a:prstGeom prst="rect">
              <a:avLst/>
            </a:prstGeom>
          </p:spPr>
        </p:pic>
        <p:sp>
          <p:nvSpPr>
            <p:cNvPr id="12" name="Rectangle 11">
              <a:extLst>
                <a:ext uri="{FF2B5EF4-FFF2-40B4-BE49-F238E27FC236}">
                  <a16:creationId xmlns:a16="http://schemas.microsoft.com/office/drawing/2014/main" id="{DB0EBF36-82F7-6811-8B3F-3C0952A2F8C5}"/>
                </a:ext>
              </a:extLst>
            </p:cNvPr>
            <p:cNvSpPr/>
            <p:nvPr/>
          </p:nvSpPr>
          <p:spPr>
            <a:xfrm>
              <a:off x="8980945" y="2596050"/>
              <a:ext cx="2374497" cy="4575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TextBox 12">
              <a:extLst>
                <a:ext uri="{FF2B5EF4-FFF2-40B4-BE49-F238E27FC236}">
                  <a16:creationId xmlns:a16="http://schemas.microsoft.com/office/drawing/2014/main" id="{4E845478-108B-D5F6-C9D6-B7888B782FDF}"/>
                </a:ext>
              </a:extLst>
            </p:cNvPr>
            <p:cNvSpPr txBox="1"/>
            <p:nvPr/>
          </p:nvSpPr>
          <p:spPr>
            <a:xfrm>
              <a:off x="8984974" y="2517063"/>
              <a:ext cx="1933927" cy="307777"/>
            </a:xfrm>
            <a:prstGeom prst="rect">
              <a:avLst/>
            </a:prstGeom>
            <a:noFill/>
          </p:spPr>
          <p:txBody>
            <a:bodyPr wrap="none" rtlCol="0">
              <a:spAutoFit/>
            </a:bodyPr>
            <a:lstStyle/>
            <a:p>
              <a:r>
                <a:rPr lang="en-US" sz="1400" dirty="0">
                  <a:latin typeface="Cambria" panose="02040503050406030204" pitchFamily="18" charset="0"/>
                </a:rPr>
                <a:t>example in training set</a:t>
              </a:r>
            </a:p>
          </p:txBody>
        </p:sp>
        <p:sp>
          <p:nvSpPr>
            <p:cNvPr id="14" name="TextBox 13">
              <a:extLst>
                <a:ext uri="{FF2B5EF4-FFF2-40B4-BE49-F238E27FC236}">
                  <a16:creationId xmlns:a16="http://schemas.microsoft.com/office/drawing/2014/main" id="{6CC614AA-2E07-35B3-7AAD-F5075D088B2A}"/>
                </a:ext>
              </a:extLst>
            </p:cNvPr>
            <p:cNvSpPr txBox="1"/>
            <p:nvPr/>
          </p:nvSpPr>
          <p:spPr>
            <a:xfrm>
              <a:off x="8985705" y="2787537"/>
              <a:ext cx="2230482" cy="307777"/>
            </a:xfrm>
            <a:prstGeom prst="rect">
              <a:avLst/>
            </a:prstGeom>
            <a:noFill/>
          </p:spPr>
          <p:txBody>
            <a:bodyPr wrap="none" rtlCol="0">
              <a:spAutoFit/>
            </a:bodyPr>
            <a:lstStyle/>
            <a:p>
              <a:r>
                <a:rPr lang="en-US" sz="1400" dirty="0">
                  <a:latin typeface="Cambria" panose="02040503050406030204" pitchFamily="18" charset="0"/>
                </a:rPr>
                <a:t>example not in training set</a:t>
              </a:r>
            </a:p>
          </p:txBody>
        </p:sp>
      </p:grpSp>
      <p:cxnSp>
        <p:nvCxnSpPr>
          <p:cNvPr id="15" name="Straight Connector 14">
            <a:extLst>
              <a:ext uri="{FF2B5EF4-FFF2-40B4-BE49-F238E27FC236}">
                <a16:creationId xmlns:a16="http://schemas.microsoft.com/office/drawing/2014/main" id="{6C6F48AA-A301-9927-D096-4C725BB77D61}"/>
              </a:ext>
            </a:extLst>
          </p:cNvPr>
          <p:cNvCxnSpPr>
            <a:cxnSpLocks/>
          </p:cNvCxnSpPr>
          <p:nvPr/>
        </p:nvCxnSpPr>
        <p:spPr>
          <a:xfrm>
            <a:off x="5575101" y="4989344"/>
            <a:ext cx="0" cy="52830"/>
          </a:xfrm>
          <a:prstGeom prst="line">
            <a:avLst/>
          </a:prstGeom>
          <a:ln w="28575"/>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7227909-F5D5-0E27-8CC6-1D92EA9CFBAF}"/>
              </a:ext>
            </a:extLst>
          </p:cNvPr>
          <p:cNvSpPr txBox="1"/>
          <p:nvPr/>
        </p:nvSpPr>
        <p:spPr>
          <a:xfrm>
            <a:off x="5187412" y="5042174"/>
            <a:ext cx="780983" cy="523220"/>
          </a:xfrm>
          <a:prstGeom prst="rect">
            <a:avLst/>
          </a:prstGeom>
          <a:noFill/>
        </p:spPr>
        <p:txBody>
          <a:bodyPr wrap="none" rtlCol="0">
            <a:spAutoFit/>
          </a:bodyPr>
          <a:lstStyle/>
          <a:p>
            <a:r>
              <a:rPr lang="en-US" sz="2800" dirty="0">
                <a:latin typeface="Cambria" panose="02040503050406030204" pitchFamily="18" charset="0"/>
              </a:rPr>
              <a:t>loss</a:t>
            </a:r>
          </a:p>
        </p:txBody>
      </p:sp>
      <p:sp>
        <p:nvSpPr>
          <p:cNvPr id="25" name="Rounded Rectangle 24">
            <a:extLst>
              <a:ext uri="{FF2B5EF4-FFF2-40B4-BE49-F238E27FC236}">
                <a16:creationId xmlns:a16="http://schemas.microsoft.com/office/drawing/2014/main" id="{27CE7E86-4886-21FF-AD02-837876C36F17}"/>
              </a:ext>
            </a:extLst>
          </p:cNvPr>
          <p:cNvSpPr/>
          <p:nvPr/>
        </p:nvSpPr>
        <p:spPr>
          <a:xfrm>
            <a:off x="1778437" y="5737870"/>
            <a:ext cx="7957234" cy="709762"/>
          </a:xfrm>
          <a:prstGeom prst="roundRect">
            <a:avLst/>
          </a:prstGeom>
          <a:solidFill>
            <a:schemeClr val="bg1">
              <a:lumMod val="95000"/>
            </a:schemeClr>
          </a:solidFill>
          <a:ln>
            <a:solidFill>
              <a:schemeClr val="bg1">
                <a:lumMod val="9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t>How much information might ML models leak?</a:t>
            </a:r>
          </a:p>
        </p:txBody>
      </p:sp>
    </p:spTree>
    <p:extLst>
      <p:ext uri="{BB962C8B-B14F-4D97-AF65-F5344CB8AC3E}">
        <p14:creationId xmlns:p14="http://schemas.microsoft.com/office/powerpoint/2010/main" val="111866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8D86-A38F-6B25-1D06-831F4ADE41CC}"/>
              </a:ext>
            </a:extLst>
          </p:cNvPr>
          <p:cNvSpPr>
            <a:spLocks noGrp="1"/>
          </p:cNvSpPr>
          <p:nvPr>
            <p:ph type="title"/>
          </p:nvPr>
        </p:nvSpPr>
        <p:spPr/>
        <p:txBody>
          <a:bodyPr/>
          <a:lstStyle/>
          <a:p>
            <a:r>
              <a:rPr lang="en-US" dirty="0"/>
              <a:t>Case-study: </a:t>
            </a:r>
            <a:r>
              <a:rPr lang="en-US" dirty="0">
                <a:solidFill>
                  <a:srgbClr val="C00000"/>
                </a:solidFill>
              </a:rPr>
              <a:t>language models</a:t>
            </a:r>
          </a:p>
        </p:txBody>
      </p:sp>
      <p:sp>
        <p:nvSpPr>
          <p:cNvPr id="4" name="Slide Number Placeholder 3">
            <a:extLst>
              <a:ext uri="{FF2B5EF4-FFF2-40B4-BE49-F238E27FC236}">
                <a16:creationId xmlns:a16="http://schemas.microsoft.com/office/drawing/2014/main" id="{B9E5B3E0-97C1-FBCE-70AC-DC6931FF2AB6}"/>
              </a:ext>
            </a:extLst>
          </p:cNvPr>
          <p:cNvSpPr>
            <a:spLocks noGrp="1"/>
          </p:cNvSpPr>
          <p:nvPr>
            <p:ph type="sldNum" sz="quarter" idx="12"/>
          </p:nvPr>
        </p:nvSpPr>
        <p:spPr/>
        <p:txBody>
          <a:bodyPr/>
          <a:lstStyle/>
          <a:p>
            <a:fld id="{F78BDCC2-C92E-1149-A6F9-8D1F3585695B}" type="slidenum">
              <a:rPr lang="en-US" smtClean="0"/>
              <a:t>41</a:t>
            </a:fld>
            <a:endParaRPr lang="en-US"/>
          </a:p>
        </p:txBody>
      </p:sp>
      <p:pic>
        <p:nvPicPr>
          <p:cNvPr id="5" name="Picture 2" descr="The basics of Language Modeling. Notes from CS224n lesson 6 and 7. | by  Antonio Lopardo | Medium">
            <a:extLst>
              <a:ext uri="{FF2B5EF4-FFF2-40B4-BE49-F238E27FC236}">
                <a16:creationId xmlns:a16="http://schemas.microsoft.com/office/drawing/2014/main" id="{F919D79B-AA88-38C1-159C-18B05CD8F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9173" y="1874438"/>
            <a:ext cx="9416044" cy="26825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Will There Be Libraries in 25 Years? | Time">
            <a:extLst>
              <a:ext uri="{FF2B5EF4-FFF2-40B4-BE49-F238E27FC236}">
                <a16:creationId xmlns:a16="http://schemas.microsoft.com/office/drawing/2014/main" id="{39B512FD-D512-D1ED-AA48-FBB6090848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855" y="4838896"/>
            <a:ext cx="1950761" cy="1325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ikipedia – Wikipedia">
            <a:extLst>
              <a:ext uri="{FF2B5EF4-FFF2-40B4-BE49-F238E27FC236}">
                <a16:creationId xmlns:a16="http://schemas.microsoft.com/office/drawing/2014/main" id="{5AECC3E6-5896-4BBC-6DED-571BC1ED98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27981" y="4576398"/>
            <a:ext cx="1828419" cy="16650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ddit - Home | Facebook">
            <a:extLst>
              <a:ext uri="{FF2B5EF4-FFF2-40B4-BE49-F238E27FC236}">
                <a16:creationId xmlns:a16="http://schemas.microsoft.com/office/drawing/2014/main" id="{48CDE229-B53A-499A-12E0-1609B29D923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33694" y="4782910"/>
            <a:ext cx="1381031" cy="1381031"/>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id="{3CF0B333-98E1-34F7-3D41-5B86C777E778}"/>
              </a:ext>
            </a:extLst>
          </p:cNvPr>
          <p:cNvSpPr>
            <a:spLocks noChangeAspect="1"/>
          </p:cNvSpPr>
          <p:nvPr/>
        </p:nvSpPr>
        <p:spPr>
          <a:xfrm>
            <a:off x="2675440" y="5209533"/>
            <a:ext cx="527789" cy="527789"/>
          </a:xfrm>
          <a:prstGeom prst="mathPlus">
            <a:avLst>
              <a:gd name="adj1" fmla="val 1299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a:p>
        </p:txBody>
      </p:sp>
      <p:sp>
        <p:nvSpPr>
          <p:cNvPr id="10" name="Plus 9">
            <a:extLst>
              <a:ext uri="{FF2B5EF4-FFF2-40B4-BE49-F238E27FC236}">
                <a16:creationId xmlns:a16="http://schemas.microsoft.com/office/drawing/2014/main" id="{CDEC77AD-DD02-F902-6312-46B6AF15B191}"/>
              </a:ext>
            </a:extLst>
          </p:cNvPr>
          <p:cNvSpPr>
            <a:spLocks noChangeAspect="1"/>
          </p:cNvSpPr>
          <p:nvPr/>
        </p:nvSpPr>
        <p:spPr>
          <a:xfrm>
            <a:off x="5281153" y="5209532"/>
            <a:ext cx="527789" cy="527789"/>
          </a:xfrm>
          <a:prstGeom prst="mathPlus">
            <a:avLst>
              <a:gd name="adj1" fmla="val 1299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a:p>
        </p:txBody>
      </p:sp>
      <p:sp>
        <p:nvSpPr>
          <p:cNvPr id="11" name="TextBox 10">
            <a:extLst>
              <a:ext uri="{FF2B5EF4-FFF2-40B4-BE49-F238E27FC236}">
                <a16:creationId xmlns:a16="http://schemas.microsoft.com/office/drawing/2014/main" id="{5A2DE43C-2042-F738-1D58-9A9FD6C20216}"/>
              </a:ext>
            </a:extLst>
          </p:cNvPr>
          <p:cNvSpPr txBox="1"/>
          <p:nvPr/>
        </p:nvSpPr>
        <p:spPr>
          <a:xfrm>
            <a:off x="7393060" y="5333269"/>
            <a:ext cx="651140" cy="830677"/>
          </a:xfrm>
          <a:prstGeom prst="rect">
            <a:avLst/>
          </a:prstGeom>
          <a:noFill/>
        </p:spPr>
        <p:txBody>
          <a:bodyPr wrap="none" rtlCol="0">
            <a:spAutoFit/>
          </a:bodyPr>
          <a:lstStyle/>
          <a:p>
            <a:r>
              <a:rPr lang="en-US" sz="4798" dirty="0"/>
              <a:t>...</a:t>
            </a:r>
          </a:p>
        </p:txBody>
      </p:sp>
      <p:pic>
        <p:nvPicPr>
          <p:cNvPr id="12" name="Picture 10" descr="The Illustrated GPT-2 (Visualizing Transformer Language Models) – Jay  Alammar – Visualizing machine learning one concept at a time.">
            <a:extLst>
              <a:ext uri="{FF2B5EF4-FFF2-40B4-BE49-F238E27FC236}">
                <a16:creationId xmlns:a16="http://schemas.microsoft.com/office/drawing/2014/main" id="{F9E7533E-B151-F1C0-CE2B-3FA52B58EDA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7105" t="41087" r="36842" b="32588"/>
          <a:stretch/>
        </p:blipFill>
        <p:spPr bwMode="auto">
          <a:xfrm>
            <a:off x="9374201" y="4926100"/>
            <a:ext cx="2545020" cy="899754"/>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F8AC018E-2ABE-D88B-9FDE-839DB04729B8}"/>
              </a:ext>
            </a:extLst>
          </p:cNvPr>
          <p:cNvSpPr/>
          <p:nvPr/>
        </p:nvSpPr>
        <p:spPr>
          <a:xfrm>
            <a:off x="8244095" y="5166691"/>
            <a:ext cx="978026" cy="484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639063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8DAFB-DF7A-5941-FD10-4C4ECF4E3E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0667" y="878473"/>
            <a:ext cx="7630667" cy="5380024"/>
          </a:xfrm>
          <a:prstGeom prst="rect">
            <a:avLst/>
          </a:prstGeom>
        </p:spPr>
      </p:pic>
      <p:sp>
        <p:nvSpPr>
          <p:cNvPr id="2" name="Slide Number Placeholder 3">
            <a:extLst>
              <a:ext uri="{FF2B5EF4-FFF2-40B4-BE49-F238E27FC236}">
                <a16:creationId xmlns:a16="http://schemas.microsoft.com/office/drawing/2014/main" id="{678D579A-0B0D-B25E-56B9-C197B55CB67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8BDCC2-C92E-1149-A6F9-8D1F3585695B}" type="slidenum">
              <a:rPr lang="en-US" smtClean="0"/>
              <a:pPr/>
              <a:t>42</a:t>
            </a:fld>
            <a:endParaRPr lang="en-US"/>
          </a:p>
        </p:txBody>
      </p:sp>
    </p:spTree>
    <p:extLst>
      <p:ext uri="{BB962C8B-B14F-4D97-AF65-F5344CB8AC3E}">
        <p14:creationId xmlns:p14="http://schemas.microsoft.com/office/powerpoint/2010/main" val="3565860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6A31-C8B6-1191-DF1D-E6F50B8ED917}"/>
              </a:ext>
            </a:extLst>
          </p:cNvPr>
          <p:cNvSpPr>
            <a:spLocks noGrp="1"/>
          </p:cNvSpPr>
          <p:nvPr>
            <p:ph type="title"/>
          </p:nvPr>
        </p:nvSpPr>
        <p:spPr/>
        <p:txBody>
          <a:bodyPr/>
          <a:lstStyle/>
          <a:p>
            <a:r>
              <a:rPr lang="en-US" sz="4400" dirty="0"/>
              <a:t>Step 1: Prompt GPT-2 on random inputs</a:t>
            </a:r>
            <a:endParaRPr lang="en-US" dirty="0"/>
          </a:p>
        </p:txBody>
      </p:sp>
      <p:sp>
        <p:nvSpPr>
          <p:cNvPr id="4" name="Slide Number Placeholder 3">
            <a:extLst>
              <a:ext uri="{FF2B5EF4-FFF2-40B4-BE49-F238E27FC236}">
                <a16:creationId xmlns:a16="http://schemas.microsoft.com/office/drawing/2014/main" id="{60851DB8-96DB-1FB2-2DD4-CFBAD0C02325}"/>
              </a:ext>
            </a:extLst>
          </p:cNvPr>
          <p:cNvSpPr>
            <a:spLocks noGrp="1"/>
          </p:cNvSpPr>
          <p:nvPr>
            <p:ph type="sldNum" sz="quarter" idx="12"/>
          </p:nvPr>
        </p:nvSpPr>
        <p:spPr/>
        <p:txBody>
          <a:bodyPr/>
          <a:lstStyle/>
          <a:p>
            <a:fld id="{F78BDCC2-C92E-1149-A6F9-8D1F3585695B}" type="slidenum">
              <a:rPr lang="en-US" smtClean="0"/>
              <a:t>43</a:t>
            </a:fld>
            <a:endParaRPr lang="en-US"/>
          </a:p>
        </p:txBody>
      </p:sp>
      <p:sp>
        <p:nvSpPr>
          <p:cNvPr id="5" name="Content Placeholder 1">
            <a:extLst>
              <a:ext uri="{FF2B5EF4-FFF2-40B4-BE49-F238E27FC236}">
                <a16:creationId xmlns:a16="http://schemas.microsoft.com/office/drawing/2014/main" id="{4D9A7001-5F50-CC3E-F8D8-F2B20DC91B1F}"/>
              </a:ext>
            </a:extLst>
          </p:cNvPr>
          <p:cNvSpPr>
            <a:spLocks noGrp="1"/>
          </p:cNvSpPr>
          <p:nvPr>
            <p:ph idx="1"/>
          </p:nvPr>
        </p:nvSpPr>
        <p:spPr>
          <a:xfrm>
            <a:off x="326231" y="1592714"/>
            <a:ext cx="11537950" cy="4641396"/>
          </a:xfrm>
        </p:spPr>
        <p:txBody>
          <a:bodyPr/>
          <a:lstStyle/>
          <a:p>
            <a:pPr marL="0" indent="0" algn="just">
              <a:buNone/>
            </a:pPr>
            <a:r>
              <a:rPr lang="en-US" sz="650" dirty="0">
                <a:latin typeface="Arial" panose="020B0604020202020204" pitchFamily="34" charset="0"/>
                <a:cs typeface="Arial" panose="020B0604020202020204" pitchFamily="34" charset="0"/>
              </a:rPr>
              <a:t>A federal appeals court on Wednesday struck down Texas' voter-ID law, which the Supreme Court had blocked last year. The ruling could potentially affect the upcoming elections in a number of states. Here's what you need to know about the ruling. (</a:t>
            </a:r>
            <a:r>
              <a:rPr lang="en-US" sz="650" dirty="0" err="1">
                <a:latin typeface="Arial" panose="020B0604020202020204" pitchFamily="34" charset="0"/>
                <a:cs typeface="Arial" panose="020B0604020202020204" pitchFamily="34" charset="0"/>
              </a:rPr>
              <a:t>Claritza</a:t>
            </a:r>
            <a:r>
              <a:rPr lang="en-US" sz="650" dirty="0">
                <a:latin typeface="Arial" panose="020B0604020202020204" pitchFamily="34" charset="0"/>
                <a:cs typeface="Arial" panose="020B0604020202020204" pitchFamily="34" charset="0"/>
              </a:rPr>
              <a:t> Jimenez/The Washington Post) A federal appeals court on Wednesday struck down Texas' voter-ID law, which the Supreme Court had blocked last year. The ruling could potentially affect the upcoming elections in a number of states. Here's what you need to know about the ruling. (</a:t>
            </a:r>
            <a:r>
              <a:rPr lang="en-US" sz="650" dirty="0" err="1">
                <a:latin typeface="Arial" panose="020B0604020202020204" pitchFamily="34" charset="0"/>
                <a:cs typeface="Arial" panose="020B0604020202020204" pitchFamily="34" charset="0"/>
              </a:rPr>
              <a:t>Claritza</a:t>
            </a:r>
            <a:r>
              <a:rPr lang="en-US" sz="650" dirty="0">
                <a:latin typeface="Arial" panose="020B0604020202020204" pitchFamily="34" charset="0"/>
                <a:cs typeface="Arial" panose="020B0604020202020204" pitchFamily="34" charset="0"/>
              </a:rPr>
              <a:t> Jimenez/The Washington Post) A federal appeals court on Wednesday struck down Texas' voter-ID law, which the Supreme Court had blocked last year. The ruling could potentially affect the upcoming elections in a number of states. Here's what you need to know about the ruling. (</a:t>
            </a:r>
            <a:r>
              <a:rPr lang="en-US" sz="650" dirty="0" err="1">
                <a:latin typeface="Arial" panose="020B0604020202020204" pitchFamily="34" charset="0"/>
                <a:cs typeface="Arial" panose="020B0604020202020204" pitchFamily="34" charset="0"/>
              </a:rPr>
              <a:t>Claritza</a:t>
            </a:r>
            <a:r>
              <a:rPr lang="en-US" sz="650" dirty="0">
                <a:latin typeface="Arial" panose="020B0604020202020204" pitchFamily="34" charset="0"/>
                <a:cs typeface="Arial" panose="020B0604020202020204" pitchFamily="34" charset="0"/>
              </a:rPr>
              <a:t> Jimenez/The Washington Post) The Supreme Court on Tuesday dealt a major setback to Texas — and to Republican efforts to restrict the vote — by gutting the law that the high court had upheld last year. In doing so, the justices left in place one provision of the law — a requirement that voters show one of seven acceptable forms of photo identification at the polls to </a:t>
            </a:r>
            <a:r>
              <a:rPr lang="en-US" sz="650" dirty="0" err="1">
                <a:latin typeface="Arial" panose="020B0604020202020204" pitchFamily="34" charset="0"/>
                <a:cs typeface="Arial" panose="020B0604020202020204" pitchFamily="34" charset="0"/>
              </a:rPr>
              <a:t>castRails</a:t>
            </a:r>
            <a:r>
              <a:rPr lang="en-US" sz="650" dirty="0">
                <a:latin typeface="Arial" panose="020B0604020202020204" pitchFamily="34" charset="0"/>
                <a:cs typeface="Arial" panose="020B0604020202020204" pitchFamily="34" charset="0"/>
              </a:rPr>
              <a:t> in the Garden - VR MMO Heaven Forest NIGHTS Heaven Island - VR MMO Heaven Island Life Heavenly Battle </a:t>
            </a:r>
            <a:r>
              <a:rPr lang="en-US" sz="650" dirty="0" err="1">
                <a:latin typeface="Arial" panose="020B0604020202020204" pitchFamily="34" charset="0"/>
                <a:cs typeface="Arial" panose="020B0604020202020204" pitchFamily="34" charset="0"/>
              </a:rPr>
              <a:t>Heavenstrike</a:t>
            </a:r>
            <a:r>
              <a:rPr lang="en-US" sz="650" dirty="0">
                <a:latin typeface="Arial" panose="020B0604020202020204" pitchFamily="34" charset="0"/>
                <a:cs typeface="Arial" panose="020B0604020202020204" pitchFamily="34" charset="0"/>
              </a:rPr>
              <a:t> Rivals® Heavily Armed Heavy Bullets Heavy Fire: Afghanistan Heavy Fire: Shattered Spear Heavy Gear Assault Heavy Metal Machines </a:t>
            </a:r>
            <a:r>
              <a:rPr lang="en-US" sz="650" dirty="0" err="1">
                <a:latin typeface="Arial" panose="020B0604020202020204" pitchFamily="34" charset="0"/>
                <a:cs typeface="Arial" panose="020B0604020202020204" pitchFamily="34" charset="0"/>
              </a:rPr>
              <a:t>Heckabomb</a:t>
            </a:r>
            <a:r>
              <a:rPr lang="en-US" sz="650" dirty="0">
                <a:latin typeface="Arial" panose="020B0604020202020204" pitchFamily="34" charset="0"/>
                <a:cs typeface="Arial" panose="020B0604020202020204" pitchFamily="34" charset="0"/>
              </a:rPr>
              <a:t> Hegemony III: Clash of the Ancients Hegemony Rome: The Rise of Caesar </a:t>
            </a:r>
            <a:r>
              <a:rPr lang="en-US" sz="650" dirty="0" err="1">
                <a:latin typeface="Arial" panose="020B0604020202020204" pitchFamily="34" charset="0"/>
                <a:cs typeface="Arial" panose="020B0604020202020204" pitchFamily="34" charset="0"/>
              </a:rPr>
              <a:t>Heileen</a:t>
            </a:r>
            <a:r>
              <a:rPr lang="en-US" sz="650" dirty="0">
                <a:latin typeface="Arial" panose="020B0604020202020204" pitchFamily="34" charset="0"/>
                <a:cs typeface="Arial" panose="020B0604020202020204" pitchFamily="34" charset="0"/>
              </a:rPr>
              <a:t> 1: Sail Away </a:t>
            </a:r>
            <a:r>
              <a:rPr lang="en-US" sz="650" dirty="0" err="1">
                <a:latin typeface="Arial" panose="020B0604020202020204" pitchFamily="34" charset="0"/>
                <a:cs typeface="Arial" panose="020B0604020202020204" pitchFamily="34" charset="0"/>
              </a:rPr>
              <a:t>Heileen</a:t>
            </a:r>
            <a:r>
              <a:rPr lang="en-US" sz="650" dirty="0">
                <a:latin typeface="Arial" panose="020B0604020202020204" pitchFamily="34" charset="0"/>
                <a:cs typeface="Arial" panose="020B0604020202020204" pitchFamily="34" charset="0"/>
              </a:rPr>
              <a:t> 2: The Hands Of Fate </a:t>
            </a:r>
            <a:r>
              <a:rPr lang="en-US" sz="650" dirty="0" err="1">
                <a:latin typeface="Arial" panose="020B0604020202020204" pitchFamily="34" charset="0"/>
                <a:cs typeface="Arial" panose="020B0604020202020204" pitchFamily="34" charset="0"/>
              </a:rPr>
              <a:t>Heileen</a:t>
            </a:r>
            <a:r>
              <a:rPr lang="en-US" sz="650" dirty="0">
                <a:latin typeface="Arial" panose="020B0604020202020204" pitchFamily="34" charset="0"/>
                <a:cs typeface="Arial" panose="020B0604020202020204" pitchFamily="34" charset="0"/>
              </a:rPr>
              <a:t> 3: New Horizons Heirs And Graces </a:t>
            </a:r>
            <a:r>
              <a:rPr lang="en-US" sz="650" dirty="0" err="1">
                <a:latin typeface="Arial" panose="020B0604020202020204" pitchFamily="34" charset="0"/>
                <a:cs typeface="Arial" panose="020B0604020202020204" pitchFamily="34" charset="0"/>
              </a:rPr>
              <a:t>Hektor</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Heldric</a:t>
            </a:r>
            <a:r>
              <a:rPr lang="en-US" sz="650" dirty="0">
                <a:latin typeface="Arial" panose="020B0604020202020204" pitchFamily="34" charset="0"/>
                <a:cs typeface="Arial" panose="020B0604020202020204" pitchFamily="34" charset="0"/>
              </a:rPr>
              <a:t> - The legend of the shoemaker Helen's Mysterious Castle Heli Heroes Heliborne Helium Rain Hell Girls Hell Warders </a:t>
            </a:r>
            <a:r>
              <a:rPr lang="en-US" sz="650" dirty="0" err="1">
                <a:latin typeface="Arial" panose="020B0604020202020204" pitchFamily="34" charset="0"/>
                <a:cs typeface="Arial" panose="020B0604020202020204" pitchFamily="34" charset="0"/>
              </a:rPr>
              <a:t>HellAngel</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Hellblade</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Senua's</a:t>
            </a:r>
            <a:r>
              <a:rPr lang="en-US" sz="650" dirty="0">
                <a:latin typeface="Arial" panose="020B0604020202020204" pitchFamily="34" charset="0"/>
                <a:cs typeface="Arial" panose="020B0604020202020204" pitchFamily="34" charset="0"/>
              </a:rPr>
              <a:t> Sacrifice Hellenica </a:t>
            </a:r>
            <a:r>
              <a:rPr lang="en-US" sz="650" dirty="0" err="1">
                <a:latin typeface="Arial" panose="020B0604020202020204" pitchFamily="34" charset="0"/>
                <a:cs typeface="Arial" panose="020B0604020202020204" pitchFamily="34" charset="0"/>
              </a:rPr>
              <a:t>HellGunner</a:t>
            </a:r>
            <a:r>
              <a:rPr lang="en-US" sz="650" dirty="0">
                <a:latin typeface="Arial" panose="020B0604020202020204" pitchFamily="34" charset="0"/>
                <a:cs typeface="Arial" panose="020B0604020202020204" pitchFamily="34" charset="0"/>
              </a:rPr>
              <a:t> HELLION Hello From Indiana HELLO LADY! Hello Neighbor </a:t>
            </a:r>
            <a:r>
              <a:rPr lang="en-US" sz="650" dirty="0" err="1">
                <a:latin typeface="Arial" panose="020B0604020202020204" pitchFamily="34" charset="0"/>
                <a:cs typeface="Arial" panose="020B0604020202020204" pitchFamily="34" charset="0"/>
              </a:rPr>
              <a:t>Hell`S</a:t>
            </a:r>
            <a:r>
              <a:rPr lang="en-US" sz="650" dirty="0">
                <a:latin typeface="Arial" panose="020B0604020202020204" pitchFamily="34" charset="0"/>
                <a:cs typeface="Arial" panose="020B0604020202020204" pitchFamily="34" charset="0"/>
              </a:rPr>
              <a:t> Little Story Helmet Heroes Henry The Hamster Handler VR Hentai Hentai Girl Hentai Puzzle Hentai: Exposed Her Story Herald: An Interactive Period Drama Herding Dog Hero and Daughter+ Hero Barrier Hero Battle Hero Boy Hero Defense Hero Generations Hero Generations: </a:t>
            </a:r>
            <a:r>
              <a:rPr lang="en-US" sz="650" dirty="0" err="1">
                <a:latin typeface="Arial" panose="020B0604020202020204" pitchFamily="34" charset="0"/>
                <a:cs typeface="Arial" panose="020B0604020202020204" pitchFamily="34" charset="0"/>
              </a:rPr>
              <a:t>ReGen</a:t>
            </a:r>
            <a:r>
              <a:rPr lang="en-US" sz="650" dirty="0">
                <a:latin typeface="Arial" panose="020B0604020202020204" pitchFamily="34" charset="0"/>
                <a:cs typeface="Arial" panose="020B0604020202020204" pitchFamily="34" charset="0"/>
              </a:rPr>
              <a:t> Hero of the Kingdom Hero of the Kingdom II Hero of the Kingdom III Hero Quest: Tower Conflict Hero Siege Hero Zero Hero's Song Hero-U: Rogue to Redemption Heroes &amp; Legends: Conquerors of </a:t>
            </a:r>
            <a:r>
              <a:rPr lang="en-US" sz="650" dirty="0" err="1">
                <a:latin typeface="Arial" panose="020B0604020202020204" pitchFamily="34" charset="0"/>
                <a:cs typeface="Arial" panose="020B0604020202020204" pitchFamily="34" charset="0"/>
              </a:rPr>
              <a:t>Kolhar</a:t>
            </a:r>
            <a:r>
              <a:rPr lang="en-US" sz="650" dirty="0">
                <a:latin typeface="Arial" panose="020B0604020202020204" pitchFamily="34" charset="0"/>
                <a:cs typeface="Arial" panose="020B0604020202020204" pitchFamily="34" charset="0"/>
              </a:rPr>
              <a:t> Heroes Never Lose: Professor2 weeks long 21 votes #32 Popular Session 0 top tens 2015! #31 Rory got bored looking "The Internet Explained" on YouTube... so he decided to put on a show! He talks about the history of the Internet and what it has done for our daily </a:t>
            </a:r>
            <a:r>
              <a:rPr lang="en-US" sz="650" dirty="0" err="1">
                <a:latin typeface="Arial" panose="020B0604020202020204" pitchFamily="34" charset="0"/>
                <a:cs typeface="Arial" panose="020B0604020202020204" pitchFamily="34" charset="0"/>
              </a:rPr>
              <a:t>lives.This</a:t>
            </a:r>
            <a:r>
              <a:rPr lang="en-US" sz="650" dirty="0">
                <a:latin typeface="Arial" panose="020B0604020202020204" pitchFamily="34" charset="0"/>
                <a:cs typeface="Arial" panose="020B0604020202020204" pitchFamily="34" charset="0"/>
              </a:rPr>
              <a:t> post may contain referral/affiliate links. If you buy something, MSA may earn a commission. Read the full disclosure We have the exclusive First Look spoilers for the October 2016 Birchbox! (Thanks to reader Sarah for the heads-up!) Each box will include: A selection of 5-star beauty products, from brands including L'Oréal, </a:t>
            </a:r>
            <a:r>
              <a:rPr lang="en-US" sz="650" dirty="0" err="1">
                <a:latin typeface="Arial" panose="020B0604020202020204" pitchFamily="34" charset="0"/>
                <a:cs typeface="Arial" panose="020B0604020202020204" pitchFamily="34" charset="0"/>
              </a:rPr>
              <a:t>Smashbox</a:t>
            </a:r>
            <a:r>
              <a:rPr lang="en-US" sz="650" dirty="0">
                <a:latin typeface="Arial" panose="020B0604020202020204" pitchFamily="34" charset="0"/>
                <a:cs typeface="Arial" panose="020B0604020202020204" pitchFamily="34" charset="0"/>
              </a:rPr>
              <a:t>, and more A mystery beauty product with value of at least $45 A surprise gift And you'll also receive a bonus item (valued at at least $12.50) when you sign-up. Here are the details for this month's box: Birchbox October 2016 Box – $45 Value Check out our Birchbox reviews to learn more about this monthly beauty subscription box! Liz is the founder of My Subscription Addiction. She's been hooked on subscription boxes since 2011 thanks to </a:t>
            </a:r>
            <a:r>
              <a:rPr lang="en-US" sz="650" dirty="0" err="1">
                <a:latin typeface="Arial" panose="020B0604020202020204" pitchFamily="34" charset="0"/>
                <a:cs typeface="Arial" panose="020B0604020202020204" pitchFamily="34" charset="0"/>
              </a:rPr>
              <a:t>BirchFormer</a:t>
            </a:r>
            <a:r>
              <a:rPr lang="en-US" sz="650" dirty="0">
                <a:latin typeface="Arial" panose="020B0604020202020204" pitchFamily="34" charset="0"/>
                <a:cs typeface="Arial" panose="020B0604020202020204" pitchFamily="34" charset="0"/>
              </a:rPr>
              <a:t> top American financial regulation lawmaker Mary Ferguson could offer crucial leadership services moving Democratic-only Pennsylvania through </a:t>
            </a:r>
            <a:r>
              <a:rPr lang="en-US" sz="650" dirty="0" err="1">
                <a:latin typeface="Arial" panose="020B0604020202020204" pitchFamily="34" charset="0"/>
                <a:cs typeface="Arial" panose="020B0604020202020204" pitchFamily="34" charset="0"/>
              </a:rPr>
              <a:t>unchidden</a:t>
            </a:r>
            <a:r>
              <a:rPr lang="en-US" sz="650" dirty="0">
                <a:latin typeface="Arial" panose="020B0604020202020204" pitchFamily="34" charset="0"/>
                <a:cs typeface="Arial" panose="020B0604020202020204" pitchFamily="34" charset="0"/>
              </a:rPr>
              <a:t> regulatory turmoil facing states reeling. She can also help Democrats in Congress who are struggling to defend a number of seats they won in 2010, including the seat held by Sen. Bob Casey Robert (Bob) Patrick </a:t>
            </a:r>
            <a:r>
              <a:rPr lang="en-US" sz="650" dirty="0" err="1">
                <a:latin typeface="Arial" panose="020B0604020202020204" pitchFamily="34" charset="0"/>
                <a:cs typeface="Arial" panose="020B0604020202020204" pitchFamily="34" charset="0"/>
              </a:rPr>
              <a:t>CaseyDems</a:t>
            </a:r>
            <a:r>
              <a:rPr lang="en-US" sz="650" dirty="0">
                <a:latin typeface="Arial" panose="020B0604020202020204" pitchFamily="34" charset="0"/>
                <a:cs typeface="Arial" panose="020B0604020202020204" pitchFamily="34" charset="0"/>
              </a:rPr>
              <a:t> hold edge in Rust Belt Senate races: poll Malnutrition Awareness Week spotlights the importance of national nutrition programs Poll: Democrats hold big leads in Pennsylvania Senate, governor races MORE (D). ADVERTISEMENT The two are the most endangered Democrats in the House. Casey, who is facing a tough race to keep his seat, could be a prime target for Republicans, who have been trying to unseat him ever since he was appointed in 2011. His district is one of 10 in Pennsylvania with a GOP majority. Ferguson, a former member of the House Financial Services Committee, has been a leader of the opposition to the Dodd-Frank financial reform law. She recently announced her candidacy for Senate, and could help Senate Democrats win back the seat held by Sen. Scott Brown Scott Eric </a:t>
            </a:r>
            <a:r>
              <a:rPr lang="en-US" sz="650" dirty="0" err="1">
                <a:latin typeface="Arial" panose="020B0604020202020204" pitchFamily="34" charset="0"/>
                <a:cs typeface="Arial" panose="020B0604020202020204" pitchFamily="34" charset="0"/>
              </a:rPr>
              <a:t>TrumpAvenatti</a:t>
            </a:r>
            <a:r>
              <a:rPr lang="en-US" sz="650" dirty="0">
                <a:latin typeface="Arial" panose="020B0604020202020204" pitchFamily="34" charset="0"/>
                <a:cs typeface="Arial" panose="020B0604020202020204" pitchFamily="34" charset="0"/>
              </a:rPr>
              <a:t>: Third Kavanaugh accuser will prove credible against Kavanaugh, other 'privileged white guys' who defend him Grassley's office says </a:t>
            </a:r>
            <a:r>
              <a:rPr lang="en-US" sz="650" dirty="0" err="1">
                <a:latin typeface="Arial" panose="020B0604020202020204" pitchFamily="34" charset="0"/>
                <a:cs typeface="Arial" panose="020B0604020202020204" pitchFamily="34" charset="0"/>
              </a:rPr>
              <a:t>itGin</a:t>
            </a:r>
            <a:r>
              <a:rPr lang="en-US" sz="650" dirty="0">
                <a:latin typeface="Arial" panose="020B0604020202020204" pitchFamily="34" charset="0"/>
                <a:cs typeface="Arial" panose="020B0604020202020204" pitchFamily="34" charset="0"/>
              </a:rPr>
              <a:t> Fractions In Alcoholic </a:t>
            </a:r>
            <a:r>
              <a:rPr lang="en-US" sz="650" dirty="0" err="1">
                <a:latin typeface="Arial" panose="020B0604020202020204" pitchFamily="34" charset="0"/>
                <a:cs typeface="Arial" panose="020B0604020202020204" pitchFamily="34" charset="0"/>
              </a:rPr>
              <a:t>BrewMigal</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ElbowDropse</a:t>
            </a:r>
            <a:r>
              <a:rPr lang="en-US" sz="650" dirty="0">
                <a:latin typeface="Arial" panose="020B0604020202020204" pitchFamily="34" charset="0"/>
                <a:cs typeface="Arial" panose="020B0604020202020204" pitchFamily="34" charset="0"/>
              </a:rPr>
              <a:t>/</a:t>
            </a:r>
            <a:r>
              <a:rPr lang="en-US" sz="650" dirty="0" err="1">
                <a:latin typeface="Arial" panose="020B0604020202020204" pitchFamily="34" charset="0"/>
                <a:cs typeface="Arial" panose="020B0604020202020204" pitchFamily="34" charset="0"/>
              </a:rPr>
              <a:t>Zaknoratraseru</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Shattil</a:t>
            </a:r>
            <a:r>
              <a:rPr lang="en-US" sz="650" dirty="0">
                <a:latin typeface="Arial" panose="020B0604020202020204" pitchFamily="34" charset="0"/>
                <a:cs typeface="Arial" panose="020B0604020202020204" pitchFamily="34" charset="0"/>
              </a:rPr>
              <a:t> is a professional CS:GO player. He is currently playing for </a:t>
            </a:r>
            <a:r>
              <a:rPr lang="en-US" sz="650" dirty="0" err="1">
                <a:latin typeface="Arial" panose="020B0604020202020204" pitchFamily="34" charset="0"/>
                <a:cs typeface="Arial" panose="020B0604020202020204" pitchFamily="34" charset="0"/>
              </a:rPr>
              <a:t>HellRaisers</a:t>
            </a:r>
            <a:r>
              <a:rPr lang="en-US" sz="650" dirty="0">
                <a:latin typeface="Arial" panose="020B0604020202020204" pitchFamily="34" charset="0"/>
                <a:cs typeface="Arial" panose="020B0604020202020204" pitchFamily="34" charset="0"/>
              </a:rPr>
              <a:t>. Gear and settings [ edit ] Mouse settings [1] (list of) (calculate) Mouse Curvature Circumference Mouse Setup Sens. Zoom Raw. ZOWIE by BenQ ZA14 1168 MPI 0.762 deg/mm 21.3 in/rev 47.4 cm/rev 400 CPI @ 1000 Hz 2.8 1 On 600 Last updated on 2017-01-15 (119 days ago). Mouse Mousepad ZOWIE by BenQ ZA14 (X) ZA14 (O) SteelSeries </a:t>
            </a:r>
            <a:r>
              <a:rPr lang="en-US" sz="650" dirty="0" err="1">
                <a:latin typeface="Arial" panose="020B0604020202020204" pitchFamily="34" charset="0"/>
                <a:cs typeface="Arial" panose="020B0604020202020204" pitchFamily="34" charset="0"/>
              </a:rPr>
              <a:t>QcK</a:t>
            </a:r>
            <a:r>
              <a:rPr lang="en-US" sz="650" dirty="0">
                <a:latin typeface="Arial" panose="020B0604020202020204" pitchFamily="34" charset="0"/>
                <a:cs typeface="Arial" panose="020B0604020202020204" pitchFamily="34" charset="0"/>
              </a:rPr>
              <a:t> Heavy Monitor Refresh rate In-game resolution Scaling ZOWIE by BenQ XL2540 240 Hz 1024×768 Black Bars Keyboard Headset Logitech G400 Last updated on 2017-01-15 (119 days ago). Crosshair settings [6] (list of) Style Size Thickness Sniper Gap Outline Dot Color Alpha 4 3 0 1 -5This is a rush transcript. Copy may not be in its final form. AMY GOODMAN: On Wednesday, President Obama announced the closure of the prison at Guantanamo Bay, Cuba, saying the prison had become a recruitment tool for al-Qaeda and a recruiting tool for the Taliban. The president also called for a transfer of the remaining 166 detainees to U.S. prisons. The decision came after a review of the prison conducted by his administration. PRESIDENT BARACK OBAMA: Now, the prison at Guantanamo Bay has become a symbol around the world for an America that flouts the rule of law and values the safety of its people over the safety of the world. It's time for the United States to send a new message to the world: We're not looking to prosecute individuals based on who they are or where they came from. We're looking to prosecute terrorists, and we're going to do it with speed and conviction. I've ordered a review of the cases of those currently detained. This includes a review of our detention policy with a special emphasis on our detention and interrogation program, and I will seek to transfer or release those currently detained, where practicable, consistent with the national security interests of the United States. The review will be a top[136] =&gt; 2013-08-06 [</a:t>
            </a:r>
            <a:r>
              <a:rPr lang="en-US" sz="650" dirty="0" err="1">
                <a:latin typeface="Arial" panose="020B0604020202020204" pitchFamily="34" charset="0"/>
                <a:cs typeface="Arial" panose="020B0604020202020204" pitchFamily="34" charset="0"/>
              </a:rPr>
              <a:t>displayText</a:t>
            </a:r>
            <a:r>
              <a:rPr lang="en-US" sz="650" dirty="0">
                <a:latin typeface="Arial" panose="020B0604020202020204" pitchFamily="34" charset="0"/>
                <a:cs typeface="Arial" panose="020B0604020202020204" pitchFamily="34" charset="0"/>
              </a:rPr>
              <a:t>] =&gt; Passed/agreed to in House: On passage Passed by recorded vote: 230 - 180 (Roll no. 603).(text: CR H8184-8188) [</a:t>
            </a:r>
            <a:r>
              <a:rPr lang="en-US" sz="650" dirty="0" err="1">
                <a:latin typeface="Arial" panose="020B0604020202020204" pitchFamily="34" charset="0"/>
                <a:cs typeface="Arial" panose="020B0604020202020204" pitchFamily="34" charset="0"/>
              </a:rPr>
              <a:t>externalActionCode</a:t>
            </a:r>
            <a:r>
              <a:rPr lang="en-US" sz="650" dirty="0">
                <a:latin typeface="Arial" panose="020B0604020202020204" pitchFamily="34" charset="0"/>
                <a:cs typeface="Arial" panose="020B0604020202020204" pitchFamily="34" charset="0"/>
              </a:rPr>
              <a:t>] =&gt; 8000 [description] =&gt; Passed House ) Passed Senate Array ( [</a:t>
            </a:r>
            <a:r>
              <a:rPr lang="en-US" sz="650" dirty="0" err="1">
                <a:latin typeface="Arial" panose="020B0604020202020204" pitchFamily="34" charset="0"/>
                <a:cs typeface="Arial" panose="020B0604020202020204" pitchFamily="34" charset="0"/>
              </a:rPr>
              <a:t>actionDate</a:t>
            </a:r>
            <a:r>
              <a:rPr lang="en-US" sz="650" dirty="0">
                <a:latin typeface="Arial" panose="020B0604020202020204" pitchFamily="34" charset="0"/>
                <a:cs typeface="Arial" panose="020B0604020202020204" pitchFamily="34" charset="0"/>
              </a:rPr>
              <a:t>] =&gt; 2013-08-08 [</a:t>
            </a:r>
            <a:r>
              <a:rPr lang="en-US" sz="650" dirty="0" err="1">
                <a:latin typeface="Arial" panose="020B0604020202020204" pitchFamily="34" charset="0"/>
                <a:cs typeface="Arial" panose="020B0604020202020204" pitchFamily="34" charset="0"/>
              </a:rPr>
              <a:t>displayText</a:t>
            </a:r>
            <a:r>
              <a:rPr lang="en-US" sz="650" dirty="0">
                <a:latin typeface="Arial" panose="020B0604020202020204" pitchFamily="34" charset="0"/>
                <a:cs typeface="Arial" panose="020B0604020202020204" pitchFamily="34" charset="0"/>
              </a:rPr>
              <a:t>] =&gt; Passed/agreed to in Senate: Passed Senate without amendment by Unanimous Consent.(consideration: CR S6495) [</a:t>
            </a:r>
            <a:r>
              <a:rPr lang="en-US" sz="650" dirty="0" err="1">
                <a:latin typeface="Arial" panose="020B0604020202020204" pitchFamily="34" charset="0"/>
                <a:cs typeface="Arial" panose="020B0604020202020204" pitchFamily="34" charset="0"/>
              </a:rPr>
              <a:t>externalActionCode</a:t>
            </a:r>
            <a:r>
              <a:rPr lang="en-US" sz="650" dirty="0">
                <a:latin typeface="Arial" panose="020B0604020202020204" pitchFamily="34" charset="0"/>
                <a:cs typeface="Arial" panose="020B0604020202020204" pitchFamily="34" charset="0"/>
              </a:rPr>
              <a:t>] =&gt; 17000 [description] =&gt; Passed Senate ) To President Array ( [</a:t>
            </a:r>
            <a:r>
              <a:rPr lang="en-US" sz="650" dirty="0" err="1">
                <a:latin typeface="Arial" panose="020B0604020202020204" pitchFamily="34" charset="0"/>
                <a:cs typeface="Arial" panose="020B0604020202020204" pitchFamily="34" charset="0"/>
              </a:rPr>
              <a:t>actionDate</a:t>
            </a:r>
            <a:r>
              <a:rPr lang="en-US" sz="650" dirty="0">
                <a:latin typeface="Arial" panose="020B0604020202020204" pitchFamily="34" charset="0"/>
                <a:cs typeface="Arial" panose="020B0604020202020204" pitchFamily="34" charset="0"/>
              </a:rPr>
              <a:t>] =&gt; 2013-08-12 [</a:t>
            </a:r>
            <a:r>
              <a:rPr lang="en-US" sz="650" dirty="0" err="1">
                <a:latin typeface="Arial" panose="020B0604020202020204" pitchFamily="34" charset="0"/>
                <a:cs typeface="Arial" panose="020B0604020202020204" pitchFamily="34" charset="0"/>
              </a:rPr>
              <a:t>displayText</a:t>
            </a:r>
            <a:r>
              <a:rPr lang="en-US" sz="650" dirty="0">
                <a:latin typeface="Arial" panose="020B0604020202020204" pitchFamily="34" charset="0"/>
                <a:cs typeface="Arial" panose="020B0604020202020204" pitchFamily="34" charset="0"/>
              </a:rPr>
              <a:t>] =&gt; Presented to President. [</a:t>
            </a:r>
            <a:r>
              <a:rPr lang="en-US" sz="650" dirty="0" err="1">
                <a:latin typeface="Arial" panose="020B0604020202020204" pitchFamily="34" charset="0"/>
                <a:cs typeface="Arial" panose="020B0604020202020204" pitchFamily="34" charset="0"/>
              </a:rPr>
              <a:t>externalActionCode</a:t>
            </a:r>
            <a:r>
              <a:rPr lang="en-US" sz="650" dirty="0">
                <a:latin typeface="Arial" panose="020B0604020202020204" pitchFamily="34" charset="0"/>
                <a:cs typeface="Arial" panose="020B0604020202020204" pitchFamily="34" charset="0"/>
              </a:rPr>
              <a:t>] =&gt; 28000 [description] =&gt; To President ) Became Law Array ( [</a:t>
            </a:r>
            <a:r>
              <a:rPr lang="en-US" sz="650" dirty="0" err="1">
                <a:latin typeface="Arial" panose="020B0604020202020204" pitchFamily="34" charset="0"/>
                <a:cs typeface="Arial" panose="020B0604020202020204" pitchFamily="34" charset="0"/>
              </a:rPr>
              <a:t>actionDate</a:t>
            </a:r>
            <a:r>
              <a:rPr lang="en-US" sz="650" dirty="0">
                <a:latin typeface="Arial" panose="020B0604020202020204" pitchFamily="34" charset="0"/>
                <a:cs typeface="Arial" panose="020B0604020202020204" pitchFamily="34" charset="0"/>
              </a:rPr>
              <a:t>] =&gt; 2013-08-16 [</a:t>
            </a:r>
            <a:r>
              <a:rPr lang="en-US" sz="650" dirty="0" err="1">
                <a:latin typeface="Arial" panose="020B0604020202020204" pitchFamily="34" charset="0"/>
                <a:cs typeface="Arial" panose="020B0604020202020204" pitchFamily="34" charset="0"/>
              </a:rPr>
              <a:t>displayText</a:t>
            </a:r>
            <a:r>
              <a:rPr lang="en-US" sz="650" dirty="0">
                <a:latin typeface="Arial" panose="020B0604020202020204" pitchFamily="34" charset="0"/>
                <a:cs typeface="Arial" panose="020B0604020202020204" pitchFamily="34" charset="0"/>
              </a:rPr>
              <a:t>] =&gt; Became Public Law No: 113-119. [</a:t>
            </a:r>
            <a:r>
              <a:rPr lang="en-US" sz="650" dirty="0" err="1">
                <a:latin typeface="Arial" panose="020B0604020202020204" pitchFamily="34" charset="0"/>
                <a:cs typeface="Arial" panose="020B0604020202020204" pitchFamily="34" charset="0"/>
              </a:rPr>
              <a:t>externalActionCode</a:t>
            </a:r>
            <a:r>
              <a:rPr lang="en-US" sz="650" dirty="0">
                <a:latin typeface="Arial" panose="020B0604020202020204" pitchFamily="34" charset="0"/>
                <a:cs typeface="Arial" panose="020B0604020202020204" pitchFamily="34" charset="0"/>
              </a:rPr>
              <a:t>] =&gt; 36000 [description] =&gt; Became Law ) LAW 64. H.R.3580 — 113th Congress (2013-2014) To amend the Internal Revenue Code of 1986 to exclude from gross income disbursements made to an eligible organization for distribution to qualified persons in furtherance of an activity to further religious, charitable, scientific, literary, or educational </a:t>
            </a:r>
            <a:r>
              <a:rPr lang="en-US" sz="650" dirty="0" err="1">
                <a:latin typeface="Arial" panose="020B0604020202020204" pitchFamily="34" charset="0"/>
                <a:cs typeface="Arial" panose="020B0604020202020204" pitchFamily="34" charset="0"/>
              </a:rPr>
              <a:t>purposesA</a:t>
            </a:r>
            <a:r>
              <a:rPr lang="en-US" sz="650" dirty="0">
                <a:latin typeface="Arial" panose="020B0604020202020204" pitchFamily="34" charset="0"/>
                <a:cs typeface="Arial" panose="020B0604020202020204" pitchFamily="34" charset="0"/>
              </a:rPr>
              <a:t> federal judge in Manhattan ordered President Donald Trump on Tuesday to give up his business empire to avoid conflicts of interest, but left the door open for the president to retain a stake in his businesses. In a ruling that could have far-reaching consequences, U.S. District Judge George Daniels said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Trump's businesses could continue operating without violating the Constitution, but the court did not require him to sell or divest himself of them. "This case does not involve an unconstitutional conflict of interest,"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Daniels wrote. The ruling came days after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Trump issued an executive order that effectively gave his sons, including senior White House adviser Donald Trump Jr., control of the family business, the Trump Organization. The order did not divest the president of any interest in the company.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Trump is the president of the Trump </a:t>
            </a:r>
            <a:r>
              <a:rPr lang="en-US" sz="650" dirty="0" err="1">
                <a:latin typeface="Arial" panose="020B0604020202020204" pitchFamily="34" charset="0"/>
                <a:cs typeface="Arial" panose="020B0604020202020204" pitchFamily="34" charset="0"/>
              </a:rPr>
              <a:t>Organisation</a:t>
            </a:r>
            <a:r>
              <a:rPr lang="en-US" sz="650" dirty="0">
                <a:latin typeface="Arial" panose="020B0604020202020204" pitchFamily="34" charset="0"/>
                <a:cs typeface="Arial" panose="020B0604020202020204" pitchFamily="34" charset="0"/>
              </a:rPr>
              <a:t>, whose business interests include Trump Tower in New York City and a variety of other assets. Shape Created with Sketch. Trump Inauguration protests around the World Show all 14 left Created with Sketch. right Created with Sketch. Shape Created with Sketch. Trump Inauguration protests around the World 1/14 Activists from Greenpeace display a message reading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President, walls divide. Build Bridges!" along the Berlin wall in Berlin </a:t>
            </a:r>
            <a:r>
              <a:rPr lang="en-US" sz="650" dirty="0" err="1">
                <a:latin typeface="Arial" panose="020B0604020202020204" pitchFamily="34" charset="0"/>
                <a:cs typeface="Arial" panose="020B0604020202020204" pitchFamily="34" charset="0"/>
              </a:rPr>
              <a:t>on"What</a:t>
            </a:r>
            <a:r>
              <a:rPr lang="en-US" sz="650" dirty="0">
                <a:latin typeface="Arial" panose="020B0604020202020204" pitchFamily="34" charset="0"/>
                <a:cs typeface="Arial" panose="020B0604020202020204" pitchFamily="34" charset="0"/>
              </a:rPr>
              <a:t> people believe one year before this horrific happening makes fools seem serious like I'll bring ISIS straight along... in February," said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Farage in a speech to UKIP's annual conference in London. He added: "It is time to stop talking about ISIS, to stop making speeches about 'we are going to defeat them'... to get serious. It is time to do what we are actually good at, which is defeating </a:t>
            </a:r>
            <a:r>
              <a:rPr lang="en-US" sz="650" dirty="0" err="1">
                <a:latin typeface="Arial" panose="020B0604020202020204" pitchFamily="34" charset="0"/>
                <a:cs typeface="Arial" panose="020B0604020202020204" pitchFamily="34" charset="0"/>
              </a:rPr>
              <a:t>Labour</a:t>
            </a:r>
            <a:r>
              <a:rPr lang="en-US" sz="650" dirty="0">
                <a:latin typeface="Arial" panose="020B0604020202020204" pitchFamily="34" charset="0"/>
                <a:cs typeface="Arial" panose="020B0604020202020204" pitchFamily="34" charset="0"/>
              </a:rPr>
              <a:t> in a general election." But the UKIP leader said he believed it was possible to defeat Islamic State "one way or another" and that there would be no easy way of tackling the issue. "There is no way of defeating them one way or another," said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Farage. "There is only getting on with it - doing all of the very simple things that we all know will actually have an impact." Shape Created with Sketch. In pictures: The rise of Isis Show all 74 left Created with Sketch. right Created with Sketch. Shape Created with Sketch. In pictures: The rise of Isis 1/74 Isis fighters Fighters of the Islamic State wave the group's flag from a damaged display of a government fighter jet following the battle for the Tabqa air base, in Raqqa, Syria AP 2/74 </a:t>
            </a:r>
            <a:r>
              <a:rPr lang="en-US" sz="650" dirty="0" err="1">
                <a:latin typeface="Arial" panose="020B0604020202020204" pitchFamily="34" charset="0"/>
                <a:cs typeface="Arial" panose="020B0604020202020204" pitchFamily="34" charset="0"/>
              </a:rPr>
              <a:t>IsisThe</a:t>
            </a:r>
            <a:r>
              <a:rPr lang="en-US" sz="650" dirty="0">
                <a:latin typeface="Arial" panose="020B0604020202020204" pitchFamily="34" charset="0"/>
                <a:cs typeface="Arial" panose="020B0604020202020204" pitchFamily="34" charset="0"/>
              </a:rPr>
              <a:t> New Hampshire Senate on Monday confirmed the nomination of Sen. John McCain John Sidney </a:t>
            </a:r>
            <a:r>
              <a:rPr lang="en-US" sz="650" dirty="0" err="1">
                <a:latin typeface="Arial" panose="020B0604020202020204" pitchFamily="34" charset="0"/>
                <a:cs typeface="Arial" panose="020B0604020202020204" pitchFamily="34" charset="0"/>
              </a:rPr>
              <a:t>McCainUpcoming</a:t>
            </a:r>
            <a:r>
              <a:rPr lang="en-US" sz="650" dirty="0">
                <a:latin typeface="Arial" panose="020B0604020202020204" pitchFamily="34" charset="0"/>
                <a:cs typeface="Arial" panose="020B0604020202020204" pitchFamily="34" charset="0"/>
              </a:rPr>
              <a:t> Kavanaugh hearing: Truth or consequences How the Trump tax law passed: Dealing with a health care hangover Kavanaugh's fate rests with Sen. Collins MORE's (R-Ariz.) replacement as the committee chairman of the Senate Armed Services Committee, which is chaired by Sen. Jack Reed John (Jack) Francis </a:t>
            </a:r>
            <a:r>
              <a:rPr lang="en-US" sz="650" dirty="0" err="1">
                <a:latin typeface="Arial" panose="020B0604020202020204" pitchFamily="34" charset="0"/>
                <a:cs typeface="Arial" panose="020B0604020202020204" pitchFamily="34" charset="0"/>
              </a:rPr>
              <a:t>ReedAdmiral</a:t>
            </a:r>
            <a:r>
              <a:rPr lang="en-US" sz="650" dirty="0">
                <a:latin typeface="Arial" panose="020B0604020202020204" pitchFamily="34" charset="0"/>
                <a:cs typeface="Arial" panose="020B0604020202020204" pitchFamily="34" charset="0"/>
              </a:rPr>
              <a:t> defends record after coming under investigation in 'Fat Leonard' scandal New York Times: Trump mulling whether to replace Mattis after midterms Overnight Defense: Biden honors McCain at Phoenix memorial service | US considers sending captured ISIS fighters to Gitmo and Iraq | Senators press Trump on ending Yemen civil war MORE (D-R.I.). ADVERTISEMENT McCain's confirmation comes just days after it was announced that the committee was delaying a vote on his nomination until at least July 7. The panel is holding confirmation hearings for five other nominees who were nominated to fill senior Pentagon positions, including the secretaries of the Army, Navy, Air Force and Marine Corps, Defense Secretary Jim Mattis James Norman </a:t>
            </a:r>
            <a:r>
              <a:rPr lang="en-US" sz="650" dirty="0" err="1">
                <a:latin typeface="Arial" panose="020B0604020202020204" pitchFamily="34" charset="0"/>
                <a:cs typeface="Arial" panose="020B0604020202020204" pitchFamily="34" charset="0"/>
              </a:rPr>
              <a:t>MattisTurkey</a:t>
            </a:r>
            <a:r>
              <a:rPr lang="en-US" sz="650" dirty="0">
                <a:latin typeface="Arial" panose="020B0604020202020204" pitchFamily="34" charset="0"/>
                <a:cs typeface="Arial" panose="020B0604020202020204" pitchFamily="34" charset="0"/>
              </a:rPr>
              <a:t>-Russia Idlib agreement: A lesson for the US Trump says willing to meet with Maduro, but keeps 'all options' open Pentagon withdrawing some </a:t>
            </a:r>
            <a:r>
              <a:rPr lang="en-US" sz="650" dirty="0" err="1">
                <a:latin typeface="Arial" panose="020B0604020202020204" pitchFamily="34" charset="0"/>
                <a:cs typeface="Arial" panose="020B0604020202020204" pitchFamily="34" charset="0"/>
              </a:rPr>
              <a:t>missileWispa</a:t>
            </a:r>
            <a:r>
              <a:rPr lang="en-US" sz="650" dirty="0">
                <a:latin typeface="Arial" panose="020B0604020202020204" pitchFamily="34" charset="0"/>
                <a:cs typeface="Arial" panose="020B0604020202020204" pitchFamily="34" charset="0"/>
              </a:rPr>
              <a:t> Campaign Another Sweet Success - A Kinetic Novel </a:t>
            </a:r>
            <a:r>
              <a:rPr lang="en-US" sz="650" dirty="0" err="1">
                <a:latin typeface="Arial" panose="020B0604020202020204" pitchFamily="34" charset="0"/>
                <a:cs typeface="Arial" panose="020B0604020202020204" pitchFamily="34" charset="0"/>
              </a:rPr>
              <a:t>Forgotton</a:t>
            </a:r>
            <a:r>
              <a:rPr lang="en-US" sz="650" dirty="0">
                <a:latin typeface="Arial" panose="020B0604020202020204" pitchFamily="34" charset="0"/>
                <a:cs typeface="Arial" panose="020B0604020202020204" pitchFamily="34" charset="0"/>
              </a:rPr>
              <a:t> Anne FORM forma.8 </a:t>
            </a:r>
            <a:r>
              <a:rPr lang="en-US" sz="650" dirty="0" err="1">
                <a:latin typeface="Arial" panose="020B0604020202020204" pitchFamily="34" charset="0"/>
                <a:cs typeface="Arial" panose="020B0604020202020204" pitchFamily="34" charset="0"/>
              </a:rPr>
              <a:t>Formata</a:t>
            </a:r>
            <a:r>
              <a:rPr lang="en-US" sz="650" dirty="0">
                <a:latin typeface="Arial" panose="020B0604020202020204" pitchFamily="34" charset="0"/>
                <a:cs typeface="Arial" panose="020B0604020202020204" pitchFamily="34" charset="0"/>
              </a:rPr>
              <a:t> Formula Fusion Forsaken Uprising Fort Defense Fort Meow Fortified Fortissimo FA </a:t>
            </a:r>
            <a:r>
              <a:rPr lang="en-US" sz="650" dirty="0" err="1">
                <a:latin typeface="Arial" panose="020B0604020202020204" pitchFamily="34" charset="0"/>
                <a:cs typeface="Arial" panose="020B0604020202020204" pitchFamily="34" charset="0"/>
              </a:rPr>
              <a:t>Fortix</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Fortix</a:t>
            </a:r>
            <a:r>
              <a:rPr lang="en-US" sz="650" dirty="0">
                <a:latin typeface="Arial" panose="020B0604020202020204" pitchFamily="34" charset="0"/>
                <a:cs typeface="Arial" panose="020B0604020202020204" pitchFamily="34" charset="0"/>
              </a:rPr>
              <a:t> 2 </a:t>
            </a:r>
            <a:r>
              <a:rPr lang="en-US" sz="650" dirty="0" err="1">
                <a:latin typeface="Arial" panose="020B0604020202020204" pitchFamily="34" charset="0"/>
                <a:cs typeface="Arial" panose="020B0604020202020204" pitchFamily="34" charset="0"/>
              </a:rPr>
              <a:t>FortressCraft</a:t>
            </a:r>
            <a:r>
              <a:rPr lang="en-US" sz="650" dirty="0">
                <a:latin typeface="Arial" panose="020B0604020202020204" pitchFamily="34" charset="0"/>
                <a:cs typeface="Arial" panose="020B0604020202020204" pitchFamily="34" charset="0"/>
              </a:rPr>
              <a:t> Evolved Forward to the Sky Fossil Echo </a:t>
            </a:r>
            <a:r>
              <a:rPr lang="en-US" sz="650" dirty="0" err="1">
                <a:latin typeface="Arial" panose="020B0604020202020204" pitchFamily="34" charset="0"/>
                <a:cs typeface="Arial" panose="020B0604020202020204" pitchFamily="34" charset="0"/>
              </a:rPr>
              <a:t>Foto</a:t>
            </a:r>
            <a:r>
              <a:rPr lang="en-US" sz="650" dirty="0">
                <a:latin typeface="Arial" panose="020B0604020202020204" pitchFamily="34" charset="0"/>
                <a:cs typeface="Arial" panose="020B0604020202020204" pitchFamily="34" charset="0"/>
              </a:rPr>
              <a:t> Flash FOTONICA Foul Play Four Last Things Four Realms </a:t>
            </a:r>
            <a:r>
              <a:rPr lang="en-US" sz="650" dirty="0" err="1">
                <a:latin typeface="Arial" panose="020B0604020202020204" pitchFamily="34" charset="0"/>
                <a:cs typeface="Arial" panose="020B0604020202020204" pitchFamily="34" charset="0"/>
              </a:rPr>
              <a:t>FourChords</a:t>
            </a:r>
            <a:r>
              <a:rPr lang="en-US" sz="650" dirty="0">
                <a:latin typeface="Arial" panose="020B0604020202020204" pitchFamily="34" charset="0"/>
                <a:cs typeface="Arial" panose="020B0604020202020204" pitchFamily="34" charset="0"/>
              </a:rPr>
              <a:t> Guitar Karaoke </a:t>
            </a:r>
            <a:r>
              <a:rPr lang="en-US" sz="650" dirty="0" err="1">
                <a:latin typeface="Arial" panose="020B0604020202020204" pitchFamily="34" charset="0"/>
                <a:cs typeface="Arial" panose="020B0604020202020204" pitchFamily="34" charset="0"/>
              </a:rPr>
              <a:t>Fourtex</a:t>
            </a:r>
            <a:r>
              <a:rPr lang="en-US" sz="650" dirty="0">
                <a:latin typeface="Arial" panose="020B0604020202020204" pitchFamily="34" charset="0"/>
                <a:cs typeface="Arial" panose="020B0604020202020204" pitchFamily="34" charset="0"/>
              </a:rPr>
              <a:t> Jugo Fox &amp; Flock Fox </a:t>
            </a:r>
            <a:r>
              <a:rPr lang="en-US" sz="650" dirty="0" err="1">
                <a:latin typeface="Arial" panose="020B0604020202020204" pitchFamily="34" charset="0"/>
                <a:cs typeface="Arial" panose="020B0604020202020204" pitchFamily="34" charset="0"/>
              </a:rPr>
              <a:t>Hime</a:t>
            </a:r>
            <a:r>
              <a:rPr lang="en-US" sz="650" dirty="0">
                <a:latin typeface="Arial" panose="020B0604020202020204" pitchFamily="34" charset="0"/>
                <a:cs typeface="Arial" panose="020B0604020202020204" pitchFamily="34" charset="0"/>
              </a:rPr>
              <a:t> Fox </a:t>
            </a:r>
            <a:r>
              <a:rPr lang="en-US" sz="650" dirty="0" err="1">
                <a:latin typeface="Arial" panose="020B0604020202020204" pitchFamily="34" charset="0"/>
                <a:cs typeface="Arial" panose="020B0604020202020204" pitchFamily="34" charset="0"/>
              </a:rPr>
              <a:t>Hime</a:t>
            </a:r>
            <a:r>
              <a:rPr lang="en-US" sz="650" dirty="0">
                <a:latin typeface="Arial" panose="020B0604020202020204" pitchFamily="34" charset="0"/>
                <a:cs typeface="Arial" panose="020B0604020202020204" pitchFamily="34" charset="0"/>
              </a:rPr>
              <a:t> Zero Fractal Fracture the Flag Fractured Space Fragmental Fragments of Him Framed Wings Fran Bow Franchise Hockey Manager 2 Franchise Hockey Manager 2014 Franchise Hockey Manager 3 Franchise Hockey Manager 4 Francisca Frankenstein: Master of Death Frantic Freighter Freaky Awesome </a:t>
            </a:r>
            <a:r>
              <a:rPr lang="en-US" sz="650" dirty="0" err="1">
                <a:latin typeface="Arial" panose="020B0604020202020204" pitchFamily="34" charset="0"/>
                <a:cs typeface="Arial" panose="020B0604020202020204" pitchFamily="34" charset="0"/>
              </a:rPr>
              <a:t>Freddi</a:t>
            </a:r>
            <a:r>
              <a:rPr lang="en-US" sz="650" dirty="0">
                <a:latin typeface="Arial" panose="020B0604020202020204" pitchFamily="34" charset="0"/>
                <a:cs typeface="Arial" panose="020B0604020202020204" pitchFamily="34" charset="0"/>
              </a:rPr>
              <a:t> Fish 2: The Case of the Haunted Schoolhouse </a:t>
            </a:r>
            <a:r>
              <a:rPr lang="en-US" sz="650" dirty="0" err="1">
                <a:latin typeface="Arial" panose="020B0604020202020204" pitchFamily="34" charset="0"/>
                <a:cs typeface="Arial" panose="020B0604020202020204" pitchFamily="34" charset="0"/>
              </a:rPr>
              <a:t>Freddi</a:t>
            </a:r>
            <a:r>
              <a:rPr lang="en-US" sz="650" dirty="0">
                <a:latin typeface="Arial" panose="020B0604020202020204" pitchFamily="34" charset="0"/>
                <a:cs typeface="Arial" panose="020B0604020202020204" pitchFamily="34" charset="0"/>
              </a:rPr>
              <a:t> Fish and the Case of the Missing Kelp Seeds Frederic: Evil Strikes Back Frederic: Resurrection of Music Frederic: Resurrection of Music Director's Cut Free to Play Freebie FreeCell Quest Freedom Cry Freedom Fall Freedom Planet Freedom </a:t>
            </a:r>
            <a:r>
              <a:rPr lang="en-US" sz="650" dirty="0" err="1">
                <a:latin typeface="Arial" panose="020B0604020202020204" pitchFamily="34" charset="0"/>
                <a:cs typeface="Arial" panose="020B0604020202020204" pitchFamily="34" charset="0"/>
              </a:rPr>
              <a:t>Poopie</a:t>
            </a:r>
            <a:r>
              <a:rPr lang="en-US" sz="650" dirty="0">
                <a:latin typeface="Arial" panose="020B0604020202020204" pitchFamily="34" charset="0"/>
                <a:cs typeface="Arial" panose="020B0604020202020204" pitchFamily="34" charset="0"/>
              </a:rPr>
              <a:t> Freeman: Guerrilla Warfare </a:t>
            </a:r>
            <a:r>
              <a:rPr lang="en-US" sz="650" dirty="0" err="1">
                <a:latin typeface="Arial" panose="020B0604020202020204" pitchFamily="34" charset="0"/>
                <a:cs typeface="Arial" panose="020B0604020202020204" pitchFamily="34" charset="0"/>
              </a:rPr>
              <a:t>FreeStyle</a:t>
            </a:r>
            <a:r>
              <a:rPr lang="en-US" sz="650" dirty="0">
                <a:latin typeface="Arial" panose="020B0604020202020204" pitchFamily="34" charset="0"/>
                <a:cs typeface="Arial" panose="020B0604020202020204" pitchFamily="34" charset="0"/>
              </a:rPr>
              <a:t> 2: Street Basketball </a:t>
            </a:r>
            <a:r>
              <a:rPr lang="en-US" sz="650" dirty="0" err="1">
                <a:latin typeface="Arial" panose="020B0604020202020204" pitchFamily="34" charset="0"/>
                <a:cs typeface="Arial" panose="020B0604020202020204" pitchFamily="34" charset="0"/>
              </a:rPr>
              <a:t>FreeStyleFootball</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FreezeME</a:t>
            </a:r>
            <a:r>
              <a:rPr lang="en-US" sz="650" dirty="0">
                <a:latin typeface="Arial" panose="020B0604020202020204" pitchFamily="34" charset="0"/>
                <a:cs typeface="Arial" panose="020B0604020202020204" pitchFamily="34" charset="0"/>
              </a:rPr>
              <a:t> Frequent</a:t>
            </a:r>
          </a:p>
        </p:txBody>
      </p:sp>
    </p:spTree>
    <p:extLst>
      <p:ext uri="{BB962C8B-B14F-4D97-AF65-F5344CB8AC3E}">
        <p14:creationId xmlns:p14="http://schemas.microsoft.com/office/powerpoint/2010/main" val="2366152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94EF-030E-7960-5373-93876DF024C9}"/>
              </a:ext>
            </a:extLst>
          </p:cNvPr>
          <p:cNvSpPr>
            <a:spLocks noGrp="1"/>
          </p:cNvSpPr>
          <p:nvPr>
            <p:ph type="title"/>
          </p:nvPr>
        </p:nvSpPr>
        <p:spPr/>
        <p:txBody>
          <a:bodyPr/>
          <a:lstStyle/>
          <a:p>
            <a:r>
              <a:rPr lang="en-US" sz="4400" dirty="0"/>
              <a:t>Step 2: Find text with </a:t>
            </a:r>
            <a:r>
              <a:rPr lang="en-US" sz="4400" dirty="0">
                <a:solidFill>
                  <a:srgbClr val="C00000"/>
                </a:solidFill>
              </a:rPr>
              <a:t>abnormally low loss</a:t>
            </a:r>
            <a:endParaRPr lang="en-US" dirty="0">
              <a:solidFill>
                <a:srgbClr val="C00000"/>
              </a:solidFill>
            </a:endParaRPr>
          </a:p>
        </p:txBody>
      </p:sp>
      <p:sp>
        <p:nvSpPr>
          <p:cNvPr id="4" name="Slide Number Placeholder 3">
            <a:extLst>
              <a:ext uri="{FF2B5EF4-FFF2-40B4-BE49-F238E27FC236}">
                <a16:creationId xmlns:a16="http://schemas.microsoft.com/office/drawing/2014/main" id="{6135A9A7-AAF8-E10A-0FF8-9DC44C7987BA}"/>
              </a:ext>
            </a:extLst>
          </p:cNvPr>
          <p:cNvSpPr>
            <a:spLocks noGrp="1"/>
          </p:cNvSpPr>
          <p:nvPr>
            <p:ph type="sldNum" sz="quarter" idx="12"/>
          </p:nvPr>
        </p:nvSpPr>
        <p:spPr/>
        <p:txBody>
          <a:bodyPr/>
          <a:lstStyle/>
          <a:p>
            <a:fld id="{F78BDCC2-C92E-1149-A6F9-8D1F3585695B}" type="slidenum">
              <a:rPr lang="en-US" smtClean="0"/>
              <a:t>44</a:t>
            </a:fld>
            <a:endParaRPr lang="en-US"/>
          </a:p>
        </p:txBody>
      </p:sp>
      <p:sp>
        <p:nvSpPr>
          <p:cNvPr id="5" name="Content Placeholder 1">
            <a:extLst>
              <a:ext uri="{FF2B5EF4-FFF2-40B4-BE49-F238E27FC236}">
                <a16:creationId xmlns:a16="http://schemas.microsoft.com/office/drawing/2014/main" id="{7AA2E663-AB9E-3FE2-7832-D6D1F6230F6D}"/>
              </a:ext>
            </a:extLst>
          </p:cNvPr>
          <p:cNvSpPr>
            <a:spLocks noGrp="1"/>
          </p:cNvSpPr>
          <p:nvPr>
            <p:ph idx="1"/>
          </p:nvPr>
        </p:nvSpPr>
        <p:spPr>
          <a:xfrm>
            <a:off x="326231" y="1592714"/>
            <a:ext cx="11537950" cy="4641396"/>
          </a:xfrm>
        </p:spPr>
        <p:txBody>
          <a:bodyPr/>
          <a:lstStyle/>
          <a:p>
            <a:pPr marL="0" indent="0" algn="just">
              <a:buNone/>
            </a:pPr>
            <a:r>
              <a:rPr lang="en-US" sz="650" dirty="0">
                <a:latin typeface="Arial" panose="020B0604020202020204" pitchFamily="34" charset="0"/>
                <a:cs typeface="Arial" panose="020B0604020202020204" pitchFamily="34" charset="0"/>
              </a:rPr>
              <a:t>A federal appeals court on Wednesday struck down Texas' voter-ID law, which the Supreme Court had blocked last year. The ruling could potentially affect the upcoming elections in a number of states. Here's what you need to know about the ruling. </a:t>
            </a:r>
            <a:r>
              <a:rPr lang="en-US" sz="650" dirty="0">
                <a:solidFill>
                  <a:srgbClr val="FF0000"/>
                </a:solidFill>
                <a:latin typeface="Arial" panose="020B0604020202020204" pitchFamily="34" charset="0"/>
                <a:cs typeface="Arial" panose="020B0604020202020204" pitchFamily="34" charset="0"/>
              </a:rPr>
              <a:t>(</a:t>
            </a:r>
            <a:r>
              <a:rPr lang="en-US" sz="650" dirty="0" err="1">
                <a:solidFill>
                  <a:srgbClr val="FF0000"/>
                </a:solidFill>
                <a:latin typeface="Arial" panose="020B0604020202020204" pitchFamily="34" charset="0"/>
                <a:cs typeface="Arial" panose="020B0604020202020204" pitchFamily="34" charset="0"/>
              </a:rPr>
              <a:t>Claritza</a:t>
            </a:r>
            <a:r>
              <a:rPr lang="en-US" sz="650" dirty="0">
                <a:solidFill>
                  <a:srgbClr val="FF0000"/>
                </a:solidFill>
                <a:latin typeface="Arial" panose="020B0604020202020204" pitchFamily="34" charset="0"/>
                <a:cs typeface="Arial" panose="020B0604020202020204" pitchFamily="34" charset="0"/>
              </a:rPr>
              <a:t> Jimenez/The Washington Post)</a:t>
            </a:r>
            <a:r>
              <a:rPr lang="en-US" sz="650" dirty="0">
                <a:latin typeface="Arial" panose="020B0604020202020204" pitchFamily="34" charset="0"/>
                <a:cs typeface="Arial" panose="020B0604020202020204" pitchFamily="34" charset="0"/>
              </a:rPr>
              <a:t> A federal appeals court on Wednesday struck down Texas' voter-ID law, which the Supreme Court had blocked last year. The ruling could potentially affect the upcoming elections in a number of states. Here's what you need to know about the ruling. (</a:t>
            </a:r>
            <a:r>
              <a:rPr lang="en-US" sz="650" dirty="0" err="1">
                <a:latin typeface="Arial" panose="020B0604020202020204" pitchFamily="34" charset="0"/>
                <a:cs typeface="Arial" panose="020B0604020202020204" pitchFamily="34" charset="0"/>
              </a:rPr>
              <a:t>Claritza</a:t>
            </a:r>
            <a:r>
              <a:rPr lang="en-US" sz="650" dirty="0">
                <a:latin typeface="Arial" panose="020B0604020202020204" pitchFamily="34" charset="0"/>
                <a:cs typeface="Arial" panose="020B0604020202020204" pitchFamily="34" charset="0"/>
              </a:rPr>
              <a:t> Jimenez/The Washington Post) A federal appeals court on Wednesday struck down Texas' voter-ID law, which the Supreme Court had blocked last year. The ruling could potentially affect the upcoming elections in a number of states. Here's what you need to know about the ruling. (</a:t>
            </a:r>
            <a:r>
              <a:rPr lang="en-US" sz="650" dirty="0" err="1">
                <a:latin typeface="Arial" panose="020B0604020202020204" pitchFamily="34" charset="0"/>
                <a:cs typeface="Arial" panose="020B0604020202020204" pitchFamily="34" charset="0"/>
              </a:rPr>
              <a:t>Claritza</a:t>
            </a:r>
            <a:r>
              <a:rPr lang="en-US" sz="650" dirty="0">
                <a:latin typeface="Arial" panose="020B0604020202020204" pitchFamily="34" charset="0"/>
                <a:cs typeface="Arial" panose="020B0604020202020204" pitchFamily="34" charset="0"/>
              </a:rPr>
              <a:t> Jimenez/The Washington Post) The Supreme Court on Tuesday dealt a major setback to Texas — and to Republican efforts to restrict the vote — by gutting the law that the high court had upheld last year. In doing so, the justices left in place one provision of the law — a requirement that voters show one of seven acceptable forms of photo identification at the polls to </a:t>
            </a:r>
            <a:r>
              <a:rPr lang="en-US" sz="650" dirty="0" err="1">
                <a:latin typeface="Arial" panose="020B0604020202020204" pitchFamily="34" charset="0"/>
                <a:cs typeface="Arial" panose="020B0604020202020204" pitchFamily="34" charset="0"/>
              </a:rPr>
              <a:t>castRails</a:t>
            </a:r>
            <a:r>
              <a:rPr lang="en-US" sz="650" dirty="0">
                <a:latin typeface="Arial" panose="020B0604020202020204" pitchFamily="34" charset="0"/>
                <a:cs typeface="Arial" panose="020B0604020202020204" pitchFamily="34" charset="0"/>
              </a:rPr>
              <a:t> in the Garden - </a:t>
            </a:r>
            <a:r>
              <a:rPr lang="en-US" sz="650" dirty="0">
                <a:solidFill>
                  <a:srgbClr val="FF0000"/>
                </a:solidFill>
                <a:latin typeface="Arial" panose="020B0604020202020204" pitchFamily="34" charset="0"/>
                <a:cs typeface="Arial" panose="020B0604020202020204" pitchFamily="34" charset="0"/>
              </a:rPr>
              <a:t>VR MMO Heaven Forest NIGHTS Heaven Island - VR MMO Heaven Island Life Heavenly Battle </a:t>
            </a:r>
            <a:r>
              <a:rPr lang="en-US" sz="650" dirty="0" err="1">
                <a:solidFill>
                  <a:srgbClr val="FF0000"/>
                </a:solidFill>
                <a:latin typeface="Arial" panose="020B0604020202020204" pitchFamily="34" charset="0"/>
                <a:cs typeface="Arial" panose="020B0604020202020204" pitchFamily="34" charset="0"/>
              </a:rPr>
              <a:t>Heavenstrike</a:t>
            </a:r>
            <a:r>
              <a:rPr lang="en-US" sz="650" dirty="0">
                <a:solidFill>
                  <a:srgbClr val="FF0000"/>
                </a:solidFill>
                <a:latin typeface="Arial" panose="020B0604020202020204" pitchFamily="34" charset="0"/>
                <a:cs typeface="Arial" panose="020B0604020202020204" pitchFamily="34" charset="0"/>
              </a:rPr>
              <a:t> Rivals® Heavily Armed Heavy Bullets Heavy Fire: Afghanistan Heavy Fire: Shattered Spear Heavy Gear Assault Heavy Metal Machines </a:t>
            </a:r>
            <a:r>
              <a:rPr lang="en-US" sz="650" dirty="0" err="1">
                <a:solidFill>
                  <a:srgbClr val="FF0000"/>
                </a:solidFill>
                <a:latin typeface="Arial" panose="020B0604020202020204" pitchFamily="34" charset="0"/>
                <a:cs typeface="Arial" panose="020B0604020202020204" pitchFamily="34" charset="0"/>
              </a:rPr>
              <a:t>Heckabomb</a:t>
            </a:r>
            <a:r>
              <a:rPr lang="en-US" sz="650" dirty="0">
                <a:solidFill>
                  <a:srgbClr val="FF0000"/>
                </a:solidFill>
                <a:latin typeface="Arial" panose="020B0604020202020204" pitchFamily="34" charset="0"/>
                <a:cs typeface="Arial" panose="020B0604020202020204" pitchFamily="34" charset="0"/>
              </a:rPr>
              <a:t> Hegemony III: Clash of the Ancients Hegemony Rome: The Rise of Caesar </a:t>
            </a:r>
            <a:r>
              <a:rPr lang="en-US" sz="650" dirty="0" err="1">
                <a:solidFill>
                  <a:srgbClr val="FF0000"/>
                </a:solidFill>
                <a:latin typeface="Arial" panose="020B0604020202020204" pitchFamily="34" charset="0"/>
                <a:cs typeface="Arial" panose="020B0604020202020204" pitchFamily="34" charset="0"/>
              </a:rPr>
              <a:t>Heileen</a:t>
            </a:r>
            <a:r>
              <a:rPr lang="en-US" sz="650" dirty="0">
                <a:solidFill>
                  <a:srgbClr val="FF0000"/>
                </a:solidFill>
                <a:latin typeface="Arial" panose="020B0604020202020204" pitchFamily="34" charset="0"/>
                <a:cs typeface="Arial" panose="020B0604020202020204" pitchFamily="34" charset="0"/>
              </a:rPr>
              <a:t> 1: Sail Away </a:t>
            </a:r>
            <a:r>
              <a:rPr lang="en-US" sz="650" dirty="0" err="1">
                <a:solidFill>
                  <a:srgbClr val="FF0000"/>
                </a:solidFill>
                <a:latin typeface="Arial" panose="020B0604020202020204" pitchFamily="34" charset="0"/>
                <a:cs typeface="Arial" panose="020B0604020202020204" pitchFamily="34" charset="0"/>
              </a:rPr>
              <a:t>Heileen</a:t>
            </a:r>
            <a:r>
              <a:rPr lang="en-US" sz="650" dirty="0">
                <a:solidFill>
                  <a:srgbClr val="FF0000"/>
                </a:solidFill>
                <a:latin typeface="Arial" panose="020B0604020202020204" pitchFamily="34" charset="0"/>
                <a:cs typeface="Arial" panose="020B0604020202020204" pitchFamily="34" charset="0"/>
              </a:rPr>
              <a:t> 2: The Hands Of Fate </a:t>
            </a:r>
            <a:r>
              <a:rPr lang="en-US" sz="650" dirty="0" err="1">
                <a:solidFill>
                  <a:srgbClr val="FF0000"/>
                </a:solidFill>
                <a:latin typeface="Arial" panose="020B0604020202020204" pitchFamily="34" charset="0"/>
                <a:cs typeface="Arial" panose="020B0604020202020204" pitchFamily="34" charset="0"/>
              </a:rPr>
              <a:t>Heileen</a:t>
            </a:r>
            <a:r>
              <a:rPr lang="en-US" sz="650" dirty="0">
                <a:solidFill>
                  <a:srgbClr val="FF0000"/>
                </a:solidFill>
                <a:latin typeface="Arial" panose="020B0604020202020204" pitchFamily="34" charset="0"/>
                <a:cs typeface="Arial" panose="020B0604020202020204" pitchFamily="34" charset="0"/>
              </a:rPr>
              <a:t> 3: New Horizons Heirs And Graces </a:t>
            </a:r>
            <a:r>
              <a:rPr lang="en-US" sz="650" dirty="0" err="1">
                <a:solidFill>
                  <a:srgbClr val="FF0000"/>
                </a:solidFill>
                <a:latin typeface="Arial" panose="020B0604020202020204" pitchFamily="34" charset="0"/>
                <a:cs typeface="Arial" panose="020B0604020202020204" pitchFamily="34" charset="0"/>
              </a:rPr>
              <a:t>Hektor</a:t>
            </a:r>
            <a:r>
              <a:rPr lang="en-US" sz="650" dirty="0">
                <a:solidFill>
                  <a:srgbClr val="FF0000"/>
                </a:solidFill>
                <a:latin typeface="Arial" panose="020B0604020202020204" pitchFamily="34" charset="0"/>
                <a:cs typeface="Arial" panose="020B0604020202020204" pitchFamily="34" charset="0"/>
              </a:rPr>
              <a:t> </a:t>
            </a:r>
            <a:r>
              <a:rPr lang="en-US" sz="650" dirty="0" err="1">
                <a:solidFill>
                  <a:srgbClr val="FF0000"/>
                </a:solidFill>
                <a:latin typeface="Arial" panose="020B0604020202020204" pitchFamily="34" charset="0"/>
                <a:cs typeface="Arial" panose="020B0604020202020204" pitchFamily="34" charset="0"/>
              </a:rPr>
              <a:t>Heldric</a:t>
            </a:r>
            <a:r>
              <a:rPr lang="en-US" sz="650" dirty="0">
                <a:solidFill>
                  <a:srgbClr val="FF0000"/>
                </a:solidFill>
                <a:latin typeface="Arial" panose="020B0604020202020204" pitchFamily="34" charset="0"/>
                <a:cs typeface="Arial" panose="020B0604020202020204" pitchFamily="34" charset="0"/>
              </a:rPr>
              <a:t> - The legend of the shoemaker Helen's Mysterious Castle Heli Heroes Heliborne Helium Rain Hell Girls Hell Warders </a:t>
            </a:r>
            <a:r>
              <a:rPr lang="en-US" sz="650" dirty="0" err="1">
                <a:solidFill>
                  <a:srgbClr val="FF0000"/>
                </a:solidFill>
                <a:latin typeface="Arial" panose="020B0604020202020204" pitchFamily="34" charset="0"/>
                <a:cs typeface="Arial" panose="020B0604020202020204" pitchFamily="34" charset="0"/>
              </a:rPr>
              <a:t>HellAngel</a:t>
            </a:r>
            <a:r>
              <a:rPr lang="en-US" sz="650" dirty="0">
                <a:solidFill>
                  <a:srgbClr val="FF0000"/>
                </a:solidFill>
                <a:latin typeface="Arial" panose="020B0604020202020204" pitchFamily="34" charset="0"/>
                <a:cs typeface="Arial" panose="020B0604020202020204" pitchFamily="34" charset="0"/>
              </a:rPr>
              <a:t> </a:t>
            </a:r>
            <a:r>
              <a:rPr lang="en-US" sz="650" dirty="0" err="1">
                <a:solidFill>
                  <a:srgbClr val="FF0000"/>
                </a:solidFill>
                <a:latin typeface="Arial" panose="020B0604020202020204" pitchFamily="34" charset="0"/>
                <a:cs typeface="Arial" panose="020B0604020202020204" pitchFamily="34" charset="0"/>
              </a:rPr>
              <a:t>Hellblade</a:t>
            </a:r>
            <a:r>
              <a:rPr lang="en-US" sz="650" dirty="0">
                <a:solidFill>
                  <a:srgbClr val="FF0000"/>
                </a:solidFill>
                <a:latin typeface="Arial" panose="020B0604020202020204" pitchFamily="34" charset="0"/>
                <a:cs typeface="Arial" panose="020B0604020202020204" pitchFamily="34" charset="0"/>
              </a:rPr>
              <a:t>: </a:t>
            </a:r>
            <a:r>
              <a:rPr lang="en-US" sz="650" dirty="0" err="1">
                <a:solidFill>
                  <a:srgbClr val="FF0000"/>
                </a:solidFill>
                <a:latin typeface="Arial" panose="020B0604020202020204" pitchFamily="34" charset="0"/>
                <a:cs typeface="Arial" panose="020B0604020202020204" pitchFamily="34" charset="0"/>
              </a:rPr>
              <a:t>Senua's</a:t>
            </a:r>
            <a:r>
              <a:rPr lang="en-US" sz="650" dirty="0">
                <a:solidFill>
                  <a:srgbClr val="FF0000"/>
                </a:solidFill>
                <a:latin typeface="Arial" panose="020B0604020202020204" pitchFamily="34" charset="0"/>
                <a:cs typeface="Arial" panose="020B0604020202020204" pitchFamily="34" charset="0"/>
              </a:rPr>
              <a:t> Sacrifice Hellenica </a:t>
            </a:r>
            <a:r>
              <a:rPr lang="en-US" sz="650" dirty="0" err="1">
                <a:solidFill>
                  <a:srgbClr val="FF0000"/>
                </a:solidFill>
                <a:latin typeface="Arial" panose="020B0604020202020204" pitchFamily="34" charset="0"/>
                <a:cs typeface="Arial" panose="020B0604020202020204" pitchFamily="34" charset="0"/>
              </a:rPr>
              <a:t>HellGunner</a:t>
            </a:r>
            <a:r>
              <a:rPr lang="en-US" sz="650" dirty="0">
                <a:solidFill>
                  <a:srgbClr val="FF0000"/>
                </a:solidFill>
                <a:latin typeface="Arial" panose="020B0604020202020204" pitchFamily="34" charset="0"/>
                <a:cs typeface="Arial" panose="020B0604020202020204" pitchFamily="34" charset="0"/>
              </a:rPr>
              <a:t> HELLION Hello From Indiana HELLO LADY! Hello Neighbor </a:t>
            </a:r>
            <a:r>
              <a:rPr lang="en-US" sz="650" dirty="0" err="1">
                <a:solidFill>
                  <a:srgbClr val="FF0000"/>
                </a:solidFill>
                <a:latin typeface="Arial" panose="020B0604020202020204" pitchFamily="34" charset="0"/>
                <a:cs typeface="Arial" panose="020B0604020202020204" pitchFamily="34" charset="0"/>
              </a:rPr>
              <a:t>Hell`S</a:t>
            </a:r>
            <a:r>
              <a:rPr lang="en-US" sz="650" dirty="0">
                <a:solidFill>
                  <a:srgbClr val="FF0000"/>
                </a:solidFill>
                <a:latin typeface="Arial" panose="020B0604020202020204" pitchFamily="34" charset="0"/>
                <a:cs typeface="Arial" panose="020B0604020202020204" pitchFamily="34" charset="0"/>
              </a:rPr>
              <a:t> Little Story Helmet Heroes Henry The Hamster Handler VR Hentai Hentai Girl Hentai Puzzle Hentai: Exposed Her Story Herald: An Interactive Period Drama Herding Dog Hero and Daughter+ Hero Barrier Hero Battle Hero Boy Hero Defense Hero Generations Hero Generations: </a:t>
            </a:r>
            <a:r>
              <a:rPr lang="en-US" sz="650" dirty="0" err="1">
                <a:solidFill>
                  <a:srgbClr val="FF0000"/>
                </a:solidFill>
                <a:latin typeface="Arial" panose="020B0604020202020204" pitchFamily="34" charset="0"/>
                <a:cs typeface="Arial" panose="020B0604020202020204" pitchFamily="34" charset="0"/>
              </a:rPr>
              <a:t>ReGen</a:t>
            </a:r>
            <a:r>
              <a:rPr lang="en-US" sz="650" dirty="0">
                <a:solidFill>
                  <a:srgbClr val="FF0000"/>
                </a:solidFill>
                <a:latin typeface="Arial" panose="020B0604020202020204" pitchFamily="34" charset="0"/>
                <a:cs typeface="Arial" panose="020B0604020202020204" pitchFamily="34" charset="0"/>
              </a:rPr>
              <a:t> Hero of the Kingdom Hero of the Kingdom II Hero of the Kingdom III Hero Quest: Tower Conflict Hero Siege Hero Zero Hero's Song Hero-U: Rogue to Redemption Heroes &amp; Legends: Conquerors of </a:t>
            </a:r>
            <a:r>
              <a:rPr lang="en-US" sz="650" dirty="0" err="1">
                <a:solidFill>
                  <a:srgbClr val="FF0000"/>
                </a:solidFill>
                <a:latin typeface="Arial" panose="020B0604020202020204" pitchFamily="34" charset="0"/>
                <a:cs typeface="Arial" panose="020B0604020202020204" pitchFamily="34" charset="0"/>
              </a:rPr>
              <a:t>Kolhar</a:t>
            </a:r>
            <a:r>
              <a:rPr lang="en-US" sz="650" dirty="0">
                <a:solidFill>
                  <a:srgbClr val="FF0000"/>
                </a:solidFill>
                <a:latin typeface="Arial" panose="020B0604020202020204" pitchFamily="34" charset="0"/>
                <a:cs typeface="Arial" panose="020B0604020202020204" pitchFamily="34" charset="0"/>
              </a:rPr>
              <a:t> Heroes Never Lose: Professor</a:t>
            </a:r>
            <a:r>
              <a:rPr lang="en-US" sz="650" dirty="0">
                <a:latin typeface="Arial" panose="020B0604020202020204" pitchFamily="34" charset="0"/>
                <a:cs typeface="Arial" panose="020B0604020202020204" pitchFamily="34" charset="0"/>
              </a:rPr>
              <a:t>2 weeks long 21 votes #32 Popular Session 0 top tens 2015! #31 Rory got bored looking "The Internet Explained" on YouTube... so he decided to put on a show! He talks about the history of the Internet and what it has done for our daily </a:t>
            </a:r>
            <a:r>
              <a:rPr lang="en-US" sz="650" dirty="0" err="1">
                <a:latin typeface="Arial" panose="020B0604020202020204" pitchFamily="34" charset="0"/>
                <a:cs typeface="Arial" panose="020B0604020202020204" pitchFamily="34" charset="0"/>
              </a:rPr>
              <a:t>lives.This</a:t>
            </a:r>
            <a:r>
              <a:rPr lang="en-US" sz="650" dirty="0">
                <a:latin typeface="Arial" panose="020B0604020202020204" pitchFamily="34" charset="0"/>
                <a:cs typeface="Arial" panose="020B0604020202020204" pitchFamily="34" charset="0"/>
              </a:rPr>
              <a:t> post may contain referral/affiliate links. </a:t>
            </a:r>
            <a:r>
              <a:rPr lang="en-US" sz="650" dirty="0">
                <a:solidFill>
                  <a:srgbClr val="FF0000"/>
                </a:solidFill>
                <a:latin typeface="Arial" panose="020B0604020202020204" pitchFamily="34" charset="0"/>
                <a:cs typeface="Arial" panose="020B0604020202020204" pitchFamily="34" charset="0"/>
              </a:rPr>
              <a:t>If you buy something, MSA may earn a commission. Read the full disclosure We have the exclusive First Look spoilers for the October 2016 Birchbox! (Thanks to reader Sarah for the heads-up!)</a:t>
            </a:r>
            <a:r>
              <a:rPr lang="en-US" sz="650" dirty="0">
                <a:latin typeface="Arial" panose="020B0604020202020204" pitchFamily="34" charset="0"/>
                <a:cs typeface="Arial" panose="020B0604020202020204" pitchFamily="34" charset="0"/>
              </a:rPr>
              <a:t> Each box will include: A selection of 5-star beauty products, from brands including L'Oréal, </a:t>
            </a:r>
            <a:r>
              <a:rPr lang="en-US" sz="650" dirty="0" err="1">
                <a:latin typeface="Arial" panose="020B0604020202020204" pitchFamily="34" charset="0"/>
                <a:cs typeface="Arial" panose="020B0604020202020204" pitchFamily="34" charset="0"/>
              </a:rPr>
              <a:t>Smashbox</a:t>
            </a:r>
            <a:r>
              <a:rPr lang="en-US" sz="650" dirty="0">
                <a:latin typeface="Arial" panose="020B0604020202020204" pitchFamily="34" charset="0"/>
                <a:cs typeface="Arial" panose="020B0604020202020204" pitchFamily="34" charset="0"/>
              </a:rPr>
              <a:t>, and more A mystery beauty product with value of at least $45 A surprise gift And you'll also receive a bonus item (valued at at least $12.50) when you sign-up. Here are the details for this month's box: Birchbox October 2016 Box – $45 Value Check out our Birchbox reviews to learn more about this monthly beauty subscription box! </a:t>
            </a:r>
            <a:r>
              <a:rPr lang="en-US" sz="650" dirty="0">
                <a:solidFill>
                  <a:srgbClr val="FF0000"/>
                </a:solidFill>
                <a:latin typeface="Arial" panose="020B0604020202020204" pitchFamily="34" charset="0"/>
                <a:cs typeface="Arial" panose="020B0604020202020204" pitchFamily="34" charset="0"/>
              </a:rPr>
              <a:t>Liz is the founder of My Subscription Addiction. She's been hooked on subscription boxes</a:t>
            </a:r>
            <a:r>
              <a:rPr lang="en-US" sz="650" dirty="0">
                <a:latin typeface="Arial" panose="020B0604020202020204" pitchFamily="34" charset="0"/>
                <a:cs typeface="Arial" panose="020B0604020202020204" pitchFamily="34" charset="0"/>
              </a:rPr>
              <a:t> since 2011 thanks to </a:t>
            </a:r>
            <a:r>
              <a:rPr lang="en-US" sz="650" dirty="0" err="1">
                <a:latin typeface="Arial" panose="020B0604020202020204" pitchFamily="34" charset="0"/>
                <a:cs typeface="Arial" panose="020B0604020202020204" pitchFamily="34" charset="0"/>
              </a:rPr>
              <a:t>BirchFormer</a:t>
            </a:r>
            <a:r>
              <a:rPr lang="en-US" sz="650" dirty="0">
                <a:latin typeface="Arial" panose="020B0604020202020204" pitchFamily="34" charset="0"/>
                <a:cs typeface="Arial" panose="020B0604020202020204" pitchFamily="34" charset="0"/>
              </a:rPr>
              <a:t> top American financial regulation lawmaker Mary Ferguson could offer crucial leadership services moving Democratic-only Pennsylvania through </a:t>
            </a:r>
            <a:r>
              <a:rPr lang="en-US" sz="650" dirty="0" err="1">
                <a:latin typeface="Arial" panose="020B0604020202020204" pitchFamily="34" charset="0"/>
                <a:cs typeface="Arial" panose="020B0604020202020204" pitchFamily="34" charset="0"/>
              </a:rPr>
              <a:t>unchidden</a:t>
            </a:r>
            <a:r>
              <a:rPr lang="en-US" sz="650" dirty="0">
                <a:latin typeface="Arial" panose="020B0604020202020204" pitchFamily="34" charset="0"/>
                <a:cs typeface="Arial" panose="020B0604020202020204" pitchFamily="34" charset="0"/>
              </a:rPr>
              <a:t> regulatory turmoil facing states reeling. She can also help Democrats in Congress who are struggling to defend a number of seats they won in 2010, including the seat held by Sen. Bob Casey Robert (Bob) Patrick </a:t>
            </a:r>
            <a:r>
              <a:rPr lang="en-US" sz="650" dirty="0" err="1">
                <a:latin typeface="Arial" panose="020B0604020202020204" pitchFamily="34" charset="0"/>
                <a:cs typeface="Arial" panose="020B0604020202020204" pitchFamily="34" charset="0"/>
              </a:rPr>
              <a:t>CaseyDems</a:t>
            </a:r>
            <a:r>
              <a:rPr lang="en-US" sz="650" dirty="0">
                <a:latin typeface="Arial" panose="020B0604020202020204" pitchFamily="34" charset="0"/>
                <a:cs typeface="Arial" panose="020B0604020202020204" pitchFamily="34" charset="0"/>
              </a:rPr>
              <a:t> hold edge in Rust Belt Senate races: poll Malnutrition Awareness Week spotlights the importance of national nutrition programs Poll: Democrats hold big leads in Pennsylvania Senate, governor races MORE (D). ADVERTISEMENT The two are the most endangered Democrats in the House. Casey, who is facing a tough race to keep his seat, could be a prime target for Republicans, who have been trying to unseat him ever since he was appointed in 2011. His district is one of 10 in Pennsylvania with a GOP majority. Ferguson, a former member of the House Financial Services Committee, has been a leader of the opposition to the Dodd-Frank financial reform law. She recently announced her candidacy for Senate, and could help Senate Democrats win back the seat held by Sen. Scott Brown Scott Eric </a:t>
            </a:r>
            <a:r>
              <a:rPr lang="en-US" sz="650" dirty="0" err="1">
                <a:solidFill>
                  <a:srgbClr val="FF0000"/>
                </a:solidFill>
                <a:latin typeface="Arial" panose="020B0604020202020204" pitchFamily="34" charset="0"/>
                <a:cs typeface="Arial" panose="020B0604020202020204" pitchFamily="34" charset="0"/>
              </a:rPr>
              <a:t>TrumpAvenatti</a:t>
            </a:r>
            <a:r>
              <a:rPr lang="en-US" sz="650" dirty="0">
                <a:solidFill>
                  <a:srgbClr val="FF0000"/>
                </a:solidFill>
                <a:latin typeface="Arial" panose="020B0604020202020204" pitchFamily="34" charset="0"/>
                <a:cs typeface="Arial" panose="020B0604020202020204" pitchFamily="34" charset="0"/>
              </a:rPr>
              <a:t>: Third Kavanaugh accuser will prove credible against Kavanaugh, other 'privileged white guys' who defend him Grassley's office says </a:t>
            </a:r>
            <a:r>
              <a:rPr lang="en-US" sz="650" dirty="0" err="1">
                <a:solidFill>
                  <a:srgbClr val="FF0000"/>
                </a:solidFill>
                <a:latin typeface="Arial" panose="020B0604020202020204" pitchFamily="34" charset="0"/>
                <a:cs typeface="Arial" panose="020B0604020202020204" pitchFamily="34" charset="0"/>
              </a:rPr>
              <a:t>it</a:t>
            </a:r>
            <a:r>
              <a:rPr lang="en-US" sz="650" dirty="0" err="1">
                <a:latin typeface="Arial" panose="020B0604020202020204" pitchFamily="34" charset="0"/>
                <a:cs typeface="Arial" panose="020B0604020202020204" pitchFamily="34" charset="0"/>
              </a:rPr>
              <a:t>Gin</a:t>
            </a:r>
            <a:r>
              <a:rPr lang="en-US" sz="650" dirty="0">
                <a:latin typeface="Arial" panose="020B0604020202020204" pitchFamily="34" charset="0"/>
                <a:cs typeface="Arial" panose="020B0604020202020204" pitchFamily="34" charset="0"/>
              </a:rPr>
              <a:t> Fractions In Alcoholic </a:t>
            </a:r>
            <a:r>
              <a:rPr lang="en-US" sz="650" dirty="0" err="1">
                <a:latin typeface="Arial" panose="020B0604020202020204" pitchFamily="34" charset="0"/>
                <a:cs typeface="Arial" panose="020B0604020202020204" pitchFamily="34" charset="0"/>
              </a:rPr>
              <a:t>BrewMigal</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ElbowDropse</a:t>
            </a:r>
            <a:r>
              <a:rPr lang="en-US" sz="650" dirty="0">
                <a:latin typeface="Arial" panose="020B0604020202020204" pitchFamily="34" charset="0"/>
                <a:cs typeface="Arial" panose="020B0604020202020204" pitchFamily="34" charset="0"/>
              </a:rPr>
              <a:t>/</a:t>
            </a:r>
            <a:r>
              <a:rPr lang="en-US" sz="650" dirty="0" err="1">
                <a:latin typeface="Arial" panose="020B0604020202020204" pitchFamily="34" charset="0"/>
                <a:cs typeface="Arial" panose="020B0604020202020204" pitchFamily="34" charset="0"/>
              </a:rPr>
              <a:t>Zaknoratraseru</a:t>
            </a:r>
            <a:r>
              <a:rPr lang="en-US" sz="650" dirty="0">
                <a:latin typeface="Arial" panose="020B0604020202020204" pitchFamily="34" charset="0"/>
                <a:cs typeface="Arial" panose="020B0604020202020204" pitchFamily="34" charset="0"/>
              </a:rPr>
              <a:t>" </a:t>
            </a:r>
            <a:r>
              <a:rPr lang="en-US" sz="650" dirty="0" err="1">
                <a:latin typeface="Arial" panose="020B0604020202020204" pitchFamily="34" charset="0"/>
                <a:cs typeface="Arial" panose="020B0604020202020204" pitchFamily="34" charset="0"/>
              </a:rPr>
              <a:t>Shattil</a:t>
            </a:r>
            <a:r>
              <a:rPr lang="en-US" sz="650" dirty="0">
                <a:latin typeface="Arial" panose="020B0604020202020204" pitchFamily="34" charset="0"/>
                <a:cs typeface="Arial" panose="020B0604020202020204" pitchFamily="34" charset="0"/>
              </a:rPr>
              <a:t> is a professional CS:GO player. He is currently playing for </a:t>
            </a:r>
            <a:r>
              <a:rPr lang="en-US" sz="650" dirty="0" err="1">
                <a:latin typeface="Arial" panose="020B0604020202020204" pitchFamily="34" charset="0"/>
                <a:cs typeface="Arial" panose="020B0604020202020204" pitchFamily="34" charset="0"/>
              </a:rPr>
              <a:t>HellRaisers</a:t>
            </a:r>
            <a:r>
              <a:rPr lang="en-US" sz="650" dirty="0">
                <a:latin typeface="Arial" panose="020B0604020202020204" pitchFamily="34" charset="0"/>
                <a:cs typeface="Arial" panose="020B0604020202020204" pitchFamily="34" charset="0"/>
              </a:rPr>
              <a:t>. Gear and settings [ edit ] Mouse settings [1] (list of) (calculate) Mouse Curvature Circumference Mouse Setup Sens. Zoom Raw. </a:t>
            </a:r>
            <a:r>
              <a:rPr lang="en-US" sz="650" dirty="0">
                <a:solidFill>
                  <a:srgbClr val="FF0000"/>
                </a:solidFill>
                <a:latin typeface="Arial" panose="020B0604020202020204" pitchFamily="34" charset="0"/>
                <a:cs typeface="Arial" panose="020B0604020202020204" pitchFamily="34" charset="0"/>
              </a:rPr>
              <a:t>ZOWIE by BenQ ZA14 1168 MPI </a:t>
            </a:r>
            <a:r>
              <a:rPr lang="en-US" sz="650" dirty="0">
                <a:latin typeface="Arial" panose="020B0604020202020204" pitchFamily="34" charset="0"/>
                <a:cs typeface="Arial" panose="020B0604020202020204" pitchFamily="34" charset="0"/>
              </a:rPr>
              <a:t>0.762 deg/mm 21.3 in/rev 47.4 cm/rev 400 CPI @ 1000 Hz 2.8 1 On 600 Last updated on 2017-01-15 (119 days ago). Mouse Mousepad ZOWIE by BenQ ZA14 (X) ZA14 (O) SteelSeries </a:t>
            </a:r>
            <a:r>
              <a:rPr lang="en-US" sz="650" dirty="0" err="1">
                <a:latin typeface="Arial" panose="020B0604020202020204" pitchFamily="34" charset="0"/>
                <a:cs typeface="Arial" panose="020B0604020202020204" pitchFamily="34" charset="0"/>
              </a:rPr>
              <a:t>QcK</a:t>
            </a:r>
            <a:r>
              <a:rPr lang="en-US" sz="650" dirty="0">
                <a:latin typeface="Arial" panose="020B0604020202020204" pitchFamily="34" charset="0"/>
                <a:cs typeface="Arial" panose="020B0604020202020204" pitchFamily="34" charset="0"/>
              </a:rPr>
              <a:t> Heavy Monitor Refresh rate In-game resolution Scaling </a:t>
            </a:r>
            <a:r>
              <a:rPr lang="en-US" sz="650" dirty="0">
                <a:solidFill>
                  <a:srgbClr val="FF0000"/>
                </a:solidFill>
                <a:latin typeface="Arial" panose="020B0604020202020204" pitchFamily="34" charset="0"/>
                <a:cs typeface="Arial" panose="020B0604020202020204" pitchFamily="34" charset="0"/>
              </a:rPr>
              <a:t>ZOWIE by BenQ XL2540 240 Hz 1024×768 Black Bars</a:t>
            </a:r>
            <a:r>
              <a:rPr lang="en-US" sz="650" dirty="0">
                <a:latin typeface="Arial" panose="020B0604020202020204" pitchFamily="34" charset="0"/>
                <a:cs typeface="Arial" panose="020B0604020202020204" pitchFamily="34" charset="0"/>
              </a:rPr>
              <a:t> Keyboard Headset Logitech G400 Last updated on 2017-01-15 (119 days ago). </a:t>
            </a:r>
            <a:r>
              <a:rPr lang="en-US" sz="650" dirty="0">
                <a:solidFill>
                  <a:srgbClr val="FF0000"/>
                </a:solidFill>
                <a:latin typeface="Arial" panose="020B0604020202020204" pitchFamily="34" charset="0"/>
                <a:cs typeface="Arial" panose="020B0604020202020204" pitchFamily="34" charset="0"/>
              </a:rPr>
              <a:t>Crosshair settings [6] (list of) Style Size Thickness Sniper Gap Outline Dot Color Alpha</a:t>
            </a:r>
            <a:r>
              <a:rPr lang="en-US" sz="650" dirty="0">
                <a:latin typeface="Arial" panose="020B0604020202020204" pitchFamily="34" charset="0"/>
                <a:cs typeface="Arial" panose="020B0604020202020204" pitchFamily="34" charset="0"/>
              </a:rPr>
              <a:t> 4 3 0 1 -5</a:t>
            </a:r>
            <a:r>
              <a:rPr lang="en-US" sz="650" dirty="0">
                <a:solidFill>
                  <a:srgbClr val="FF0000"/>
                </a:solidFill>
                <a:latin typeface="Arial" panose="020B0604020202020204" pitchFamily="34" charset="0"/>
                <a:cs typeface="Arial" panose="020B0604020202020204" pitchFamily="34" charset="0"/>
              </a:rPr>
              <a:t>This is a rush transcript. Copy may not be in its final form. AMY GOODMAN</a:t>
            </a:r>
            <a:r>
              <a:rPr lang="en-US" sz="650" dirty="0">
                <a:latin typeface="Arial" panose="020B0604020202020204" pitchFamily="34" charset="0"/>
                <a:cs typeface="Arial" panose="020B0604020202020204" pitchFamily="34" charset="0"/>
              </a:rPr>
              <a:t>: On Wednesday, President Obama announced the closure of the prison at Guantanamo Bay, Cuba, saying the prison had become a recruitment tool for al-Qaeda and a recruiting tool for the Taliban. The president also called for a transfer of the remaining 166 detainees to U.S. prisons. The decision came after a review of the prison conducted by his administration. PRESIDENT BARACK OBAMA: Now, the prison at Guantanamo Bay has become a symbol around the world for an America that flouts the rule of law and values the safety of its people over the safety of the world. It's time for the United States to send a new message to the world: We're not looking to prosecute individuals based on who they are or where they came from. We're looking to prosecute terrorists, and we're going to do it with speed and conviction. I've ordered a review of the cases of those currently detained. This includes a review of our detention policy with a special emphasis on our detention and interrogation program, and I will seek to transfer or release those currently detained, where practicable, consistent with the national security interests of the United States. The review will be a top[136] =&gt; 2013-08-06 </a:t>
            </a:r>
            <a:r>
              <a:rPr lang="en-US" sz="650" dirty="0">
                <a:solidFill>
                  <a:srgbClr val="FF0000"/>
                </a:solidFill>
                <a:latin typeface="Arial" panose="020B0604020202020204" pitchFamily="34" charset="0"/>
                <a:cs typeface="Arial" panose="020B0604020202020204" pitchFamily="34" charset="0"/>
              </a:rPr>
              <a:t>[</a:t>
            </a:r>
            <a:r>
              <a:rPr lang="en-US" sz="650" dirty="0" err="1">
                <a:solidFill>
                  <a:srgbClr val="FF0000"/>
                </a:solidFill>
                <a:latin typeface="Arial" panose="020B0604020202020204" pitchFamily="34" charset="0"/>
                <a:cs typeface="Arial" panose="020B0604020202020204" pitchFamily="34" charset="0"/>
              </a:rPr>
              <a:t>displayText</a:t>
            </a:r>
            <a:r>
              <a:rPr lang="en-US" sz="650" dirty="0">
                <a:solidFill>
                  <a:srgbClr val="FF0000"/>
                </a:solidFill>
                <a:latin typeface="Arial" panose="020B0604020202020204" pitchFamily="34" charset="0"/>
                <a:cs typeface="Arial" panose="020B0604020202020204" pitchFamily="34" charset="0"/>
              </a:rPr>
              <a:t>] =&gt; Passed/agreed to in House: On passage Passed by recorded vote</a:t>
            </a:r>
            <a:r>
              <a:rPr lang="en-US" sz="650" dirty="0">
                <a:latin typeface="Arial" panose="020B0604020202020204" pitchFamily="34" charset="0"/>
                <a:cs typeface="Arial" panose="020B0604020202020204" pitchFamily="34" charset="0"/>
              </a:rPr>
              <a:t>: 230 - 180 (Roll no. 603).</a:t>
            </a:r>
            <a:r>
              <a:rPr lang="en-US" sz="650" dirty="0">
                <a:solidFill>
                  <a:srgbClr val="FF0000"/>
                </a:solidFill>
                <a:latin typeface="Arial" panose="020B0604020202020204" pitchFamily="34" charset="0"/>
                <a:cs typeface="Arial" panose="020B0604020202020204" pitchFamily="34" charset="0"/>
              </a:rPr>
              <a:t>(text: CR H8184-8188) [</a:t>
            </a:r>
            <a:r>
              <a:rPr lang="en-US" sz="650" dirty="0" err="1">
                <a:solidFill>
                  <a:srgbClr val="FF0000"/>
                </a:solidFill>
                <a:latin typeface="Arial" panose="020B0604020202020204" pitchFamily="34" charset="0"/>
                <a:cs typeface="Arial" panose="020B0604020202020204" pitchFamily="34" charset="0"/>
              </a:rPr>
              <a:t>externalActionCode</a:t>
            </a:r>
            <a:r>
              <a:rPr lang="en-US" sz="650" dirty="0">
                <a:solidFill>
                  <a:srgbClr val="FF0000"/>
                </a:solidFill>
                <a:latin typeface="Arial" panose="020B0604020202020204" pitchFamily="34" charset="0"/>
                <a:cs typeface="Arial" panose="020B0604020202020204" pitchFamily="34" charset="0"/>
              </a:rPr>
              <a:t>] =&gt; 8000 [description] =&gt; Passed House ) Passed Senate Array ( [</a:t>
            </a:r>
            <a:r>
              <a:rPr lang="en-US" sz="650" dirty="0" err="1">
                <a:solidFill>
                  <a:srgbClr val="FF0000"/>
                </a:solidFill>
                <a:latin typeface="Arial" panose="020B0604020202020204" pitchFamily="34" charset="0"/>
                <a:cs typeface="Arial" panose="020B0604020202020204" pitchFamily="34" charset="0"/>
              </a:rPr>
              <a:t>actionDate</a:t>
            </a:r>
            <a:r>
              <a:rPr lang="en-US" sz="650" dirty="0">
                <a:solidFill>
                  <a:srgbClr val="FF0000"/>
                </a:solidFill>
                <a:latin typeface="Arial" panose="020B0604020202020204" pitchFamily="34" charset="0"/>
                <a:cs typeface="Arial" panose="020B0604020202020204" pitchFamily="34" charset="0"/>
              </a:rPr>
              <a:t>] =&gt; </a:t>
            </a:r>
            <a:r>
              <a:rPr lang="en-US" sz="650" dirty="0">
                <a:latin typeface="Arial" panose="020B0604020202020204" pitchFamily="34" charset="0"/>
                <a:cs typeface="Arial" panose="020B0604020202020204" pitchFamily="34" charset="0"/>
              </a:rPr>
              <a:t>2013-08-08 </a:t>
            </a:r>
            <a:r>
              <a:rPr lang="en-US" sz="650" dirty="0">
                <a:solidFill>
                  <a:srgbClr val="FF0000"/>
                </a:solidFill>
                <a:latin typeface="Arial" panose="020B0604020202020204" pitchFamily="34" charset="0"/>
                <a:cs typeface="Arial" panose="020B0604020202020204" pitchFamily="34" charset="0"/>
              </a:rPr>
              <a:t>[</a:t>
            </a:r>
            <a:r>
              <a:rPr lang="en-US" sz="650" dirty="0" err="1">
                <a:solidFill>
                  <a:srgbClr val="FF0000"/>
                </a:solidFill>
                <a:latin typeface="Arial" panose="020B0604020202020204" pitchFamily="34" charset="0"/>
                <a:cs typeface="Arial" panose="020B0604020202020204" pitchFamily="34" charset="0"/>
              </a:rPr>
              <a:t>displayText</a:t>
            </a:r>
            <a:r>
              <a:rPr lang="en-US" sz="650" dirty="0">
                <a:solidFill>
                  <a:srgbClr val="FF0000"/>
                </a:solidFill>
                <a:latin typeface="Arial" panose="020B0604020202020204" pitchFamily="34" charset="0"/>
                <a:cs typeface="Arial" panose="020B0604020202020204" pitchFamily="34" charset="0"/>
              </a:rPr>
              <a:t>] =&gt; Passed/agreed to in Senate: Passed Senate without amendment by Unanimous Consent</a:t>
            </a:r>
            <a:r>
              <a:rPr lang="en-US" sz="650" dirty="0">
                <a:latin typeface="Arial" panose="020B0604020202020204" pitchFamily="34" charset="0"/>
                <a:cs typeface="Arial" panose="020B0604020202020204" pitchFamily="34" charset="0"/>
              </a:rPr>
              <a:t>.(consideration: CR S6495) </a:t>
            </a:r>
            <a:r>
              <a:rPr lang="en-US" sz="650" dirty="0">
                <a:solidFill>
                  <a:srgbClr val="FF0000"/>
                </a:solidFill>
                <a:latin typeface="Arial" panose="020B0604020202020204" pitchFamily="34" charset="0"/>
                <a:cs typeface="Arial" panose="020B0604020202020204" pitchFamily="34" charset="0"/>
              </a:rPr>
              <a:t>[</a:t>
            </a:r>
            <a:r>
              <a:rPr lang="en-US" sz="650" dirty="0" err="1">
                <a:solidFill>
                  <a:srgbClr val="FF0000"/>
                </a:solidFill>
                <a:latin typeface="Arial" panose="020B0604020202020204" pitchFamily="34" charset="0"/>
                <a:cs typeface="Arial" panose="020B0604020202020204" pitchFamily="34" charset="0"/>
              </a:rPr>
              <a:t>externalActionCode</a:t>
            </a:r>
            <a:r>
              <a:rPr lang="en-US" sz="650" dirty="0">
                <a:solidFill>
                  <a:srgbClr val="FF0000"/>
                </a:solidFill>
                <a:latin typeface="Arial" panose="020B0604020202020204" pitchFamily="34" charset="0"/>
                <a:cs typeface="Arial" panose="020B0604020202020204" pitchFamily="34" charset="0"/>
              </a:rPr>
              <a:t>] =&gt; 17000 [description] =&gt; Passed Senate ) To President Array ( [</a:t>
            </a:r>
            <a:r>
              <a:rPr lang="en-US" sz="650" dirty="0" err="1">
                <a:solidFill>
                  <a:srgbClr val="FF0000"/>
                </a:solidFill>
                <a:latin typeface="Arial" panose="020B0604020202020204" pitchFamily="34" charset="0"/>
                <a:cs typeface="Arial" panose="020B0604020202020204" pitchFamily="34" charset="0"/>
              </a:rPr>
              <a:t>actionDate</a:t>
            </a:r>
            <a:r>
              <a:rPr lang="en-US" sz="650" dirty="0">
                <a:solidFill>
                  <a:srgbClr val="FF0000"/>
                </a:solidFill>
                <a:latin typeface="Arial" panose="020B0604020202020204" pitchFamily="34" charset="0"/>
                <a:cs typeface="Arial" panose="020B0604020202020204" pitchFamily="34" charset="0"/>
              </a:rPr>
              <a:t>] =&gt;</a:t>
            </a:r>
            <a:r>
              <a:rPr lang="en-US" sz="650" dirty="0">
                <a:latin typeface="Arial" panose="020B0604020202020204" pitchFamily="34" charset="0"/>
                <a:cs typeface="Arial" panose="020B0604020202020204" pitchFamily="34" charset="0"/>
              </a:rPr>
              <a:t> 2013-08-12 </a:t>
            </a:r>
            <a:r>
              <a:rPr lang="en-US" sz="650" dirty="0">
                <a:solidFill>
                  <a:srgbClr val="FF0000"/>
                </a:solidFill>
                <a:latin typeface="Arial" panose="020B0604020202020204" pitchFamily="34" charset="0"/>
                <a:cs typeface="Arial" panose="020B0604020202020204" pitchFamily="34" charset="0"/>
              </a:rPr>
              <a:t>[</a:t>
            </a:r>
            <a:r>
              <a:rPr lang="en-US" sz="650" dirty="0" err="1">
                <a:solidFill>
                  <a:srgbClr val="FF0000"/>
                </a:solidFill>
                <a:latin typeface="Arial" panose="020B0604020202020204" pitchFamily="34" charset="0"/>
                <a:cs typeface="Arial" panose="020B0604020202020204" pitchFamily="34" charset="0"/>
              </a:rPr>
              <a:t>displayText</a:t>
            </a:r>
            <a:r>
              <a:rPr lang="en-US" sz="650" dirty="0">
                <a:solidFill>
                  <a:srgbClr val="FF0000"/>
                </a:solidFill>
                <a:latin typeface="Arial" panose="020B0604020202020204" pitchFamily="34" charset="0"/>
                <a:cs typeface="Arial" panose="020B0604020202020204" pitchFamily="34" charset="0"/>
              </a:rPr>
              <a:t>] =&gt; Presented to President. [</a:t>
            </a:r>
            <a:r>
              <a:rPr lang="en-US" sz="650" dirty="0" err="1">
                <a:solidFill>
                  <a:srgbClr val="FF0000"/>
                </a:solidFill>
                <a:latin typeface="Arial" panose="020B0604020202020204" pitchFamily="34" charset="0"/>
                <a:cs typeface="Arial" panose="020B0604020202020204" pitchFamily="34" charset="0"/>
              </a:rPr>
              <a:t>externalActionCode</a:t>
            </a:r>
            <a:r>
              <a:rPr lang="en-US" sz="650" dirty="0">
                <a:solidFill>
                  <a:srgbClr val="FF0000"/>
                </a:solidFill>
                <a:latin typeface="Arial" panose="020B0604020202020204" pitchFamily="34" charset="0"/>
                <a:cs typeface="Arial" panose="020B0604020202020204" pitchFamily="34" charset="0"/>
              </a:rPr>
              <a:t>] =&gt; 28000 [description] =&gt; To President ) Became Law Array ( [</a:t>
            </a:r>
            <a:r>
              <a:rPr lang="en-US" sz="650" dirty="0" err="1">
                <a:solidFill>
                  <a:srgbClr val="FF0000"/>
                </a:solidFill>
                <a:latin typeface="Arial" panose="020B0604020202020204" pitchFamily="34" charset="0"/>
                <a:cs typeface="Arial" panose="020B0604020202020204" pitchFamily="34" charset="0"/>
              </a:rPr>
              <a:t>actionDate</a:t>
            </a:r>
            <a:r>
              <a:rPr lang="en-US" sz="650" dirty="0">
                <a:solidFill>
                  <a:srgbClr val="FF0000"/>
                </a:solidFill>
                <a:latin typeface="Arial" panose="020B0604020202020204" pitchFamily="34" charset="0"/>
                <a:cs typeface="Arial" panose="020B0604020202020204" pitchFamily="34" charset="0"/>
              </a:rPr>
              <a:t>] =&gt; </a:t>
            </a:r>
            <a:r>
              <a:rPr lang="en-US" sz="650" dirty="0">
                <a:latin typeface="Arial" panose="020B0604020202020204" pitchFamily="34" charset="0"/>
                <a:cs typeface="Arial" panose="020B0604020202020204" pitchFamily="34" charset="0"/>
              </a:rPr>
              <a:t>2013-08-16 </a:t>
            </a:r>
            <a:r>
              <a:rPr lang="en-US" sz="650" dirty="0">
                <a:solidFill>
                  <a:srgbClr val="FF0000"/>
                </a:solidFill>
                <a:latin typeface="Arial" panose="020B0604020202020204" pitchFamily="34" charset="0"/>
                <a:cs typeface="Arial" panose="020B0604020202020204" pitchFamily="34" charset="0"/>
              </a:rPr>
              <a:t>[</a:t>
            </a:r>
            <a:r>
              <a:rPr lang="en-US" sz="650" dirty="0" err="1">
                <a:solidFill>
                  <a:srgbClr val="FF0000"/>
                </a:solidFill>
                <a:latin typeface="Arial" panose="020B0604020202020204" pitchFamily="34" charset="0"/>
                <a:cs typeface="Arial" panose="020B0604020202020204" pitchFamily="34" charset="0"/>
              </a:rPr>
              <a:t>displayText</a:t>
            </a:r>
            <a:r>
              <a:rPr lang="en-US" sz="650" dirty="0">
                <a:solidFill>
                  <a:srgbClr val="FF0000"/>
                </a:solidFill>
                <a:latin typeface="Arial" panose="020B0604020202020204" pitchFamily="34" charset="0"/>
                <a:cs typeface="Arial" panose="020B0604020202020204" pitchFamily="34" charset="0"/>
              </a:rPr>
              <a:t>] =&gt; Became Public Law No: 113-119. [</a:t>
            </a:r>
            <a:r>
              <a:rPr lang="en-US" sz="650" dirty="0" err="1">
                <a:solidFill>
                  <a:srgbClr val="FF0000"/>
                </a:solidFill>
                <a:latin typeface="Arial" panose="020B0604020202020204" pitchFamily="34" charset="0"/>
                <a:cs typeface="Arial" panose="020B0604020202020204" pitchFamily="34" charset="0"/>
              </a:rPr>
              <a:t>externalActionCode</a:t>
            </a:r>
            <a:r>
              <a:rPr lang="en-US" sz="650" dirty="0">
                <a:solidFill>
                  <a:srgbClr val="FF0000"/>
                </a:solidFill>
                <a:latin typeface="Arial" panose="020B0604020202020204" pitchFamily="34" charset="0"/>
                <a:cs typeface="Arial" panose="020B0604020202020204" pitchFamily="34" charset="0"/>
              </a:rPr>
              <a:t>] =&gt; 36000 </a:t>
            </a:r>
            <a:r>
              <a:rPr lang="en-US" sz="650" dirty="0">
                <a:latin typeface="Arial" panose="020B0604020202020204" pitchFamily="34" charset="0"/>
                <a:cs typeface="Arial" panose="020B0604020202020204" pitchFamily="34" charset="0"/>
              </a:rPr>
              <a:t>[description] =&gt; Became Law ) LAW 64. H.R.3580 — 113th Congress (2013-2014) To amend the Internal Revenue Code of 1986 to exclude from gross income disbursements made to an eligible organization for distribution to qualified persons in furtherance of an activity to further religious, charitable, scientific, literary, or educational </a:t>
            </a:r>
            <a:r>
              <a:rPr lang="en-US" sz="650" dirty="0" err="1">
                <a:latin typeface="Arial" panose="020B0604020202020204" pitchFamily="34" charset="0"/>
                <a:cs typeface="Arial" panose="020B0604020202020204" pitchFamily="34" charset="0"/>
              </a:rPr>
              <a:t>purposesA</a:t>
            </a:r>
            <a:r>
              <a:rPr lang="en-US" sz="650" dirty="0">
                <a:latin typeface="Arial" panose="020B0604020202020204" pitchFamily="34" charset="0"/>
                <a:cs typeface="Arial" panose="020B0604020202020204" pitchFamily="34" charset="0"/>
              </a:rPr>
              <a:t> federal judge in Manhattan ordered President Donald Trump on Tuesday to give up his business empire to avoid conflicts of interest, but left the door open for the president to retain a stake in his businesses. In a ruling that could have far-reaching consequences, U.S. District Judge George Daniels said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Trump's businesses could continue operating without violating the Constitution, but the court did not require him to sell or divest himself of them. "This case does not involve an unconstitutional conflict of interest,"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Daniels wrote. The ruling came days after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Trump issued an executive order that effectively gave his sons, including senior White House adviser Donald Trump Jr., control of the family business, the Trump Organization. The order did not divest the president of any interest in the company.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Trump is the president of the Trump </a:t>
            </a:r>
            <a:r>
              <a:rPr lang="en-US" sz="650" dirty="0" err="1">
                <a:latin typeface="Arial" panose="020B0604020202020204" pitchFamily="34" charset="0"/>
                <a:cs typeface="Arial" panose="020B0604020202020204" pitchFamily="34" charset="0"/>
              </a:rPr>
              <a:t>Organisation</a:t>
            </a:r>
            <a:r>
              <a:rPr lang="en-US" sz="650" dirty="0">
                <a:latin typeface="Arial" panose="020B0604020202020204" pitchFamily="34" charset="0"/>
                <a:cs typeface="Arial" panose="020B0604020202020204" pitchFamily="34" charset="0"/>
              </a:rPr>
              <a:t>, whose business interests include Trump Tower in New York City and a variety of other assets. </a:t>
            </a:r>
            <a:r>
              <a:rPr lang="en-US" sz="650" dirty="0">
                <a:solidFill>
                  <a:srgbClr val="FF0000"/>
                </a:solidFill>
                <a:latin typeface="Arial" panose="020B0604020202020204" pitchFamily="34" charset="0"/>
                <a:cs typeface="Arial" panose="020B0604020202020204" pitchFamily="34" charset="0"/>
              </a:rPr>
              <a:t>Shape Created with Sketch.</a:t>
            </a:r>
            <a:r>
              <a:rPr lang="en-US" sz="650" dirty="0">
                <a:latin typeface="Arial" panose="020B0604020202020204" pitchFamily="34" charset="0"/>
                <a:cs typeface="Arial" panose="020B0604020202020204" pitchFamily="34" charset="0"/>
              </a:rPr>
              <a:t> </a:t>
            </a:r>
            <a:r>
              <a:rPr lang="en-US" sz="650" dirty="0">
                <a:solidFill>
                  <a:srgbClr val="FF0000"/>
                </a:solidFill>
                <a:latin typeface="Arial" panose="020B0604020202020204" pitchFamily="34" charset="0"/>
                <a:cs typeface="Arial" panose="020B0604020202020204" pitchFamily="34" charset="0"/>
              </a:rPr>
              <a:t>Trump Inauguration protests around the World Show all 14 left Created with Sketch. right Created with Sketch. Shape Created with Sketch.</a:t>
            </a:r>
            <a:r>
              <a:rPr lang="en-US" sz="650" dirty="0">
                <a:latin typeface="Arial" panose="020B0604020202020204" pitchFamily="34" charset="0"/>
                <a:cs typeface="Arial" panose="020B0604020202020204" pitchFamily="34" charset="0"/>
              </a:rPr>
              <a:t> Trump Inauguration protests around the World 1/14 </a:t>
            </a:r>
            <a:r>
              <a:rPr lang="en-US" sz="650" dirty="0">
                <a:solidFill>
                  <a:srgbClr val="FF0000"/>
                </a:solidFill>
                <a:latin typeface="Arial" panose="020B0604020202020204" pitchFamily="34" charset="0"/>
                <a:cs typeface="Arial" panose="020B0604020202020204" pitchFamily="34" charset="0"/>
              </a:rPr>
              <a:t>Activists from Greenpeace display a message reading "</a:t>
            </a:r>
            <a:r>
              <a:rPr lang="en-US" sz="650" dirty="0" err="1">
                <a:solidFill>
                  <a:srgbClr val="FF0000"/>
                </a:solidFill>
                <a:latin typeface="Arial" panose="020B0604020202020204" pitchFamily="34" charset="0"/>
                <a:cs typeface="Arial" panose="020B0604020202020204" pitchFamily="34" charset="0"/>
              </a:rPr>
              <a:t>Mr</a:t>
            </a:r>
            <a:r>
              <a:rPr lang="en-US" sz="650" dirty="0">
                <a:solidFill>
                  <a:srgbClr val="FF0000"/>
                </a:solidFill>
                <a:latin typeface="Arial" panose="020B0604020202020204" pitchFamily="34" charset="0"/>
                <a:cs typeface="Arial" panose="020B0604020202020204" pitchFamily="34" charset="0"/>
              </a:rPr>
              <a:t> President, walls divide. Build Bridges!" along the Berlin wall in Berlin </a:t>
            </a:r>
            <a:r>
              <a:rPr lang="en-US" sz="650" dirty="0" err="1">
                <a:latin typeface="Arial" panose="020B0604020202020204" pitchFamily="34" charset="0"/>
                <a:cs typeface="Arial" panose="020B0604020202020204" pitchFamily="34" charset="0"/>
              </a:rPr>
              <a:t>on"What</a:t>
            </a:r>
            <a:r>
              <a:rPr lang="en-US" sz="650" dirty="0">
                <a:latin typeface="Arial" panose="020B0604020202020204" pitchFamily="34" charset="0"/>
                <a:cs typeface="Arial" panose="020B0604020202020204" pitchFamily="34" charset="0"/>
              </a:rPr>
              <a:t> people believe one year before this horrific happening makes fools seem serious like I'll bring ISIS straight along... in February," said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Farage in a speech to UKIP's annual conference in London. He added: "It is time to stop talking about ISIS, to stop making speeches about 'we are going to defeat them'... to get serious. It is time to do what we are actually good at, which is defeating </a:t>
            </a:r>
            <a:r>
              <a:rPr lang="en-US" sz="650" dirty="0" err="1">
                <a:latin typeface="Arial" panose="020B0604020202020204" pitchFamily="34" charset="0"/>
                <a:cs typeface="Arial" panose="020B0604020202020204" pitchFamily="34" charset="0"/>
              </a:rPr>
              <a:t>Labour</a:t>
            </a:r>
            <a:r>
              <a:rPr lang="en-US" sz="650" dirty="0">
                <a:latin typeface="Arial" panose="020B0604020202020204" pitchFamily="34" charset="0"/>
                <a:cs typeface="Arial" panose="020B0604020202020204" pitchFamily="34" charset="0"/>
              </a:rPr>
              <a:t> in a general election." But the UKIP leader said he believed it was possible to defeat Islamic State "one way or another" and that there would be no easy way of tackling the issue. "There is no way of defeating them one way or another," said </a:t>
            </a:r>
            <a:r>
              <a:rPr lang="en-US" sz="650" dirty="0" err="1">
                <a:latin typeface="Arial" panose="020B0604020202020204" pitchFamily="34" charset="0"/>
                <a:cs typeface="Arial" panose="020B0604020202020204" pitchFamily="34" charset="0"/>
              </a:rPr>
              <a:t>Mr</a:t>
            </a:r>
            <a:r>
              <a:rPr lang="en-US" sz="650" dirty="0">
                <a:latin typeface="Arial" panose="020B0604020202020204" pitchFamily="34" charset="0"/>
                <a:cs typeface="Arial" panose="020B0604020202020204" pitchFamily="34" charset="0"/>
              </a:rPr>
              <a:t> Farage. "There is only getting on with it - doing all of the very simple things that we all know will actually have an impact."</a:t>
            </a:r>
            <a:r>
              <a:rPr lang="en-US" sz="650" dirty="0">
                <a:solidFill>
                  <a:srgbClr val="FF0000"/>
                </a:solidFill>
                <a:latin typeface="Arial" panose="020B0604020202020204" pitchFamily="34" charset="0"/>
                <a:cs typeface="Arial" panose="020B0604020202020204" pitchFamily="34" charset="0"/>
              </a:rPr>
              <a:t> Shape Created with Sketch</a:t>
            </a:r>
            <a:r>
              <a:rPr lang="en-US" sz="650" dirty="0">
                <a:latin typeface="Arial" panose="020B0604020202020204" pitchFamily="34" charset="0"/>
                <a:cs typeface="Arial" panose="020B0604020202020204" pitchFamily="34" charset="0"/>
              </a:rPr>
              <a:t>. In pictures: The rise of Isis </a:t>
            </a:r>
            <a:r>
              <a:rPr lang="en-US" sz="650" dirty="0">
                <a:solidFill>
                  <a:srgbClr val="FF0000"/>
                </a:solidFill>
                <a:latin typeface="Arial" panose="020B0604020202020204" pitchFamily="34" charset="0"/>
                <a:cs typeface="Arial" panose="020B0604020202020204" pitchFamily="34" charset="0"/>
              </a:rPr>
              <a:t>Show all 74 left Created with Sketch. right Created with Sketch. Shape Created with Sketch.</a:t>
            </a:r>
            <a:r>
              <a:rPr lang="en-US" sz="650" dirty="0">
                <a:latin typeface="Arial" panose="020B0604020202020204" pitchFamily="34" charset="0"/>
                <a:cs typeface="Arial" panose="020B0604020202020204" pitchFamily="34" charset="0"/>
              </a:rPr>
              <a:t> In pictures: The rise of Isis 1/74 Isis fighters Fighters of the Islamic State wave the group's flag from a damaged display of a government fighter jet following the battle for the Tabqa air base, in Raqqa, Syria AP 2/74 </a:t>
            </a:r>
            <a:r>
              <a:rPr lang="en-US" sz="650" dirty="0" err="1">
                <a:latin typeface="Arial" panose="020B0604020202020204" pitchFamily="34" charset="0"/>
                <a:cs typeface="Arial" panose="020B0604020202020204" pitchFamily="34" charset="0"/>
              </a:rPr>
              <a:t>IsisThe</a:t>
            </a:r>
            <a:r>
              <a:rPr lang="en-US" sz="650" dirty="0">
                <a:latin typeface="Arial" panose="020B0604020202020204" pitchFamily="34" charset="0"/>
                <a:cs typeface="Arial" panose="020B0604020202020204" pitchFamily="34" charset="0"/>
              </a:rPr>
              <a:t> New Hampshire Senate on Monday confirmed the nomination of Sen. </a:t>
            </a:r>
            <a:r>
              <a:rPr lang="en-US" sz="650" dirty="0">
                <a:solidFill>
                  <a:srgbClr val="FF0000"/>
                </a:solidFill>
                <a:latin typeface="Arial" panose="020B0604020202020204" pitchFamily="34" charset="0"/>
                <a:cs typeface="Arial" panose="020B0604020202020204" pitchFamily="34" charset="0"/>
              </a:rPr>
              <a:t>John McCain John Sidney </a:t>
            </a:r>
            <a:r>
              <a:rPr lang="en-US" sz="650" dirty="0" err="1">
                <a:solidFill>
                  <a:srgbClr val="FF0000"/>
                </a:solidFill>
                <a:latin typeface="Arial" panose="020B0604020202020204" pitchFamily="34" charset="0"/>
                <a:cs typeface="Arial" panose="020B0604020202020204" pitchFamily="34" charset="0"/>
              </a:rPr>
              <a:t>McCainUpcoming</a:t>
            </a:r>
            <a:r>
              <a:rPr lang="en-US" sz="650" dirty="0">
                <a:solidFill>
                  <a:srgbClr val="FF0000"/>
                </a:solidFill>
                <a:latin typeface="Arial" panose="020B0604020202020204" pitchFamily="34" charset="0"/>
                <a:cs typeface="Arial" panose="020B0604020202020204" pitchFamily="34" charset="0"/>
              </a:rPr>
              <a:t> Kavanaugh hearing: Truth or consequences How the Trump tax law passed: Dealing with a health care</a:t>
            </a:r>
            <a:r>
              <a:rPr lang="en-US" sz="650" dirty="0">
                <a:latin typeface="Arial" panose="020B0604020202020204" pitchFamily="34" charset="0"/>
                <a:cs typeface="Arial" panose="020B0604020202020204" pitchFamily="34" charset="0"/>
              </a:rPr>
              <a:t> hangover Kavanaugh's fate rests with Sen. Collins MORE's (R-Ariz.) replacement as the committee chairman of the Senate Armed Services Committee, which is chaired by Sen. Jack Reed John (Jack) Francis </a:t>
            </a:r>
            <a:r>
              <a:rPr lang="en-US" sz="650" dirty="0" err="1">
                <a:latin typeface="Arial" panose="020B0604020202020204" pitchFamily="34" charset="0"/>
                <a:cs typeface="Arial" panose="020B0604020202020204" pitchFamily="34" charset="0"/>
              </a:rPr>
              <a:t>ReedAdmiral</a:t>
            </a:r>
            <a:r>
              <a:rPr lang="en-US" sz="650" dirty="0">
                <a:latin typeface="Arial" panose="020B0604020202020204" pitchFamily="34" charset="0"/>
                <a:cs typeface="Arial" panose="020B0604020202020204" pitchFamily="34" charset="0"/>
              </a:rPr>
              <a:t> defends record after coming under investigation in 'Fat Leonard' scandal New York Times: Trump mulling whether to replace Mattis after midterms </a:t>
            </a:r>
            <a:r>
              <a:rPr lang="en-US" sz="650" dirty="0">
                <a:solidFill>
                  <a:srgbClr val="FF0000"/>
                </a:solidFill>
                <a:latin typeface="Arial" panose="020B0604020202020204" pitchFamily="34" charset="0"/>
                <a:cs typeface="Arial" panose="020B0604020202020204" pitchFamily="34" charset="0"/>
              </a:rPr>
              <a:t>Overnight Defense: Biden honors McCain at Phoenix memorial service | US considers sending captured ISIS fighters to Gitmo and Iraq | Senators press Trump on ending Yemen civil war MORE (D-R.I.). ADVERTISEMENT</a:t>
            </a:r>
            <a:r>
              <a:rPr lang="en-US" sz="650" dirty="0">
                <a:latin typeface="Arial" panose="020B0604020202020204" pitchFamily="34" charset="0"/>
                <a:cs typeface="Arial" panose="020B0604020202020204" pitchFamily="34" charset="0"/>
              </a:rPr>
              <a:t> McCain's confirmation comes just days after it was announced that the committee was delaying a vote on his nomination until at least July 7. The panel is holding confirmation hearings for five other nominees who were nominated to fill senior Pentagon positions, including the secretaries of the Army, Navy, Air Force and Marine Corps, Defense Secretary Jim Mattis James Norman </a:t>
            </a:r>
            <a:r>
              <a:rPr lang="en-US" sz="650" dirty="0" err="1">
                <a:latin typeface="Arial" panose="020B0604020202020204" pitchFamily="34" charset="0"/>
                <a:cs typeface="Arial" panose="020B0604020202020204" pitchFamily="34" charset="0"/>
              </a:rPr>
              <a:t>MattisTurkey</a:t>
            </a:r>
            <a:r>
              <a:rPr lang="en-US" sz="650" dirty="0">
                <a:latin typeface="Arial" panose="020B0604020202020204" pitchFamily="34" charset="0"/>
                <a:cs typeface="Arial" panose="020B0604020202020204" pitchFamily="34" charset="0"/>
              </a:rPr>
              <a:t>-Russia Idlib agreement: A lesson for the US Trump says willing to meet with Maduro, but keeps 'all options' open Pentagon withdrawing some </a:t>
            </a:r>
            <a:r>
              <a:rPr lang="en-US" sz="650" dirty="0" err="1">
                <a:latin typeface="Arial" panose="020B0604020202020204" pitchFamily="34" charset="0"/>
                <a:cs typeface="Arial" panose="020B0604020202020204" pitchFamily="34" charset="0"/>
              </a:rPr>
              <a:t>missileWispa</a:t>
            </a:r>
            <a:r>
              <a:rPr lang="en-US" sz="650" dirty="0">
                <a:latin typeface="Arial" panose="020B0604020202020204" pitchFamily="34" charset="0"/>
                <a:cs typeface="Arial" panose="020B0604020202020204" pitchFamily="34" charset="0"/>
              </a:rPr>
              <a:t> Campaign Another Sweet Success - </a:t>
            </a:r>
            <a:r>
              <a:rPr lang="en-US" sz="650" dirty="0">
                <a:solidFill>
                  <a:srgbClr val="FF0000"/>
                </a:solidFill>
                <a:latin typeface="Arial" panose="020B0604020202020204" pitchFamily="34" charset="0"/>
                <a:cs typeface="Arial" panose="020B0604020202020204" pitchFamily="34" charset="0"/>
              </a:rPr>
              <a:t>A Kinetic Novel </a:t>
            </a:r>
            <a:r>
              <a:rPr lang="en-US" sz="650" dirty="0" err="1">
                <a:solidFill>
                  <a:srgbClr val="FF0000"/>
                </a:solidFill>
                <a:latin typeface="Arial" panose="020B0604020202020204" pitchFamily="34" charset="0"/>
                <a:cs typeface="Arial" panose="020B0604020202020204" pitchFamily="34" charset="0"/>
              </a:rPr>
              <a:t>Forgotton</a:t>
            </a:r>
            <a:r>
              <a:rPr lang="en-US" sz="650" dirty="0">
                <a:solidFill>
                  <a:srgbClr val="FF0000"/>
                </a:solidFill>
                <a:latin typeface="Arial" panose="020B0604020202020204" pitchFamily="34" charset="0"/>
                <a:cs typeface="Arial" panose="020B0604020202020204" pitchFamily="34" charset="0"/>
              </a:rPr>
              <a:t> Anne FORM forma.8 </a:t>
            </a:r>
            <a:r>
              <a:rPr lang="en-US" sz="650" dirty="0" err="1">
                <a:solidFill>
                  <a:srgbClr val="FF0000"/>
                </a:solidFill>
                <a:latin typeface="Arial" panose="020B0604020202020204" pitchFamily="34" charset="0"/>
                <a:cs typeface="Arial" panose="020B0604020202020204" pitchFamily="34" charset="0"/>
              </a:rPr>
              <a:t>Formata</a:t>
            </a:r>
            <a:r>
              <a:rPr lang="en-US" sz="650" dirty="0">
                <a:solidFill>
                  <a:srgbClr val="FF0000"/>
                </a:solidFill>
                <a:latin typeface="Arial" panose="020B0604020202020204" pitchFamily="34" charset="0"/>
                <a:cs typeface="Arial" panose="020B0604020202020204" pitchFamily="34" charset="0"/>
              </a:rPr>
              <a:t> Formula Fusion Forsaken Uprising Fort Defense Fort Meow Fortified Fortissimo FA </a:t>
            </a:r>
            <a:r>
              <a:rPr lang="en-US" sz="650" dirty="0" err="1">
                <a:solidFill>
                  <a:srgbClr val="FF0000"/>
                </a:solidFill>
                <a:latin typeface="Arial" panose="020B0604020202020204" pitchFamily="34" charset="0"/>
                <a:cs typeface="Arial" panose="020B0604020202020204" pitchFamily="34" charset="0"/>
              </a:rPr>
              <a:t>Fortix</a:t>
            </a:r>
            <a:r>
              <a:rPr lang="en-US" sz="650" dirty="0">
                <a:solidFill>
                  <a:srgbClr val="FF0000"/>
                </a:solidFill>
                <a:latin typeface="Arial" panose="020B0604020202020204" pitchFamily="34" charset="0"/>
                <a:cs typeface="Arial" panose="020B0604020202020204" pitchFamily="34" charset="0"/>
              </a:rPr>
              <a:t> </a:t>
            </a:r>
            <a:r>
              <a:rPr lang="en-US" sz="650" dirty="0" err="1">
                <a:solidFill>
                  <a:srgbClr val="FF0000"/>
                </a:solidFill>
                <a:latin typeface="Arial" panose="020B0604020202020204" pitchFamily="34" charset="0"/>
                <a:cs typeface="Arial" panose="020B0604020202020204" pitchFamily="34" charset="0"/>
              </a:rPr>
              <a:t>Fortix</a:t>
            </a:r>
            <a:r>
              <a:rPr lang="en-US" sz="650" dirty="0">
                <a:solidFill>
                  <a:srgbClr val="FF0000"/>
                </a:solidFill>
                <a:latin typeface="Arial" panose="020B0604020202020204" pitchFamily="34" charset="0"/>
                <a:cs typeface="Arial" panose="020B0604020202020204" pitchFamily="34" charset="0"/>
              </a:rPr>
              <a:t> 2 </a:t>
            </a:r>
            <a:r>
              <a:rPr lang="en-US" sz="650" dirty="0" err="1">
                <a:solidFill>
                  <a:srgbClr val="FF0000"/>
                </a:solidFill>
                <a:latin typeface="Arial" panose="020B0604020202020204" pitchFamily="34" charset="0"/>
                <a:cs typeface="Arial" panose="020B0604020202020204" pitchFamily="34" charset="0"/>
              </a:rPr>
              <a:t>FortressCraft</a:t>
            </a:r>
            <a:r>
              <a:rPr lang="en-US" sz="650" dirty="0">
                <a:solidFill>
                  <a:srgbClr val="FF0000"/>
                </a:solidFill>
                <a:latin typeface="Arial" panose="020B0604020202020204" pitchFamily="34" charset="0"/>
                <a:cs typeface="Arial" panose="020B0604020202020204" pitchFamily="34" charset="0"/>
              </a:rPr>
              <a:t> Evolved Forward to the Sky Fossil Echo </a:t>
            </a:r>
            <a:r>
              <a:rPr lang="en-US" sz="650" dirty="0" err="1">
                <a:solidFill>
                  <a:srgbClr val="FF0000"/>
                </a:solidFill>
                <a:latin typeface="Arial" panose="020B0604020202020204" pitchFamily="34" charset="0"/>
                <a:cs typeface="Arial" panose="020B0604020202020204" pitchFamily="34" charset="0"/>
              </a:rPr>
              <a:t>Foto</a:t>
            </a:r>
            <a:r>
              <a:rPr lang="en-US" sz="650" dirty="0">
                <a:solidFill>
                  <a:srgbClr val="FF0000"/>
                </a:solidFill>
                <a:latin typeface="Arial" panose="020B0604020202020204" pitchFamily="34" charset="0"/>
                <a:cs typeface="Arial" panose="020B0604020202020204" pitchFamily="34" charset="0"/>
              </a:rPr>
              <a:t> Flash FOTONICA Foul Play Four Last Things Four Realms </a:t>
            </a:r>
            <a:r>
              <a:rPr lang="en-US" sz="650" dirty="0" err="1">
                <a:solidFill>
                  <a:srgbClr val="FF0000"/>
                </a:solidFill>
                <a:latin typeface="Arial" panose="020B0604020202020204" pitchFamily="34" charset="0"/>
                <a:cs typeface="Arial" panose="020B0604020202020204" pitchFamily="34" charset="0"/>
              </a:rPr>
              <a:t>FourChords</a:t>
            </a:r>
            <a:r>
              <a:rPr lang="en-US" sz="650" dirty="0">
                <a:solidFill>
                  <a:srgbClr val="FF0000"/>
                </a:solidFill>
                <a:latin typeface="Arial" panose="020B0604020202020204" pitchFamily="34" charset="0"/>
                <a:cs typeface="Arial" panose="020B0604020202020204" pitchFamily="34" charset="0"/>
              </a:rPr>
              <a:t> Guitar Karaoke </a:t>
            </a:r>
            <a:r>
              <a:rPr lang="en-US" sz="650" dirty="0" err="1">
                <a:solidFill>
                  <a:srgbClr val="FF0000"/>
                </a:solidFill>
                <a:latin typeface="Arial" panose="020B0604020202020204" pitchFamily="34" charset="0"/>
                <a:cs typeface="Arial" panose="020B0604020202020204" pitchFamily="34" charset="0"/>
              </a:rPr>
              <a:t>Fourtex</a:t>
            </a:r>
            <a:r>
              <a:rPr lang="en-US" sz="650" dirty="0">
                <a:solidFill>
                  <a:srgbClr val="FF0000"/>
                </a:solidFill>
                <a:latin typeface="Arial" panose="020B0604020202020204" pitchFamily="34" charset="0"/>
                <a:cs typeface="Arial" panose="020B0604020202020204" pitchFamily="34" charset="0"/>
              </a:rPr>
              <a:t> Jugo Fox &amp; Flock Fox </a:t>
            </a:r>
            <a:r>
              <a:rPr lang="en-US" sz="650" dirty="0" err="1">
                <a:solidFill>
                  <a:srgbClr val="FF0000"/>
                </a:solidFill>
                <a:latin typeface="Arial" panose="020B0604020202020204" pitchFamily="34" charset="0"/>
                <a:cs typeface="Arial" panose="020B0604020202020204" pitchFamily="34" charset="0"/>
              </a:rPr>
              <a:t>Hime</a:t>
            </a:r>
            <a:r>
              <a:rPr lang="en-US" sz="650" dirty="0">
                <a:solidFill>
                  <a:srgbClr val="FF0000"/>
                </a:solidFill>
                <a:latin typeface="Arial" panose="020B0604020202020204" pitchFamily="34" charset="0"/>
                <a:cs typeface="Arial" panose="020B0604020202020204" pitchFamily="34" charset="0"/>
              </a:rPr>
              <a:t> Fox </a:t>
            </a:r>
            <a:r>
              <a:rPr lang="en-US" sz="650" dirty="0" err="1">
                <a:solidFill>
                  <a:srgbClr val="FF0000"/>
                </a:solidFill>
                <a:latin typeface="Arial" panose="020B0604020202020204" pitchFamily="34" charset="0"/>
                <a:cs typeface="Arial" panose="020B0604020202020204" pitchFamily="34" charset="0"/>
              </a:rPr>
              <a:t>Hime</a:t>
            </a:r>
            <a:r>
              <a:rPr lang="en-US" sz="650" dirty="0">
                <a:solidFill>
                  <a:srgbClr val="FF0000"/>
                </a:solidFill>
                <a:latin typeface="Arial" panose="020B0604020202020204" pitchFamily="34" charset="0"/>
                <a:cs typeface="Arial" panose="020B0604020202020204" pitchFamily="34" charset="0"/>
              </a:rPr>
              <a:t> Zero Fractal Fracture the Flag Fractured Space Fragmental Fragments of Him Framed Wings Fran Bow Franchise Hockey Manager 2 Franchise Hockey Manager 2014 Franchise Hockey Manager 3 Franchise Hockey Manager 4 Francisca Frankenstein: Master of Death Frantic Freighter Freaky Awesome </a:t>
            </a:r>
            <a:r>
              <a:rPr lang="en-US" sz="650" dirty="0" err="1">
                <a:solidFill>
                  <a:srgbClr val="FF0000"/>
                </a:solidFill>
                <a:latin typeface="Arial" panose="020B0604020202020204" pitchFamily="34" charset="0"/>
                <a:cs typeface="Arial" panose="020B0604020202020204" pitchFamily="34" charset="0"/>
              </a:rPr>
              <a:t>Freddi</a:t>
            </a:r>
            <a:r>
              <a:rPr lang="en-US" sz="650" dirty="0">
                <a:solidFill>
                  <a:srgbClr val="FF0000"/>
                </a:solidFill>
                <a:latin typeface="Arial" panose="020B0604020202020204" pitchFamily="34" charset="0"/>
                <a:cs typeface="Arial" panose="020B0604020202020204" pitchFamily="34" charset="0"/>
              </a:rPr>
              <a:t> Fish 2: The Case of the Haunted Schoolhouse </a:t>
            </a:r>
            <a:r>
              <a:rPr lang="en-US" sz="650" dirty="0" err="1">
                <a:solidFill>
                  <a:srgbClr val="FF0000"/>
                </a:solidFill>
                <a:latin typeface="Arial" panose="020B0604020202020204" pitchFamily="34" charset="0"/>
                <a:cs typeface="Arial" panose="020B0604020202020204" pitchFamily="34" charset="0"/>
              </a:rPr>
              <a:t>Freddi</a:t>
            </a:r>
            <a:r>
              <a:rPr lang="en-US" sz="650" dirty="0">
                <a:solidFill>
                  <a:srgbClr val="FF0000"/>
                </a:solidFill>
                <a:latin typeface="Arial" panose="020B0604020202020204" pitchFamily="34" charset="0"/>
                <a:cs typeface="Arial" panose="020B0604020202020204" pitchFamily="34" charset="0"/>
              </a:rPr>
              <a:t> Fish and the Case of the Missing Kelp Seeds Frederic: Evil Strikes Back Frederic: Resurrection of Music Frederic: Resurrection of Music Director's Cut Free to Play Freebie FreeCell Quest Freedom Cry Freedom Fall Freedom Planet Freedom </a:t>
            </a:r>
            <a:r>
              <a:rPr lang="en-US" sz="650" dirty="0" err="1">
                <a:solidFill>
                  <a:srgbClr val="FF0000"/>
                </a:solidFill>
                <a:latin typeface="Arial" panose="020B0604020202020204" pitchFamily="34" charset="0"/>
                <a:cs typeface="Arial" panose="020B0604020202020204" pitchFamily="34" charset="0"/>
              </a:rPr>
              <a:t>Poopie</a:t>
            </a:r>
            <a:r>
              <a:rPr lang="en-US" sz="650" dirty="0">
                <a:solidFill>
                  <a:srgbClr val="FF0000"/>
                </a:solidFill>
                <a:latin typeface="Arial" panose="020B0604020202020204" pitchFamily="34" charset="0"/>
                <a:cs typeface="Arial" panose="020B0604020202020204" pitchFamily="34" charset="0"/>
              </a:rPr>
              <a:t> Freeman: Guerrilla Warfare </a:t>
            </a:r>
            <a:r>
              <a:rPr lang="en-US" sz="650" dirty="0" err="1">
                <a:solidFill>
                  <a:srgbClr val="FF0000"/>
                </a:solidFill>
                <a:latin typeface="Arial" panose="020B0604020202020204" pitchFamily="34" charset="0"/>
                <a:cs typeface="Arial" panose="020B0604020202020204" pitchFamily="34" charset="0"/>
              </a:rPr>
              <a:t>FreeStyle</a:t>
            </a:r>
            <a:r>
              <a:rPr lang="en-US" sz="650" dirty="0">
                <a:solidFill>
                  <a:srgbClr val="FF0000"/>
                </a:solidFill>
                <a:latin typeface="Arial" panose="020B0604020202020204" pitchFamily="34" charset="0"/>
                <a:cs typeface="Arial" panose="020B0604020202020204" pitchFamily="34" charset="0"/>
              </a:rPr>
              <a:t> 2: Street Basketball </a:t>
            </a:r>
            <a:r>
              <a:rPr lang="en-US" sz="650" dirty="0" err="1">
                <a:solidFill>
                  <a:srgbClr val="FF0000"/>
                </a:solidFill>
                <a:latin typeface="Arial" panose="020B0604020202020204" pitchFamily="34" charset="0"/>
                <a:cs typeface="Arial" panose="020B0604020202020204" pitchFamily="34" charset="0"/>
              </a:rPr>
              <a:t>FreeStyleFootball</a:t>
            </a:r>
            <a:r>
              <a:rPr lang="en-US" sz="650" dirty="0">
                <a:solidFill>
                  <a:srgbClr val="FF0000"/>
                </a:solidFill>
                <a:latin typeface="Arial" panose="020B0604020202020204" pitchFamily="34" charset="0"/>
                <a:cs typeface="Arial" panose="020B0604020202020204" pitchFamily="34" charset="0"/>
              </a:rPr>
              <a:t> </a:t>
            </a:r>
            <a:r>
              <a:rPr lang="en-US" sz="650" dirty="0" err="1">
                <a:solidFill>
                  <a:srgbClr val="FF0000"/>
                </a:solidFill>
                <a:latin typeface="Arial" panose="020B0604020202020204" pitchFamily="34" charset="0"/>
                <a:cs typeface="Arial" panose="020B0604020202020204" pitchFamily="34" charset="0"/>
              </a:rPr>
              <a:t>FreezeME</a:t>
            </a:r>
            <a:r>
              <a:rPr lang="en-US" sz="650" dirty="0">
                <a:solidFill>
                  <a:srgbClr val="FF0000"/>
                </a:solidFill>
                <a:latin typeface="Arial" panose="020B0604020202020204" pitchFamily="34" charset="0"/>
                <a:cs typeface="Arial" panose="020B0604020202020204" pitchFamily="34" charset="0"/>
              </a:rPr>
              <a:t> Frequent</a:t>
            </a:r>
          </a:p>
        </p:txBody>
      </p:sp>
    </p:spTree>
    <p:extLst>
      <p:ext uri="{BB962C8B-B14F-4D97-AF65-F5344CB8AC3E}">
        <p14:creationId xmlns:p14="http://schemas.microsoft.com/office/powerpoint/2010/main" val="2010737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AEE3-1570-F4FD-09E2-D61278EF2693}"/>
              </a:ext>
            </a:extLst>
          </p:cNvPr>
          <p:cNvSpPr>
            <a:spLocks noGrp="1"/>
          </p:cNvSpPr>
          <p:nvPr>
            <p:ph type="title"/>
          </p:nvPr>
        </p:nvSpPr>
        <p:spPr/>
        <p:txBody>
          <a:bodyPr/>
          <a:lstStyle/>
          <a:p>
            <a:r>
              <a:rPr lang="en-US" dirty="0"/>
              <a:t>Overfitting → </a:t>
            </a:r>
            <a:r>
              <a:rPr lang="en-US" i="1" dirty="0">
                <a:solidFill>
                  <a:srgbClr val="C00000"/>
                </a:solidFill>
              </a:rPr>
              <a:t>memorization</a:t>
            </a:r>
            <a:r>
              <a:rPr lang="en-US" dirty="0"/>
              <a:t> → privacy risks!</a:t>
            </a:r>
          </a:p>
        </p:txBody>
      </p:sp>
      <p:sp>
        <p:nvSpPr>
          <p:cNvPr id="4" name="Slide Number Placeholder 3">
            <a:extLst>
              <a:ext uri="{FF2B5EF4-FFF2-40B4-BE49-F238E27FC236}">
                <a16:creationId xmlns:a16="http://schemas.microsoft.com/office/drawing/2014/main" id="{557D8CAF-3955-ED9D-8835-2484867A83CB}"/>
              </a:ext>
            </a:extLst>
          </p:cNvPr>
          <p:cNvSpPr>
            <a:spLocks noGrp="1"/>
          </p:cNvSpPr>
          <p:nvPr>
            <p:ph type="sldNum" sz="quarter" idx="12"/>
          </p:nvPr>
        </p:nvSpPr>
        <p:spPr/>
        <p:txBody>
          <a:bodyPr/>
          <a:lstStyle/>
          <a:p>
            <a:fld id="{BBDB7499-F370-8348-83C5-507685BB046D}" type="slidenum">
              <a:rPr lang="en-US" smtClean="0"/>
              <a:pPr/>
              <a:t>45</a:t>
            </a:fld>
            <a:endParaRPr lang="en-US" sz="1600" dirty="0"/>
          </a:p>
        </p:txBody>
      </p:sp>
      <p:pic>
        <p:nvPicPr>
          <p:cNvPr id="5" name="Picture 4">
            <a:extLst>
              <a:ext uri="{FF2B5EF4-FFF2-40B4-BE49-F238E27FC236}">
                <a16:creationId xmlns:a16="http://schemas.microsoft.com/office/drawing/2014/main" id="{2DF96F7D-2F61-8D66-51B3-2CFF353DCEE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89545" y="1592714"/>
            <a:ext cx="3925626" cy="418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34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683479-3AF0-8DDB-DD82-55E0B9E1422C}"/>
              </a:ext>
            </a:extLst>
          </p:cNvPr>
          <p:cNvSpPr>
            <a:spLocks noGrp="1"/>
          </p:cNvSpPr>
          <p:nvPr>
            <p:ph type="sldNum" sz="quarter" idx="12"/>
          </p:nvPr>
        </p:nvSpPr>
        <p:spPr/>
        <p:txBody>
          <a:bodyPr/>
          <a:lstStyle/>
          <a:p>
            <a:fld id="{F78BDCC2-C92E-1149-A6F9-8D1F3585695B}" type="slidenum">
              <a:rPr lang="en-US" smtClean="0"/>
              <a:t>46</a:t>
            </a:fld>
            <a:endParaRPr lang="en-US"/>
          </a:p>
        </p:txBody>
      </p:sp>
      <p:pic>
        <p:nvPicPr>
          <p:cNvPr id="8" name="Picture 2" descr="The Rise of Cognitive AI. On the role of knowledge that is… | by Gadi  Singer | Towards Data Science">
            <a:extLst>
              <a:ext uri="{FF2B5EF4-FFF2-40B4-BE49-F238E27FC236}">
                <a16:creationId xmlns:a16="http://schemas.microsoft.com/office/drawing/2014/main" id="{8BB3FC60-6D59-4925-61BB-EAC866D4173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 t="-830" r="53366" b="1"/>
          <a:stretch/>
        </p:blipFill>
        <p:spPr bwMode="auto">
          <a:xfrm>
            <a:off x="2371037" y="801094"/>
            <a:ext cx="3381216" cy="5436192"/>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7C6FF81-0065-530A-3F6B-CDBA02838D5B}"/>
              </a:ext>
            </a:extLst>
          </p:cNvPr>
          <p:cNvSpPr/>
          <p:nvPr/>
        </p:nvSpPr>
        <p:spPr>
          <a:xfrm>
            <a:off x="5139499" y="4050631"/>
            <a:ext cx="496148" cy="710583"/>
          </a:xfrm>
          <a:prstGeom prst="ellipse">
            <a:avLst/>
          </a:prstGeom>
          <a:solidFill>
            <a:schemeClr val="accent2">
              <a:lumMod val="20000"/>
              <a:lumOff val="80000"/>
              <a:alpha val="2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Rectangle 9">
            <a:extLst>
              <a:ext uri="{FF2B5EF4-FFF2-40B4-BE49-F238E27FC236}">
                <a16:creationId xmlns:a16="http://schemas.microsoft.com/office/drawing/2014/main" id="{FB93CE5D-DFDE-E360-E6A1-D0F34554AB8A}"/>
              </a:ext>
            </a:extLst>
          </p:cNvPr>
          <p:cNvSpPr/>
          <p:nvPr/>
        </p:nvSpPr>
        <p:spPr>
          <a:xfrm>
            <a:off x="2730085" y="801094"/>
            <a:ext cx="3208149" cy="287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F9EA4F01-B06C-E22E-C33B-BAC387F6730E}"/>
              </a:ext>
            </a:extLst>
          </p:cNvPr>
          <p:cNvSpPr>
            <a:spLocks noGrp="1"/>
          </p:cNvSpPr>
          <p:nvPr>
            <p:ph type="title"/>
          </p:nvPr>
        </p:nvSpPr>
        <p:spPr/>
        <p:txBody>
          <a:bodyPr/>
          <a:lstStyle/>
          <a:p>
            <a:r>
              <a:rPr lang="en-US" dirty="0"/>
              <a:t>Maybe GPT-2 is just too big?</a:t>
            </a:r>
          </a:p>
        </p:txBody>
      </p:sp>
    </p:spTree>
    <p:extLst>
      <p:ext uri="{BB962C8B-B14F-4D97-AF65-F5344CB8AC3E}">
        <p14:creationId xmlns:p14="http://schemas.microsoft.com/office/powerpoint/2010/main" val="3945637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411265-C89F-A96A-BD77-6AF279698461}"/>
              </a:ext>
            </a:extLst>
          </p:cNvPr>
          <p:cNvSpPr>
            <a:spLocks noGrp="1"/>
          </p:cNvSpPr>
          <p:nvPr>
            <p:ph type="sldNum" sz="quarter" idx="12"/>
          </p:nvPr>
        </p:nvSpPr>
        <p:spPr/>
        <p:txBody>
          <a:bodyPr/>
          <a:lstStyle/>
          <a:p>
            <a:fld id="{F78BDCC2-C92E-1149-A6F9-8D1F3585695B}" type="slidenum">
              <a:rPr lang="en-US" smtClean="0"/>
              <a:t>47</a:t>
            </a:fld>
            <a:endParaRPr lang="en-US"/>
          </a:p>
        </p:txBody>
      </p:sp>
      <p:pic>
        <p:nvPicPr>
          <p:cNvPr id="5" name="Picture 2" descr="The Rise of Cognitive AI. On the role of knowledge that is… | by Gadi  Singer | Towards Data Science">
            <a:extLst>
              <a:ext uri="{FF2B5EF4-FFF2-40B4-BE49-F238E27FC236}">
                <a16:creationId xmlns:a16="http://schemas.microsoft.com/office/drawing/2014/main" id="{57CB7B1E-33BD-EF06-F65E-5CA47FFB003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830" r="-2774"/>
          <a:stretch/>
        </p:blipFill>
        <p:spPr bwMode="auto">
          <a:xfrm>
            <a:off x="2371037" y="801094"/>
            <a:ext cx="7451769" cy="5436192"/>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BBB0004-33CA-2DC5-6C2D-321013EA3474}"/>
              </a:ext>
            </a:extLst>
          </p:cNvPr>
          <p:cNvSpPr/>
          <p:nvPr/>
        </p:nvSpPr>
        <p:spPr>
          <a:xfrm>
            <a:off x="5139499" y="4050631"/>
            <a:ext cx="496148" cy="710583"/>
          </a:xfrm>
          <a:prstGeom prst="ellipse">
            <a:avLst/>
          </a:prstGeom>
          <a:solidFill>
            <a:schemeClr val="accent2">
              <a:lumMod val="20000"/>
              <a:lumOff val="80000"/>
              <a:alpha val="2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523440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411265-C89F-A96A-BD77-6AF279698461}"/>
              </a:ext>
            </a:extLst>
          </p:cNvPr>
          <p:cNvSpPr>
            <a:spLocks noGrp="1"/>
          </p:cNvSpPr>
          <p:nvPr>
            <p:ph type="sldNum" sz="quarter" idx="12"/>
          </p:nvPr>
        </p:nvSpPr>
        <p:spPr/>
        <p:txBody>
          <a:bodyPr/>
          <a:lstStyle/>
          <a:p>
            <a:fld id="{F78BDCC2-C92E-1149-A6F9-8D1F3585695B}" type="slidenum">
              <a:rPr lang="en-US" smtClean="0"/>
              <a:t>48</a:t>
            </a:fld>
            <a:endParaRPr lang="en-US"/>
          </a:p>
        </p:txBody>
      </p:sp>
      <p:pic>
        <p:nvPicPr>
          <p:cNvPr id="5" name="Picture 2" descr="The Rise of Cognitive AI. On the role of knowledge that is… | by Gadi  Singer | Towards Data Science">
            <a:extLst>
              <a:ext uri="{FF2B5EF4-FFF2-40B4-BE49-F238E27FC236}">
                <a16:creationId xmlns:a16="http://schemas.microsoft.com/office/drawing/2014/main" id="{57CB7B1E-33BD-EF06-F65E-5CA47FFB003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830" r="-2774"/>
          <a:stretch/>
        </p:blipFill>
        <p:spPr bwMode="auto">
          <a:xfrm>
            <a:off x="2371037" y="801094"/>
            <a:ext cx="7451769" cy="5436192"/>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A323744-6191-F4EE-7D59-6C7C4EFBC3B4}"/>
              </a:ext>
            </a:extLst>
          </p:cNvPr>
          <p:cNvSpPr/>
          <p:nvPr/>
        </p:nvSpPr>
        <p:spPr>
          <a:xfrm>
            <a:off x="7799572" y="1656565"/>
            <a:ext cx="496148" cy="710583"/>
          </a:xfrm>
          <a:prstGeom prst="ellipse">
            <a:avLst/>
          </a:prstGeom>
          <a:solidFill>
            <a:schemeClr val="accent2">
              <a:lumMod val="20000"/>
              <a:lumOff val="80000"/>
              <a:alpha val="2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511318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6B5C9B-86C9-92ED-3FA3-D627C512A410}"/>
              </a:ext>
            </a:extLst>
          </p:cNvPr>
          <p:cNvSpPr>
            <a:spLocks noGrp="1"/>
          </p:cNvSpPr>
          <p:nvPr>
            <p:ph type="sldNum" sz="quarter" idx="12"/>
          </p:nvPr>
        </p:nvSpPr>
        <p:spPr/>
        <p:txBody>
          <a:bodyPr/>
          <a:lstStyle/>
          <a:p>
            <a:fld id="{F78BDCC2-C92E-1149-A6F9-8D1F3585695B}" type="slidenum">
              <a:rPr lang="en-US" smtClean="0"/>
              <a:t>49</a:t>
            </a:fld>
            <a:endParaRPr lang="en-US"/>
          </a:p>
        </p:txBody>
      </p:sp>
      <p:pic>
        <p:nvPicPr>
          <p:cNvPr id="5" name="Picture 4">
            <a:extLst>
              <a:ext uri="{FF2B5EF4-FFF2-40B4-BE49-F238E27FC236}">
                <a16:creationId xmlns:a16="http://schemas.microsoft.com/office/drawing/2014/main" id="{D341DAAF-17F8-5B3E-5D24-322A1DC7D6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9128" y="845834"/>
            <a:ext cx="5202144" cy="5290316"/>
          </a:xfrm>
          <a:prstGeom prst="rect">
            <a:avLst/>
          </a:prstGeom>
        </p:spPr>
      </p:pic>
      <p:sp>
        <p:nvSpPr>
          <p:cNvPr id="6" name="Left Brace 5">
            <a:extLst>
              <a:ext uri="{FF2B5EF4-FFF2-40B4-BE49-F238E27FC236}">
                <a16:creationId xmlns:a16="http://schemas.microsoft.com/office/drawing/2014/main" id="{6FA98662-A7EE-975C-2D75-24745D70CCB6}"/>
              </a:ext>
            </a:extLst>
          </p:cNvPr>
          <p:cNvSpPr/>
          <p:nvPr/>
        </p:nvSpPr>
        <p:spPr>
          <a:xfrm>
            <a:off x="2966279" y="823110"/>
            <a:ext cx="302849" cy="49072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7" name="TextBox 6">
            <a:extLst>
              <a:ext uri="{FF2B5EF4-FFF2-40B4-BE49-F238E27FC236}">
                <a16:creationId xmlns:a16="http://schemas.microsoft.com/office/drawing/2014/main" id="{EB6ADFFA-1AA5-18B6-1286-8F1C626079F7}"/>
              </a:ext>
            </a:extLst>
          </p:cNvPr>
          <p:cNvSpPr txBox="1"/>
          <p:nvPr/>
        </p:nvSpPr>
        <p:spPr>
          <a:xfrm>
            <a:off x="1960669" y="828141"/>
            <a:ext cx="980976" cy="399825"/>
          </a:xfrm>
          <a:prstGeom prst="rect">
            <a:avLst/>
          </a:prstGeom>
          <a:noFill/>
        </p:spPr>
        <p:txBody>
          <a:bodyPr wrap="none" rtlCol="0">
            <a:spAutoFit/>
          </a:bodyPr>
          <a:lstStyle/>
          <a:p>
            <a:r>
              <a:rPr lang="en-US" sz="1999" dirty="0"/>
              <a:t>prompt</a:t>
            </a:r>
          </a:p>
        </p:txBody>
      </p:sp>
      <p:sp>
        <p:nvSpPr>
          <p:cNvPr id="8" name="Left Brace 7">
            <a:extLst>
              <a:ext uri="{FF2B5EF4-FFF2-40B4-BE49-F238E27FC236}">
                <a16:creationId xmlns:a16="http://schemas.microsoft.com/office/drawing/2014/main" id="{E6DB9B77-9217-28D9-5924-3D9AC3FDF252}"/>
              </a:ext>
            </a:extLst>
          </p:cNvPr>
          <p:cNvSpPr/>
          <p:nvPr/>
        </p:nvSpPr>
        <p:spPr>
          <a:xfrm>
            <a:off x="2966280" y="1373287"/>
            <a:ext cx="302849" cy="4779489"/>
          </a:xfrm>
          <a:prstGeom prst="leftBrac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p>
        </p:txBody>
      </p:sp>
      <p:sp>
        <p:nvSpPr>
          <p:cNvPr id="9" name="TextBox 8">
            <a:extLst>
              <a:ext uri="{FF2B5EF4-FFF2-40B4-BE49-F238E27FC236}">
                <a16:creationId xmlns:a16="http://schemas.microsoft.com/office/drawing/2014/main" id="{C251FD56-459B-54D5-6E57-768A29C81620}"/>
              </a:ext>
            </a:extLst>
          </p:cNvPr>
          <p:cNvSpPr txBox="1"/>
          <p:nvPr/>
        </p:nvSpPr>
        <p:spPr>
          <a:xfrm>
            <a:off x="1259171" y="3546493"/>
            <a:ext cx="1561325" cy="399981"/>
          </a:xfrm>
          <a:prstGeom prst="rect">
            <a:avLst/>
          </a:prstGeom>
          <a:noFill/>
        </p:spPr>
        <p:txBody>
          <a:bodyPr wrap="none" rtlCol="0" anchor="t">
            <a:spAutoFit/>
          </a:bodyPr>
          <a:lstStyle/>
          <a:p>
            <a:r>
              <a:rPr lang="en-US" sz="1999" dirty="0">
                <a:solidFill>
                  <a:schemeClr val="bg1">
                    <a:lumMod val="50000"/>
                  </a:schemeClr>
                </a:solidFill>
              </a:rPr>
              <a:t>GPT-</a:t>
            </a:r>
            <a:r>
              <a:rPr lang="en-US" sz="1999" b="1" dirty="0">
                <a:solidFill>
                  <a:srgbClr val="C00000"/>
                </a:solidFill>
              </a:rPr>
              <a:t>3</a:t>
            </a:r>
            <a:r>
              <a:rPr lang="en-US" sz="1999" dirty="0">
                <a:solidFill>
                  <a:schemeClr val="bg1">
                    <a:lumMod val="50000"/>
                  </a:schemeClr>
                </a:solidFill>
              </a:rPr>
              <a:t> output</a:t>
            </a:r>
          </a:p>
        </p:txBody>
      </p:sp>
      <p:pic>
        <p:nvPicPr>
          <p:cNvPr id="10" name="Picture 4" descr="Harry Potter and the Philosopher&amp;#39;s Stone - Wikipedia">
            <a:extLst>
              <a:ext uri="{FF2B5EF4-FFF2-40B4-BE49-F238E27FC236}">
                <a16:creationId xmlns:a16="http://schemas.microsoft.com/office/drawing/2014/main" id="{ABA538A0-CAAB-6E50-576B-619C785F4F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43235" y="2089542"/>
            <a:ext cx="2303081" cy="280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316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EEB7-AAE6-3048-8AF9-A1ECF67CCF67}"/>
              </a:ext>
            </a:extLst>
          </p:cNvPr>
          <p:cNvSpPr>
            <a:spLocks noGrp="1"/>
          </p:cNvSpPr>
          <p:nvPr>
            <p:ph type="title"/>
          </p:nvPr>
        </p:nvSpPr>
        <p:spPr/>
        <p:txBody>
          <a:bodyPr>
            <a:normAutofit/>
          </a:bodyPr>
          <a:lstStyle/>
          <a:p>
            <a:r>
              <a:rPr lang="en-US" dirty="0"/>
              <a:t>But machine learning is </a:t>
            </a:r>
            <a:r>
              <a:rPr lang="en-US" dirty="0">
                <a:solidFill>
                  <a:srgbClr val="7030A0"/>
                </a:solidFill>
              </a:rPr>
              <a:t>brittle!</a:t>
            </a:r>
            <a:br>
              <a:rPr lang="en-US" dirty="0">
                <a:solidFill>
                  <a:srgbClr val="7030A0"/>
                </a:solidFill>
              </a:rPr>
            </a:br>
            <a:r>
              <a:rPr lang="en-US" sz="1800" dirty="0">
                <a:solidFill>
                  <a:schemeClr val="bg1">
                    <a:lumMod val="50000"/>
                  </a:schemeClr>
                </a:solidFill>
              </a:rPr>
              <a:t>“Intriguing properties of neural networks”. </a:t>
            </a:r>
            <a:r>
              <a:rPr lang="en-US" sz="1800" dirty="0" err="1">
                <a:solidFill>
                  <a:schemeClr val="bg1">
                    <a:lumMod val="50000"/>
                  </a:schemeClr>
                </a:solidFill>
              </a:rPr>
              <a:t>Szegedy</a:t>
            </a:r>
            <a:r>
              <a:rPr lang="en-US" sz="1800" dirty="0">
                <a:solidFill>
                  <a:schemeClr val="bg1">
                    <a:lumMod val="50000"/>
                  </a:schemeClr>
                </a:solidFill>
              </a:rPr>
              <a:t> et al. 2013</a:t>
            </a:r>
            <a:br>
              <a:rPr lang="en-US" sz="1800" dirty="0">
                <a:solidFill>
                  <a:schemeClr val="bg1">
                    <a:lumMod val="50000"/>
                  </a:schemeClr>
                </a:solidFill>
              </a:rPr>
            </a:br>
            <a:r>
              <a:rPr lang="en-US" sz="1800" dirty="0">
                <a:solidFill>
                  <a:schemeClr val="bg1">
                    <a:lumMod val="50000"/>
                  </a:schemeClr>
                </a:solidFill>
              </a:rPr>
              <a:t>“Evasion attacks against machine learning at test time”. </a:t>
            </a:r>
            <a:r>
              <a:rPr lang="en-US" sz="1800" dirty="0" err="1">
                <a:solidFill>
                  <a:schemeClr val="bg1">
                    <a:lumMod val="50000"/>
                  </a:schemeClr>
                </a:solidFill>
              </a:rPr>
              <a:t>Biggio</a:t>
            </a:r>
            <a:r>
              <a:rPr lang="en-US" sz="1800" dirty="0">
                <a:solidFill>
                  <a:schemeClr val="bg1">
                    <a:lumMod val="50000"/>
                  </a:schemeClr>
                </a:solidFill>
              </a:rPr>
              <a:t> et al. 2013</a:t>
            </a:r>
            <a:endParaRPr lang="en-US" sz="1800" i="1" dirty="0">
              <a:solidFill>
                <a:srgbClr val="7030A0"/>
              </a:solidFill>
            </a:endParaRPr>
          </a:p>
        </p:txBody>
      </p:sp>
      <p:sp>
        <p:nvSpPr>
          <p:cNvPr id="4" name="Slide Number Placeholder 3">
            <a:extLst>
              <a:ext uri="{FF2B5EF4-FFF2-40B4-BE49-F238E27FC236}">
                <a16:creationId xmlns:a16="http://schemas.microsoft.com/office/drawing/2014/main" id="{534A902D-5EA0-B546-9B60-23F9F72759DC}"/>
              </a:ext>
            </a:extLst>
          </p:cNvPr>
          <p:cNvSpPr>
            <a:spLocks noGrp="1"/>
          </p:cNvSpPr>
          <p:nvPr>
            <p:ph type="sldNum" sz="quarter" idx="12"/>
          </p:nvPr>
        </p:nvSpPr>
        <p:spPr/>
        <p:txBody>
          <a:bodyPr/>
          <a:lstStyle/>
          <a:p>
            <a:fld id="{BBDB7499-F370-8348-83C5-507685BB046D}" type="slidenum">
              <a:rPr lang="en-US" smtClean="0"/>
              <a:pPr/>
              <a:t>5</a:t>
            </a:fld>
            <a:endParaRPr lang="en-US" sz="1600" dirty="0"/>
          </a:p>
        </p:txBody>
      </p:sp>
      <p:pic>
        <p:nvPicPr>
          <p:cNvPr id="7" name="Picture 6">
            <a:extLst>
              <a:ext uri="{FF2B5EF4-FFF2-40B4-BE49-F238E27FC236}">
                <a16:creationId xmlns:a16="http://schemas.microsoft.com/office/drawing/2014/main" id="{228FFC30-2114-0E41-A2F8-D0A2D1560112}"/>
              </a:ext>
            </a:extLst>
          </p:cNvPr>
          <p:cNvPicPr>
            <a:picLocks noChangeAspect="1"/>
          </p:cNvPicPr>
          <p:nvPr/>
        </p:nvPicPr>
        <p:blipFill>
          <a:blip r:embed="rId4"/>
          <a:stretch>
            <a:fillRect/>
          </a:stretch>
        </p:blipFill>
        <p:spPr>
          <a:xfrm>
            <a:off x="735001" y="2277966"/>
            <a:ext cx="2697806" cy="2697806"/>
          </a:xfrm>
          <a:prstGeom prst="rect">
            <a:avLst/>
          </a:prstGeom>
        </p:spPr>
      </p:pic>
      <p:sp>
        <p:nvSpPr>
          <p:cNvPr id="8" name="TextBox 7">
            <a:extLst>
              <a:ext uri="{FF2B5EF4-FFF2-40B4-BE49-F238E27FC236}">
                <a16:creationId xmlns:a16="http://schemas.microsoft.com/office/drawing/2014/main" id="{D08E5C0F-1E9D-5045-987C-0B6917E1C050}"/>
              </a:ext>
            </a:extLst>
          </p:cNvPr>
          <p:cNvSpPr txBox="1"/>
          <p:nvPr/>
        </p:nvSpPr>
        <p:spPr>
          <a:xfrm>
            <a:off x="725713" y="5038045"/>
            <a:ext cx="2716386" cy="523220"/>
          </a:xfrm>
          <a:prstGeom prst="rect">
            <a:avLst/>
          </a:prstGeom>
          <a:noFill/>
        </p:spPr>
        <p:txBody>
          <a:bodyPr wrap="none" rtlCol="0">
            <a:spAutoFit/>
          </a:bodyPr>
          <a:lstStyle/>
          <a:p>
            <a:pPr algn="ctr"/>
            <a:r>
              <a:rPr lang="en-US" sz="2800" b="1" dirty="0">
                <a:solidFill>
                  <a:srgbClr val="00B050"/>
                </a:solidFill>
                <a:cs typeface="Times New Roman" panose="02020603050405020304" pitchFamily="18" charset="0"/>
              </a:rPr>
              <a:t>90% Tabby Cat</a:t>
            </a:r>
          </a:p>
        </p:txBody>
      </p:sp>
      <p:pic>
        <p:nvPicPr>
          <p:cNvPr id="9" name="Picture 8">
            <a:extLst>
              <a:ext uri="{FF2B5EF4-FFF2-40B4-BE49-F238E27FC236}">
                <a16:creationId xmlns:a16="http://schemas.microsoft.com/office/drawing/2014/main" id="{81FB6DE0-A634-EE45-B089-EC704FD0B9E8}"/>
              </a:ext>
            </a:extLst>
          </p:cNvPr>
          <p:cNvPicPr>
            <a:picLocks noChangeAspect="1"/>
          </p:cNvPicPr>
          <p:nvPr/>
        </p:nvPicPr>
        <p:blipFill>
          <a:blip r:embed="rId5"/>
          <a:stretch>
            <a:fillRect/>
          </a:stretch>
        </p:blipFill>
        <p:spPr>
          <a:xfrm>
            <a:off x="8808165" y="2277966"/>
            <a:ext cx="2697806" cy="2697806"/>
          </a:xfrm>
          <a:prstGeom prst="rect">
            <a:avLst/>
          </a:prstGeom>
        </p:spPr>
      </p:pic>
      <p:sp>
        <p:nvSpPr>
          <p:cNvPr id="10" name="TextBox 9">
            <a:extLst>
              <a:ext uri="{FF2B5EF4-FFF2-40B4-BE49-F238E27FC236}">
                <a16:creationId xmlns:a16="http://schemas.microsoft.com/office/drawing/2014/main" id="{255108DD-7A55-1046-8674-166D0FCF5D5F}"/>
              </a:ext>
            </a:extLst>
          </p:cNvPr>
          <p:cNvSpPr txBox="1"/>
          <p:nvPr/>
        </p:nvSpPr>
        <p:spPr>
          <a:xfrm>
            <a:off x="8585966" y="5038045"/>
            <a:ext cx="3142208" cy="523220"/>
          </a:xfrm>
          <a:prstGeom prst="rect">
            <a:avLst/>
          </a:prstGeom>
          <a:noFill/>
        </p:spPr>
        <p:txBody>
          <a:bodyPr wrap="none" rtlCol="0">
            <a:spAutoFit/>
          </a:bodyPr>
          <a:lstStyle/>
          <a:p>
            <a:pPr algn="ctr"/>
            <a:r>
              <a:rPr lang="en-US" sz="2800" b="1" dirty="0">
                <a:solidFill>
                  <a:srgbClr val="FF0000"/>
                </a:solidFill>
                <a:cs typeface="Times New Roman" panose="02020603050405020304" pitchFamily="18" charset="0"/>
              </a:rPr>
              <a:t>100% Guacamole</a:t>
            </a:r>
          </a:p>
        </p:txBody>
      </p:sp>
      <p:pic>
        <p:nvPicPr>
          <p:cNvPr id="11" name="Picture 10">
            <a:extLst>
              <a:ext uri="{FF2B5EF4-FFF2-40B4-BE49-F238E27FC236}">
                <a16:creationId xmlns:a16="http://schemas.microsoft.com/office/drawing/2014/main" id="{BF0D30C9-CA66-D24C-AA53-8A0830829E8F}"/>
              </a:ext>
            </a:extLst>
          </p:cNvPr>
          <p:cNvPicPr>
            <a:picLocks noChangeAspect="1"/>
          </p:cNvPicPr>
          <p:nvPr/>
        </p:nvPicPr>
        <p:blipFill>
          <a:blip r:embed="rId6"/>
          <a:stretch>
            <a:fillRect/>
          </a:stretch>
        </p:blipFill>
        <p:spPr>
          <a:xfrm>
            <a:off x="4771583" y="2277966"/>
            <a:ext cx="2697806" cy="2697806"/>
          </a:xfrm>
          <a:prstGeom prst="rect">
            <a:avLst/>
          </a:prstGeom>
        </p:spPr>
      </p:pic>
      <p:sp>
        <p:nvSpPr>
          <p:cNvPr id="12" name="Plus 11">
            <a:extLst>
              <a:ext uri="{FF2B5EF4-FFF2-40B4-BE49-F238E27FC236}">
                <a16:creationId xmlns:a16="http://schemas.microsoft.com/office/drawing/2014/main" id="{53DE134D-14DB-F34F-948D-37A3C64D6F8B}"/>
              </a:ext>
            </a:extLst>
          </p:cNvPr>
          <p:cNvSpPr/>
          <p:nvPr/>
        </p:nvSpPr>
        <p:spPr>
          <a:xfrm>
            <a:off x="3659993" y="3186311"/>
            <a:ext cx="867152" cy="867152"/>
          </a:xfrm>
          <a:prstGeom prst="mathPlus">
            <a:avLst>
              <a:gd name="adj1" fmla="val 19287"/>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latin typeface="Times New Roman" panose="02020603050405020304" pitchFamily="18" charset="0"/>
              <a:cs typeface="Times New Roman" panose="02020603050405020304" pitchFamily="18" charset="0"/>
            </a:endParaRPr>
          </a:p>
        </p:txBody>
      </p:sp>
      <p:sp>
        <p:nvSpPr>
          <p:cNvPr id="13" name="Equal 12">
            <a:extLst>
              <a:ext uri="{FF2B5EF4-FFF2-40B4-BE49-F238E27FC236}">
                <a16:creationId xmlns:a16="http://schemas.microsoft.com/office/drawing/2014/main" id="{90F96BAA-6A90-8A4D-B56B-87E35ED59266}"/>
              </a:ext>
            </a:extLst>
          </p:cNvPr>
          <p:cNvSpPr/>
          <p:nvPr/>
        </p:nvSpPr>
        <p:spPr>
          <a:xfrm>
            <a:off x="7701499" y="3223365"/>
            <a:ext cx="871006" cy="871006"/>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6AA982BC-1390-5E40-9690-113A141F9DEF}"/>
              </a:ext>
            </a:extLst>
          </p:cNvPr>
          <p:cNvSpPr txBox="1"/>
          <p:nvPr/>
        </p:nvSpPr>
        <p:spPr>
          <a:xfrm>
            <a:off x="4529352" y="5038045"/>
            <a:ext cx="3182283" cy="523220"/>
          </a:xfrm>
          <a:prstGeom prst="rect">
            <a:avLst/>
          </a:prstGeom>
          <a:noFill/>
        </p:spPr>
        <p:txBody>
          <a:bodyPr wrap="none" rtlCol="0">
            <a:spAutoFit/>
          </a:bodyPr>
          <a:lstStyle/>
          <a:p>
            <a:pPr algn="ctr"/>
            <a:r>
              <a:rPr lang="en-US" sz="2800" b="1" dirty="0">
                <a:cs typeface="Times New Roman" panose="02020603050405020304" pitchFamily="18" charset="0"/>
              </a:rPr>
              <a:t>Adversarial noise</a:t>
            </a:r>
          </a:p>
        </p:txBody>
      </p:sp>
    </p:spTree>
    <p:custDataLst>
      <p:tags r:id="rId1"/>
    </p:custDataLst>
    <p:extLst>
      <p:ext uri="{BB962C8B-B14F-4D97-AF65-F5344CB8AC3E}">
        <p14:creationId xmlns:p14="http://schemas.microsoft.com/office/powerpoint/2010/main" val="34950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DE35-2C75-1136-67CA-BF6B4A4668EA}"/>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101A2069-A7A6-972C-9B8D-582B92203DFA}"/>
              </a:ext>
            </a:extLst>
          </p:cNvPr>
          <p:cNvSpPr>
            <a:spLocks noGrp="1"/>
          </p:cNvSpPr>
          <p:nvPr>
            <p:ph idx="1"/>
          </p:nvPr>
        </p:nvSpPr>
        <p:spPr>
          <a:xfrm>
            <a:off x="463825" y="1825625"/>
            <a:ext cx="11728175" cy="4351338"/>
          </a:xfrm>
        </p:spPr>
        <p:txBody>
          <a:bodyPr>
            <a:normAutofit lnSpcReduction="10000"/>
          </a:bodyPr>
          <a:lstStyle/>
          <a:p>
            <a:pPr>
              <a:buFont typeface="Wingdings" pitchFamily="2" charset="2"/>
              <a:buChar char="Ø"/>
            </a:pPr>
            <a:r>
              <a:rPr lang="en-US" dirty="0"/>
              <a:t> ML 101</a:t>
            </a:r>
          </a:p>
          <a:p>
            <a:pPr>
              <a:buFont typeface="Wingdings" pitchFamily="2" charset="2"/>
              <a:buChar char="Ø"/>
            </a:pPr>
            <a:endParaRPr lang="en-US" dirty="0"/>
          </a:p>
          <a:p>
            <a:pPr>
              <a:buFont typeface="Wingdings" pitchFamily="2" charset="2"/>
              <a:buChar char="Ø"/>
            </a:pPr>
            <a:r>
              <a:rPr lang="en-US" dirty="0"/>
              <a:t> Adversarial examples and where to find them</a:t>
            </a:r>
          </a:p>
          <a:p>
            <a:pPr>
              <a:buFont typeface="Wingdings" pitchFamily="2" charset="2"/>
              <a:buChar char="Ø"/>
            </a:pPr>
            <a:endParaRPr lang="en-US" dirty="0"/>
          </a:p>
          <a:p>
            <a:pPr>
              <a:buFont typeface="Wingdings" pitchFamily="2" charset="2"/>
              <a:buChar char="Ø"/>
            </a:pPr>
            <a:r>
              <a:rPr lang="en-US" dirty="0"/>
              <a:t> ML privacy</a:t>
            </a:r>
          </a:p>
          <a:p>
            <a:pPr>
              <a:buFont typeface="Wingdings" pitchFamily="2" charset="2"/>
              <a:buChar char="Ø"/>
            </a:pPr>
            <a:endParaRPr lang="en-US" dirty="0"/>
          </a:p>
          <a:p>
            <a:pPr>
              <a:buFont typeface="Wingdings" pitchFamily="2" charset="2"/>
              <a:buChar char="Ø"/>
            </a:pPr>
            <a:r>
              <a:rPr lang="en-US" b="1" dirty="0"/>
              <a:t> Interactive </a:t>
            </a:r>
            <a:r>
              <a:rPr lang="en-US" b="1" dirty="0" err="1"/>
              <a:t>Colab</a:t>
            </a:r>
            <a:r>
              <a:rPr lang="en-US" b="1" dirty="0"/>
              <a:t> tutorial</a:t>
            </a:r>
          </a:p>
        </p:txBody>
      </p:sp>
      <p:sp>
        <p:nvSpPr>
          <p:cNvPr id="4" name="Slide Number Placeholder 3">
            <a:extLst>
              <a:ext uri="{FF2B5EF4-FFF2-40B4-BE49-F238E27FC236}">
                <a16:creationId xmlns:a16="http://schemas.microsoft.com/office/drawing/2014/main" id="{1AB42F4F-1C3D-8189-F358-30C956843238}"/>
              </a:ext>
            </a:extLst>
          </p:cNvPr>
          <p:cNvSpPr>
            <a:spLocks noGrp="1"/>
          </p:cNvSpPr>
          <p:nvPr>
            <p:ph type="sldNum" sz="quarter" idx="12"/>
          </p:nvPr>
        </p:nvSpPr>
        <p:spPr/>
        <p:txBody>
          <a:bodyPr/>
          <a:lstStyle/>
          <a:p>
            <a:fld id="{BBDB7499-F370-8348-83C5-507685BB046D}" type="slidenum">
              <a:rPr lang="en-US" smtClean="0"/>
              <a:pPr/>
              <a:t>50</a:t>
            </a:fld>
            <a:endParaRPr lang="en-US" sz="1600" dirty="0"/>
          </a:p>
        </p:txBody>
      </p:sp>
    </p:spTree>
    <p:extLst>
      <p:ext uri="{BB962C8B-B14F-4D97-AF65-F5344CB8AC3E}">
        <p14:creationId xmlns:p14="http://schemas.microsoft.com/office/powerpoint/2010/main" val="1005795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D977-64B8-52EC-4D2E-C5F0184B959E}"/>
              </a:ext>
            </a:extLst>
          </p:cNvPr>
          <p:cNvSpPr>
            <a:spLocks noGrp="1"/>
          </p:cNvSpPr>
          <p:nvPr>
            <p:ph type="title"/>
          </p:nvPr>
        </p:nvSpPr>
        <p:spPr/>
        <p:txBody>
          <a:bodyPr/>
          <a:lstStyle/>
          <a:p>
            <a:r>
              <a:rPr lang="en-US" dirty="0" err="1"/>
              <a:t>Colab</a:t>
            </a:r>
            <a:r>
              <a:rPr lang="en-US" dirty="0"/>
              <a:t> setup</a:t>
            </a:r>
          </a:p>
        </p:txBody>
      </p:sp>
      <p:sp>
        <p:nvSpPr>
          <p:cNvPr id="3" name="Content Placeholder 2">
            <a:extLst>
              <a:ext uri="{FF2B5EF4-FFF2-40B4-BE49-F238E27FC236}">
                <a16:creationId xmlns:a16="http://schemas.microsoft.com/office/drawing/2014/main" id="{7A973271-0A61-211F-BE27-CFBFD3E07A1B}"/>
              </a:ext>
            </a:extLst>
          </p:cNvPr>
          <p:cNvSpPr>
            <a:spLocks noGrp="1"/>
          </p:cNvSpPr>
          <p:nvPr>
            <p:ph idx="1"/>
          </p:nvPr>
        </p:nvSpPr>
        <p:spPr/>
        <p:txBody>
          <a:bodyPr>
            <a:normAutofit/>
          </a:bodyPr>
          <a:lstStyle/>
          <a:p>
            <a:pPr>
              <a:buFont typeface="Wingdings" pitchFamily="2" charset="2"/>
              <a:buChar char="Ø"/>
            </a:pPr>
            <a:r>
              <a:rPr lang="en-US" dirty="0"/>
              <a:t> Gmail address needed!</a:t>
            </a:r>
          </a:p>
          <a:p>
            <a:pPr>
              <a:buFont typeface="Wingdings" pitchFamily="2" charset="2"/>
              <a:buChar char="Ø"/>
            </a:pPr>
            <a:r>
              <a:rPr lang="en-US" dirty="0"/>
              <a:t> </a:t>
            </a:r>
            <a:r>
              <a:rPr lang="en-US" dirty="0" err="1">
                <a:solidFill>
                  <a:srgbClr val="0070C0"/>
                </a:solidFill>
              </a:rPr>
              <a:t>shorturl.at</a:t>
            </a:r>
            <a:r>
              <a:rPr lang="en-US" dirty="0">
                <a:solidFill>
                  <a:srgbClr val="0070C0"/>
                </a:solidFill>
              </a:rPr>
              <a:t>/cruW8</a:t>
            </a:r>
          </a:p>
          <a:p>
            <a:pPr marL="0" indent="0">
              <a:buNone/>
            </a:pPr>
            <a:endParaRPr lang="en-US" dirty="0"/>
          </a:p>
        </p:txBody>
      </p:sp>
      <p:sp>
        <p:nvSpPr>
          <p:cNvPr id="4" name="Slide Number Placeholder 3">
            <a:extLst>
              <a:ext uri="{FF2B5EF4-FFF2-40B4-BE49-F238E27FC236}">
                <a16:creationId xmlns:a16="http://schemas.microsoft.com/office/drawing/2014/main" id="{38FD5453-05AB-E45B-A9A9-059B07957A18}"/>
              </a:ext>
            </a:extLst>
          </p:cNvPr>
          <p:cNvSpPr>
            <a:spLocks noGrp="1"/>
          </p:cNvSpPr>
          <p:nvPr>
            <p:ph type="sldNum" sz="quarter" idx="12"/>
          </p:nvPr>
        </p:nvSpPr>
        <p:spPr/>
        <p:txBody>
          <a:bodyPr/>
          <a:lstStyle/>
          <a:p>
            <a:fld id="{BBDB7499-F370-8348-83C5-507685BB046D}" type="slidenum">
              <a:rPr lang="en-US" smtClean="0"/>
              <a:pPr/>
              <a:t>51</a:t>
            </a:fld>
            <a:endParaRPr lang="en-US" sz="1600" dirty="0"/>
          </a:p>
        </p:txBody>
      </p:sp>
      <p:grpSp>
        <p:nvGrpSpPr>
          <p:cNvPr id="7" name="Group 6">
            <a:extLst>
              <a:ext uri="{FF2B5EF4-FFF2-40B4-BE49-F238E27FC236}">
                <a16:creationId xmlns:a16="http://schemas.microsoft.com/office/drawing/2014/main" id="{41BEF894-6D7F-2459-A827-73116A88081A}"/>
              </a:ext>
            </a:extLst>
          </p:cNvPr>
          <p:cNvGrpSpPr/>
          <p:nvPr/>
        </p:nvGrpSpPr>
        <p:grpSpPr>
          <a:xfrm>
            <a:off x="1512751" y="3429000"/>
            <a:ext cx="9166497" cy="1615735"/>
            <a:chOff x="1375099" y="4187905"/>
            <a:chExt cx="9166497" cy="1615735"/>
          </a:xfrm>
        </p:grpSpPr>
        <p:pic>
          <p:nvPicPr>
            <p:cNvPr id="5" name="Picture 4">
              <a:extLst>
                <a:ext uri="{FF2B5EF4-FFF2-40B4-BE49-F238E27FC236}">
                  <a16:creationId xmlns:a16="http://schemas.microsoft.com/office/drawing/2014/main" id="{F1993763-EDCC-C319-DE8B-23B2C257F76E}"/>
                </a:ext>
              </a:extLst>
            </p:cNvPr>
            <p:cNvPicPr>
              <a:picLocks noChangeAspect="1"/>
            </p:cNvPicPr>
            <p:nvPr/>
          </p:nvPicPr>
          <p:blipFill>
            <a:blip r:embed="rId2"/>
            <a:stretch>
              <a:fillRect/>
            </a:stretch>
          </p:blipFill>
          <p:spPr>
            <a:xfrm>
              <a:off x="1375099" y="4187905"/>
              <a:ext cx="9166497" cy="1615735"/>
            </a:xfrm>
            <a:prstGeom prst="rect">
              <a:avLst/>
            </a:prstGeom>
            <a:ln>
              <a:noFill/>
            </a:ln>
            <a:effectLst>
              <a:outerShdw blurRad="292100" dist="139700" dir="2700000" algn="tl" rotWithShape="0">
                <a:srgbClr val="333333">
                  <a:alpha val="65000"/>
                </a:srgbClr>
              </a:outerShdw>
            </a:effectLst>
          </p:spPr>
        </p:pic>
        <p:sp>
          <p:nvSpPr>
            <p:cNvPr id="6" name="Rounded Rectangle 5">
              <a:extLst>
                <a:ext uri="{FF2B5EF4-FFF2-40B4-BE49-F238E27FC236}">
                  <a16:creationId xmlns:a16="http://schemas.microsoft.com/office/drawing/2014/main" id="{2E3BFB42-4F80-D84B-95A4-6D8ACF24D20B}"/>
                </a:ext>
              </a:extLst>
            </p:cNvPr>
            <p:cNvSpPr/>
            <p:nvPr/>
          </p:nvSpPr>
          <p:spPr>
            <a:xfrm>
              <a:off x="4273421" y="5243803"/>
              <a:ext cx="2071396" cy="541175"/>
            </a:xfrm>
            <a:prstGeom prst="round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052826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D977-64B8-52EC-4D2E-C5F0184B959E}"/>
              </a:ext>
            </a:extLst>
          </p:cNvPr>
          <p:cNvSpPr>
            <a:spLocks noGrp="1"/>
          </p:cNvSpPr>
          <p:nvPr>
            <p:ph type="title"/>
          </p:nvPr>
        </p:nvSpPr>
        <p:spPr/>
        <p:txBody>
          <a:bodyPr/>
          <a:lstStyle/>
          <a:p>
            <a:r>
              <a:rPr lang="en-US" dirty="0" err="1"/>
              <a:t>Colab</a:t>
            </a:r>
            <a:r>
              <a:rPr lang="en-US" dirty="0"/>
              <a:t> setup</a:t>
            </a:r>
          </a:p>
        </p:txBody>
      </p:sp>
      <p:sp>
        <p:nvSpPr>
          <p:cNvPr id="4" name="Slide Number Placeholder 3">
            <a:extLst>
              <a:ext uri="{FF2B5EF4-FFF2-40B4-BE49-F238E27FC236}">
                <a16:creationId xmlns:a16="http://schemas.microsoft.com/office/drawing/2014/main" id="{38FD5453-05AB-E45B-A9A9-059B07957A18}"/>
              </a:ext>
            </a:extLst>
          </p:cNvPr>
          <p:cNvSpPr>
            <a:spLocks noGrp="1"/>
          </p:cNvSpPr>
          <p:nvPr>
            <p:ph type="sldNum" sz="quarter" idx="12"/>
          </p:nvPr>
        </p:nvSpPr>
        <p:spPr/>
        <p:txBody>
          <a:bodyPr/>
          <a:lstStyle/>
          <a:p>
            <a:fld id="{BBDB7499-F370-8348-83C5-507685BB046D}" type="slidenum">
              <a:rPr lang="en-US" smtClean="0"/>
              <a:pPr/>
              <a:t>52</a:t>
            </a:fld>
            <a:endParaRPr lang="en-US" sz="1600" dirty="0"/>
          </a:p>
        </p:txBody>
      </p:sp>
      <p:pic>
        <p:nvPicPr>
          <p:cNvPr id="10" name="Picture 9">
            <a:extLst>
              <a:ext uri="{FF2B5EF4-FFF2-40B4-BE49-F238E27FC236}">
                <a16:creationId xmlns:a16="http://schemas.microsoft.com/office/drawing/2014/main" id="{4E64AF8B-8705-6E0F-514D-AA63257B246A}"/>
              </a:ext>
            </a:extLst>
          </p:cNvPr>
          <p:cNvPicPr>
            <a:picLocks noChangeAspect="1"/>
          </p:cNvPicPr>
          <p:nvPr/>
        </p:nvPicPr>
        <p:blipFill>
          <a:blip r:embed="rId2"/>
          <a:stretch>
            <a:fillRect/>
          </a:stretch>
        </p:blipFill>
        <p:spPr>
          <a:xfrm>
            <a:off x="463826" y="1388357"/>
            <a:ext cx="6048941" cy="4967993"/>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E7D5B5E6-12FE-3B9D-865C-1F7CA7BDB3CB}"/>
              </a:ext>
            </a:extLst>
          </p:cNvPr>
          <p:cNvSpPr/>
          <p:nvPr/>
        </p:nvSpPr>
        <p:spPr>
          <a:xfrm>
            <a:off x="2955498" y="4928468"/>
            <a:ext cx="2071396" cy="541175"/>
          </a:xfrm>
          <a:prstGeom prst="round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F920FBED-48EF-C20A-6B7B-270FCC9408E9}"/>
              </a:ext>
            </a:extLst>
          </p:cNvPr>
          <p:cNvPicPr>
            <a:picLocks noChangeAspect="1"/>
          </p:cNvPicPr>
          <p:nvPr/>
        </p:nvPicPr>
        <p:blipFill>
          <a:blip r:embed="rId3"/>
          <a:stretch>
            <a:fillRect/>
          </a:stretch>
        </p:blipFill>
        <p:spPr>
          <a:xfrm>
            <a:off x="7025351" y="2941293"/>
            <a:ext cx="3919246" cy="2643212"/>
          </a:xfrm>
          <a:prstGeom prst="rect">
            <a:avLst/>
          </a:prstGeom>
          <a:ln>
            <a:noFill/>
          </a:ln>
          <a:effectLst>
            <a:outerShdw blurRad="292100" dist="139700" dir="2700000" algn="tl" rotWithShape="0">
              <a:srgbClr val="333333">
                <a:alpha val="65000"/>
              </a:srgbClr>
            </a:outerShdw>
          </a:effectLst>
        </p:spPr>
      </p:pic>
      <p:sp>
        <p:nvSpPr>
          <p:cNvPr id="16" name="Rounded Rectangle 15">
            <a:extLst>
              <a:ext uri="{FF2B5EF4-FFF2-40B4-BE49-F238E27FC236}">
                <a16:creationId xmlns:a16="http://schemas.microsoft.com/office/drawing/2014/main" id="{0BD1CCDD-C2F6-5A6B-F9CA-3D94B7A7660D}"/>
              </a:ext>
            </a:extLst>
          </p:cNvPr>
          <p:cNvSpPr/>
          <p:nvPr/>
        </p:nvSpPr>
        <p:spPr>
          <a:xfrm>
            <a:off x="7049074" y="3601765"/>
            <a:ext cx="2071396" cy="541175"/>
          </a:xfrm>
          <a:prstGeom prst="round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08247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FD5453-05AB-E45B-A9A9-059B07957A18}"/>
              </a:ext>
            </a:extLst>
          </p:cNvPr>
          <p:cNvSpPr>
            <a:spLocks noGrp="1"/>
          </p:cNvSpPr>
          <p:nvPr>
            <p:ph type="sldNum" sz="quarter" idx="12"/>
          </p:nvPr>
        </p:nvSpPr>
        <p:spPr/>
        <p:txBody>
          <a:bodyPr/>
          <a:lstStyle/>
          <a:p>
            <a:fld id="{BBDB7499-F370-8348-83C5-507685BB046D}" type="slidenum">
              <a:rPr lang="en-US" smtClean="0"/>
              <a:pPr/>
              <a:t>53</a:t>
            </a:fld>
            <a:endParaRPr lang="en-US" sz="1600" dirty="0"/>
          </a:p>
        </p:txBody>
      </p:sp>
      <p:pic>
        <p:nvPicPr>
          <p:cNvPr id="10" name="Picture 9">
            <a:extLst>
              <a:ext uri="{FF2B5EF4-FFF2-40B4-BE49-F238E27FC236}">
                <a16:creationId xmlns:a16="http://schemas.microsoft.com/office/drawing/2014/main" id="{4E64AF8B-8705-6E0F-514D-AA63257B246A}"/>
              </a:ext>
            </a:extLst>
          </p:cNvPr>
          <p:cNvPicPr>
            <a:picLocks noChangeAspect="1"/>
          </p:cNvPicPr>
          <p:nvPr/>
        </p:nvPicPr>
        <p:blipFill>
          <a:blip r:embed="rId2"/>
          <a:stretch>
            <a:fillRect/>
          </a:stretch>
        </p:blipFill>
        <p:spPr>
          <a:xfrm>
            <a:off x="438944" y="399312"/>
            <a:ext cx="5209186" cy="4278303"/>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E7D5B5E6-12FE-3B9D-865C-1F7CA7BDB3CB}"/>
              </a:ext>
            </a:extLst>
          </p:cNvPr>
          <p:cNvSpPr/>
          <p:nvPr/>
        </p:nvSpPr>
        <p:spPr>
          <a:xfrm>
            <a:off x="2632036" y="3416909"/>
            <a:ext cx="2071396" cy="541175"/>
          </a:xfrm>
          <a:prstGeom prst="round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F920FBED-48EF-C20A-6B7B-270FCC9408E9}"/>
              </a:ext>
            </a:extLst>
          </p:cNvPr>
          <p:cNvPicPr>
            <a:picLocks noChangeAspect="1"/>
          </p:cNvPicPr>
          <p:nvPr/>
        </p:nvPicPr>
        <p:blipFill>
          <a:blip r:embed="rId3"/>
          <a:stretch>
            <a:fillRect/>
          </a:stretch>
        </p:blipFill>
        <p:spPr>
          <a:xfrm>
            <a:off x="6096000" y="1544864"/>
            <a:ext cx="3919246" cy="2643212"/>
          </a:xfrm>
          <a:prstGeom prst="rect">
            <a:avLst/>
          </a:prstGeom>
          <a:ln>
            <a:noFill/>
          </a:ln>
          <a:effectLst>
            <a:outerShdw blurRad="292100" dist="139700" dir="2700000" algn="tl" rotWithShape="0">
              <a:srgbClr val="333333">
                <a:alpha val="65000"/>
              </a:srgbClr>
            </a:outerShdw>
          </a:effectLst>
        </p:spPr>
      </p:pic>
      <p:sp>
        <p:nvSpPr>
          <p:cNvPr id="16" name="Rounded Rectangle 15">
            <a:extLst>
              <a:ext uri="{FF2B5EF4-FFF2-40B4-BE49-F238E27FC236}">
                <a16:creationId xmlns:a16="http://schemas.microsoft.com/office/drawing/2014/main" id="{0BD1CCDD-C2F6-5A6B-F9CA-3D94B7A7660D}"/>
              </a:ext>
            </a:extLst>
          </p:cNvPr>
          <p:cNvSpPr/>
          <p:nvPr/>
        </p:nvSpPr>
        <p:spPr>
          <a:xfrm>
            <a:off x="6119723" y="2205336"/>
            <a:ext cx="2071396" cy="541175"/>
          </a:xfrm>
          <a:prstGeom prst="round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F3BAC4FA-5721-EC68-2F26-52000D5BDBFB}"/>
              </a:ext>
            </a:extLst>
          </p:cNvPr>
          <p:cNvPicPr>
            <a:picLocks noChangeAspect="1"/>
          </p:cNvPicPr>
          <p:nvPr/>
        </p:nvPicPr>
        <p:blipFill>
          <a:blip r:embed="rId4"/>
          <a:stretch>
            <a:fillRect/>
          </a:stretch>
        </p:blipFill>
        <p:spPr>
          <a:xfrm>
            <a:off x="1967204" y="5199286"/>
            <a:ext cx="7772400" cy="911845"/>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970102FF-6F8F-4A6B-5AFD-EF30D3822287}"/>
              </a:ext>
            </a:extLst>
          </p:cNvPr>
          <p:cNvSpPr/>
          <p:nvPr/>
        </p:nvSpPr>
        <p:spPr>
          <a:xfrm>
            <a:off x="7949276" y="5655208"/>
            <a:ext cx="1035698" cy="541175"/>
          </a:xfrm>
          <a:prstGeom prst="round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91432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F4F1E-9502-C195-F2C1-DD485A94580D}"/>
              </a:ext>
            </a:extLst>
          </p:cNvPr>
          <p:cNvSpPr>
            <a:spLocks noGrp="1"/>
          </p:cNvSpPr>
          <p:nvPr>
            <p:ph type="title"/>
          </p:nvPr>
        </p:nvSpPr>
        <p:spPr/>
        <p:txBody>
          <a:bodyPr>
            <a:normAutofit fontScale="90000"/>
          </a:bodyPr>
          <a:lstStyle/>
          <a:p>
            <a:r>
              <a:rPr lang="en-US" dirty="0"/>
              <a:t>Run the first 3 cells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23FEEC66-CDE4-62AA-5083-C30F3A61DE1C}"/>
              </a:ext>
            </a:extLst>
          </p:cNvPr>
          <p:cNvSpPr>
            <a:spLocks noGrp="1"/>
          </p:cNvSpPr>
          <p:nvPr>
            <p:ph type="sldNum" sz="quarter" idx="12"/>
          </p:nvPr>
        </p:nvSpPr>
        <p:spPr/>
        <p:txBody>
          <a:bodyPr/>
          <a:lstStyle/>
          <a:p>
            <a:fld id="{BBDB7499-F370-8348-83C5-507685BB046D}" type="slidenum">
              <a:rPr lang="en-US" smtClean="0"/>
              <a:pPr/>
              <a:t>54</a:t>
            </a:fld>
            <a:endParaRPr lang="en-US" sz="1600" dirty="0"/>
          </a:p>
        </p:txBody>
      </p:sp>
      <p:pic>
        <p:nvPicPr>
          <p:cNvPr id="7" name="Picture 6">
            <a:extLst>
              <a:ext uri="{FF2B5EF4-FFF2-40B4-BE49-F238E27FC236}">
                <a16:creationId xmlns:a16="http://schemas.microsoft.com/office/drawing/2014/main" id="{EB0CCB45-E44D-9DF0-F5BB-89729EA79705}"/>
              </a:ext>
            </a:extLst>
          </p:cNvPr>
          <p:cNvPicPr>
            <a:picLocks noChangeAspect="1"/>
          </p:cNvPicPr>
          <p:nvPr/>
        </p:nvPicPr>
        <p:blipFill>
          <a:blip r:embed="rId2"/>
          <a:stretch>
            <a:fillRect/>
          </a:stretch>
        </p:blipFill>
        <p:spPr>
          <a:xfrm>
            <a:off x="1985865" y="1371637"/>
            <a:ext cx="7772400" cy="4562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429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D977-64B8-52EC-4D2E-C5F0184B959E}"/>
              </a:ext>
            </a:extLst>
          </p:cNvPr>
          <p:cNvSpPr>
            <a:spLocks noGrp="1"/>
          </p:cNvSpPr>
          <p:nvPr>
            <p:ph type="title"/>
          </p:nvPr>
        </p:nvSpPr>
        <p:spPr/>
        <p:txBody>
          <a:bodyPr/>
          <a:lstStyle/>
          <a:p>
            <a:r>
              <a:rPr lang="en-US" dirty="0"/>
              <a:t>Create adversarial examples</a:t>
            </a:r>
          </a:p>
        </p:txBody>
      </p:sp>
      <p:sp>
        <p:nvSpPr>
          <p:cNvPr id="3" name="Content Placeholder 2">
            <a:extLst>
              <a:ext uri="{FF2B5EF4-FFF2-40B4-BE49-F238E27FC236}">
                <a16:creationId xmlns:a16="http://schemas.microsoft.com/office/drawing/2014/main" id="{7A973271-0A61-211F-BE27-CFBFD3E07A1B}"/>
              </a:ext>
            </a:extLst>
          </p:cNvPr>
          <p:cNvSpPr>
            <a:spLocks noGrp="1"/>
          </p:cNvSpPr>
          <p:nvPr>
            <p:ph idx="1"/>
          </p:nvPr>
        </p:nvSpPr>
        <p:spPr/>
        <p:txBody>
          <a:bodyPr>
            <a:normAutofit/>
          </a:bodyPr>
          <a:lstStyle/>
          <a:p>
            <a:pPr>
              <a:buFont typeface="Wingdings" pitchFamily="2" charset="2"/>
              <a:buChar char="Ø"/>
            </a:pPr>
            <a:r>
              <a:rPr lang="en-US" dirty="0"/>
              <a:t> untargeted </a:t>
            </a:r>
            <a:br>
              <a:rPr lang="en-US" dirty="0"/>
            </a:br>
            <a:r>
              <a:rPr lang="en-US" dirty="0"/>
              <a:t>(any incorrect class)</a:t>
            </a:r>
          </a:p>
          <a:p>
            <a:pPr marL="0" indent="0">
              <a:buNone/>
            </a:pPr>
            <a:endParaRPr lang="en-US" dirty="0"/>
          </a:p>
          <a:p>
            <a:pPr marL="0" indent="0">
              <a:buNone/>
            </a:pPr>
            <a:endParaRPr lang="en-US" dirty="0"/>
          </a:p>
          <a:p>
            <a:pPr>
              <a:buFont typeface="Wingdings" pitchFamily="2" charset="2"/>
              <a:buChar char="Ø"/>
            </a:pPr>
            <a:r>
              <a:rPr lang="en-US" dirty="0"/>
              <a:t> </a:t>
            </a:r>
            <a:r>
              <a:rPr lang="en-US" b="1" dirty="0"/>
              <a:t>targeted</a:t>
            </a:r>
            <a:r>
              <a:rPr lang="en-US" dirty="0"/>
              <a:t> (specific incorrect class)</a:t>
            </a:r>
          </a:p>
          <a:p>
            <a:pPr lvl="1">
              <a:buFont typeface="Wingdings" pitchFamily="2" charset="2"/>
              <a:buChar char="Ø"/>
            </a:pPr>
            <a:r>
              <a:rPr lang="en-US" dirty="0"/>
              <a:t>which </a:t>
            </a:r>
            <a:r>
              <a:rPr lang="en-US" i="1" dirty="0">
                <a:solidFill>
                  <a:srgbClr val="C00000"/>
                </a:solidFill>
              </a:rPr>
              <a:t>loss function</a:t>
            </a:r>
            <a:r>
              <a:rPr lang="en-US" dirty="0"/>
              <a:t> should you use?</a:t>
            </a:r>
          </a:p>
        </p:txBody>
      </p:sp>
      <p:sp>
        <p:nvSpPr>
          <p:cNvPr id="4" name="Slide Number Placeholder 3">
            <a:extLst>
              <a:ext uri="{FF2B5EF4-FFF2-40B4-BE49-F238E27FC236}">
                <a16:creationId xmlns:a16="http://schemas.microsoft.com/office/drawing/2014/main" id="{38FD5453-05AB-E45B-A9A9-059B07957A18}"/>
              </a:ext>
            </a:extLst>
          </p:cNvPr>
          <p:cNvSpPr>
            <a:spLocks noGrp="1"/>
          </p:cNvSpPr>
          <p:nvPr>
            <p:ph type="sldNum" sz="quarter" idx="12"/>
          </p:nvPr>
        </p:nvSpPr>
        <p:spPr/>
        <p:txBody>
          <a:bodyPr/>
          <a:lstStyle/>
          <a:p>
            <a:fld id="{BBDB7499-F370-8348-83C5-507685BB046D}" type="slidenum">
              <a:rPr lang="en-US" smtClean="0"/>
              <a:pPr/>
              <a:t>55</a:t>
            </a:fld>
            <a:endParaRPr lang="en-US" sz="1600" dirty="0"/>
          </a:p>
        </p:txBody>
      </p:sp>
      <p:pic>
        <p:nvPicPr>
          <p:cNvPr id="5" name="Picture 4">
            <a:extLst>
              <a:ext uri="{FF2B5EF4-FFF2-40B4-BE49-F238E27FC236}">
                <a16:creationId xmlns:a16="http://schemas.microsoft.com/office/drawing/2014/main" id="{3D154036-05B5-13FE-4E12-B129465EA245}"/>
              </a:ext>
            </a:extLst>
          </p:cNvPr>
          <p:cNvPicPr>
            <a:picLocks noChangeAspect="1"/>
          </p:cNvPicPr>
          <p:nvPr/>
        </p:nvPicPr>
        <p:blipFill>
          <a:blip r:embed="rId3"/>
          <a:stretch>
            <a:fillRect/>
          </a:stretch>
        </p:blipFill>
        <p:spPr>
          <a:xfrm>
            <a:off x="6096000" y="1365325"/>
            <a:ext cx="4805783" cy="2589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033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D977-64B8-52EC-4D2E-C5F0184B959E}"/>
              </a:ext>
            </a:extLst>
          </p:cNvPr>
          <p:cNvSpPr>
            <a:spLocks noGrp="1"/>
          </p:cNvSpPr>
          <p:nvPr>
            <p:ph type="title"/>
          </p:nvPr>
        </p:nvSpPr>
        <p:spPr/>
        <p:txBody>
          <a:bodyPr/>
          <a:lstStyle/>
          <a:p>
            <a:r>
              <a:rPr lang="en-US" dirty="0"/>
              <a:t>Transfer attacks</a:t>
            </a:r>
          </a:p>
        </p:txBody>
      </p:sp>
      <p:sp>
        <p:nvSpPr>
          <p:cNvPr id="3" name="Content Placeholder 2">
            <a:extLst>
              <a:ext uri="{FF2B5EF4-FFF2-40B4-BE49-F238E27FC236}">
                <a16:creationId xmlns:a16="http://schemas.microsoft.com/office/drawing/2014/main" id="{7A973271-0A61-211F-BE27-CFBFD3E07A1B}"/>
              </a:ext>
            </a:extLst>
          </p:cNvPr>
          <p:cNvSpPr>
            <a:spLocks noGrp="1"/>
          </p:cNvSpPr>
          <p:nvPr>
            <p:ph idx="1"/>
          </p:nvPr>
        </p:nvSpPr>
        <p:spPr>
          <a:xfrm>
            <a:off x="463826" y="1825624"/>
            <a:ext cx="11264348" cy="4622007"/>
          </a:xfrm>
        </p:spPr>
        <p:txBody>
          <a:bodyPr/>
          <a:lstStyle/>
          <a:p>
            <a:pPr>
              <a:buFont typeface="Wingdings" pitchFamily="2" charset="2"/>
              <a:buChar char="Ø"/>
            </a:pPr>
            <a:r>
              <a:rPr lang="en-US" dirty="0"/>
              <a:t> the (white-box) adversarial examples you created likely </a:t>
            </a:r>
            <a:r>
              <a:rPr lang="en-US" dirty="0">
                <a:solidFill>
                  <a:srgbClr val="C00000"/>
                </a:solidFill>
              </a:rPr>
              <a:t>don’t transfer </a:t>
            </a:r>
            <a:r>
              <a:rPr lang="en-US" dirty="0"/>
              <a:t>to other models</a:t>
            </a:r>
          </a:p>
          <a:p>
            <a:pPr>
              <a:buFont typeface="Wingdings" pitchFamily="2" charset="2"/>
              <a:buChar char="Ø"/>
            </a:pPr>
            <a:endParaRPr lang="en-US" dirty="0"/>
          </a:p>
          <a:p>
            <a:pPr>
              <a:buFont typeface="Wingdings" pitchFamily="2" charset="2"/>
              <a:buChar char="Ø"/>
            </a:pPr>
            <a:endParaRPr lang="en-US" dirty="0"/>
          </a:p>
          <a:p>
            <a:pPr>
              <a:buFont typeface="Wingdings" pitchFamily="2" charset="2"/>
              <a:buChar char="Ø"/>
            </a:pPr>
            <a:endParaRPr lang="en-US" dirty="0"/>
          </a:p>
          <a:p>
            <a:pPr>
              <a:buFont typeface="Wingdings" pitchFamily="2" charset="2"/>
              <a:buChar char="Ø"/>
            </a:pPr>
            <a:r>
              <a:rPr lang="en-US" dirty="0"/>
              <a:t> can you create </a:t>
            </a:r>
            <a:r>
              <a:rPr lang="en-US" dirty="0">
                <a:solidFill>
                  <a:srgbClr val="C00000"/>
                </a:solidFill>
              </a:rPr>
              <a:t>more “robust” attacks?</a:t>
            </a:r>
          </a:p>
        </p:txBody>
      </p:sp>
      <p:sp>
        <p:nvSpPr>
          <p:cNvPr id="4" name="Slide Number Placeholder 3">
            <a:extLst>
              <a:ext uri="{FF2B5EF4-FFF2-40B4-BE49-F238E27FC236}">
                <a16:creationId xmlns:a16="http://schemas.microsoft.com/office/drawing/2014/main" id="{38FD5453-05AB-E45B-A9A9-059B07957A18}"/>
              </a:ext>
            </a:extLst>
          </p:cNvPr>
          <p:cNvSpPr>
            <a:spLocks noGrp="1"/>
          </p:cNvSpPr>
          <p:nvPr>
            <p:ph type="sldNum" sz="quarter" idx="12"/>
          </p:nvPr>
        </p:nvSpPr>
        <p:spPr/>
        <p:txBody>
          <a:bodyPr/>
          <a:lstStyle/>
          <a:p>
            <a:fld id="{BBDB7499-F370-8348-83C5-507685BB046D}" type="slidenum">
              <a:rPr lang="en-US" smtClean="0"/>
              <a:pPr/>
              <a:t>56</a:t>
            </a:fld>
            <a:endParaRPr lang="en-US" sz="1600" dirty="0"/>
          </a:p>
        </p:txBody>
      </p:sp>
      <p:pic>
        <p:nvPicPr>
          <p:cNvPr id="5" name="Picture 4">
            <a:extLst>
              <a:ext uri="{FF2B5EF4-FFF2-40B4-BE49-F238E27FC236}">
                <a16:creationId xmlns:a16="http://schemas.microsoft.com/office/drawing/2014/main" id="{7AD2EB6C-BAE9-EBE7-B78C-FB4F820261E7}"/>
              </a:ext>
            </a:extLst>
          </p:cNvPr>
          <p:cNvPicPr>
            <a:picLocks noChangeAspect="1"/>
          </p:cNvPicPr>
          <p:nvPr/>
        </p:nvPicPr>
        <p:blipFill>
          <a:blip r:embed="rId2"/>
          <a:stretch>
            <a:fillRect/>
          </a:stretch>
        </p:blipFill>
        <p:spPr>
          <a:xfrm>
            <a:off x="3137678" y="3088563"/>
            <a:ext cx="4795212" cy="1259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7361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D977-64B8-52EC-4D2E-C5F0184B959E}"/>
              </a:ext>
            </a:extLst>
          </p:cNvPr>
          <p:cNvSpPr>
            <a:spLocks noGrp="1"/>
          </p:cNvSpPr>
          <p:nvPr>
            <p:ph type="title"/>
          </p:nvPr>
        </p:nvSpPr>
        <p:spPr/>
        <p:txBody>
          <a:bodyPr/>
          <a:lstStyle/>
          <a:p>
            <a:r>
              <a:rPr lang="en-US" dirty="0"/>
              <a:t>Adversarial training</a:t>
            </a:r>
          </a:p>
        </p:txBody>
      </p:sp>
      <p:sp>
        <p:nvSpPr>
          <p:cNvPr id="3" name="Content Placeholder 2">
            <a:extLst>
              <a:ext uri="{FF2B5EF4-FFF2-40B4-BE49-F238E27FC236}">
                <a16:creationId xmlns:a16="http://schemas.microsoft.com/office/drawing/2014/main" id="{7A973271-0A61-211F-BE27-CFBFD3E07A1B}"/>
              </a:ext>
            </a:extLst>
          </p:cNvPr>
          <p:cNvSpPr>
            <a:spLocks noGrp="1"/>
          </p:cNvSpPr>
          <p:nvPr>
            <p:ph idx="1"/>
          </p:nvPr>
        </p:nvSpPr>
        <p:spPr>
          <a:xfrm>
            <a:off x="463826" y="1825625"/>
            <a:ext cx="11264348" cy="3787983"/>
          </a:xfrm>
        </p:spPr>
        <p:txBody>
          <a:bodyPr/>
          <a:lstStyle/>
          <a:p>
            <a:pPr>
              <a:buFont typeface="Wingdings" pitchFamily="2" charset="2"/>
              <a:buChar char="Ø"/>
            </a:pPr>
            <a:r>
              <a:rPr lang="en-US" dirty="0"/>
              <a:t> Example code shows how to do </a:t>
            </a:r>
            <a:r>
              <a:rPr lang="en-US" dirty="0">
                <a:solidFill>
                  <a:srgbClr val="C00000"/>
                </a:solidFill>
              </a:rPr>
              <a:t>standard training </a:t>
            </a:r>
            <a:r>
              <a:rPr lang="en-US" dirty="0"/>
              <a:t>and evaluation on adversarial examples</a:t>
            </a:r>
          </a:p>
          <a:p>
            <a:pPr>
              <a:buFont typeface="Wingdings" pitchFamily="2" charset="2"/>
              <a:buChar char="Ø"/>
            </a:pPr>
            <a:endParaRPr lang="en-US" dirty="0"/>
          </a:p>
          <a:p>
            <a:pPr>
              <a:buFont typeface="Wingdings" pitchFamily="2" charset="2"/>
              <a:buChar char="Ø"/>
            </a:pPr>
            <a:endParaRPr lang="en-US" dirty="0"/>
          </a:p>
          <a:p>
            <a:pPr>
              <a:buFont typeface="Wingdings" pitchFamily="2" charset="2"/>
              <a:buChar char="Ø"/>
            </a:pPr>
            <a:r>
              <a:rPr lang="en-US" dirty="0"/>
              <a:t> Goal: train a model on </a:t>
            </a:r>
            <a:r>
              <a:rPr lang="en-US" dirty="0">
                <a:solidFill>
                  <a:srgbClr val="C00000"/>
                </a:solidFill>
              </a:rPr>
              <a:t>worst-case </a:t>
            </a:r>
            <a:br>
              <a:rPr lang="en-US" dirty="0">
                <a:solidFill>
                  <a:srgbClr val="C00000"/>
                </a:solidFill>
              </a:rPr>
            </a:br>
            <a:r>
              <a:rPr lang="en-US" dirty="0">
                <a:solidFill>
                  <a:srgbClr val="C00000"/>
                </a:solidFill>
              </a:rPr>
              <a:t>adversarial examples</a:t>
            </a:r>
            <a:r>
              <a:rPr lang="en-US" dirty="0"/>
              <a:t> in each step</a:t>
            </a:r>
          </a:p>
          <a:p>
            <a:pPr>
              <a:buFont typeface="Wingdings" pitchFamily="2" charset="2"/>
              <a:buChar char="Ø"/>
            </a:pPr>
            <a:endParaRPr lang="en-US" dirty="0"/>
          </a:p>
        </p:txBody>
      </p:sp>
      <p:sp>
        <p:nvSpPr>
          <p:cNvPr id="4" name="Slide Number Placeholder 3">
            <a:extLst>
              <a:ext uri="{FF2B5EF4-FFF2-40B4-BE49-F238E27FC236}">
                <a16:creationId xmlns:a16="http://schemas.microsoft.com/office/drawing/2014/main" id="{38FD5453-05AB-E45B-A9A9-059B07957A18}"/>
              </a:ext>
            </a:extLst>
          </p:cNvPr>
          <p:cNvSpPr>
            <a:spLocks noGrp="1"/>
          </p:cNvSpPr>
          <p:nvPr>
            <p:ph type="sldNum" sz="quarter" idx="12"/>
          </p:nvPr>
        </p:nvSpPr>
        <p:spPr/>
        <p:txBody>
          <a:bodyPr/>
          <a:lstStyle/>
          <a:p>
            <a:fld id="{BBDB7499-F370-8348-83C5-507685BB046D}" type="slidenum">
              <a:rPr lang="en-US" smtClean="0"/>
              <a:pPr/>
              <a:t>57</a:t>
            </a:fld>
            <a:endParaRPr lang="en-US" sz="1600" dirty="0"/>
          </a:p>
        </p:txBody>
      </p:sp>
      <p:pic>
        <p:nvPicPr>
          <p:cNvPr id="5" name="Picture 4">
            <a:extLst>
              <a:ext uri="{FF2B5EF4-FFF2-40B4-BE49-F238E27FC236}">
                <a16:creationId xmlns:a16="http://schemas.microsoft.com/office/drawing/2014/main" id="{F3174715-96C2-0346-940D-B3B35EB79914}"/>
              </a:ext>
            </a:extLst>
          </p:cNvPr>
          <p:cNvPicPr>
            <a:picLocks noChangeAspect="1"/>
          </p:cNvPicPr>
          <p:nvPr/>
        </p:nvPicPr>
        <p:blipFill rotWithShape="1">
          <a:blip r:embed="rId2"/>
          <a:srcRect t="79516"/>
          <a:stretch/>
        </p:blipFill>
        <p:spPr>
          <a:xfrm>
            <a:off x="2209800" y="3292604"/>
            <a:ext cx="7772400" cy="272791"/>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71BD4A2E-9364-1800-5004-7008384E7658}"/>
              </a:ext>
            </a:extLst>
          </p:cNvPr>
          <p:cNvSpPr/>
          <p:nvPr/>
        </p:nvSpPr>
        <p:spPr>
          <a:xfrm>
            <a:off x="7949276" y="3158411"/>
            <a:ext cx="2032924" cy="541175"/>
          </a:xfrm>
          <a:prstGeom prst="round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BE5AFE6-B87D-C6EF-6976-7111398EF887}"/>
              </a:ext>
            </a:extLst>
          </p:cNvPr>
          <p:cNvPicPr>
            <a:picLocks noChangeAspect="1"/>
          </p:cNvPicPr>
          <p:nvPr/>
        </p:nvPicPr>
        <p:blipFill>
          <a:blip r:embed="rId3"/>
          <a:stretch>
            <a:fillRect/>
          </a:stretch>
        </p:blipFill>
        <p:spPr>
          <a:xfrm>
            <a:off x="2209800" y="5855439"/>
            <a:ext cx="7772400" cy="259080"/>
          </a:xfrm>
          <a:prstGeom prst="rect">
            <a:avLst/>
          </a:prstGeom>
          <a:ln>
            <a:noFill/>
          </a:ln>
          <a:effectLst>
            <a:outerShdw blurRad="292100" dist="139700" dir="2700000" algn="tl" rotWithShape="0">
              <a:srgbClr val="333333">
                <a:alpha val="65000"/>
              </a:srgbClr>
            </a:outerShdw>
          </a:effectLst>
        </p:spPr>
      </p:pic>
      <p:sp>
        <p:nvSpPr>
          <p:cNvPr id="9" name="Rounded Rectangle 8">
            <a:extLst>
              <a:ext uri="{FF2B5EF4-FFF2-40B4-BE49-F238E27FC236}">
                <a16:creationId xmlns:a16="http://schemas.microsoft.com/office/drawing/2014/main" id="{48776FD3-D9BF-8DB3-D43A-47F7782293E3}"/>
              </a:ext>
            </a:extLst>
          </p:cNvPr>
          <p:cNvSpPr/>
          <p:nvPr/>
        </p:nvSpPr>
        <p:spPr>
          <a:xfrm>
            <a:off x="7968512" y="5714391"/>
            <a:ext cx="2032924" cy="541175"/>
          </a:xfrm>
          <a:prstGeom prst="roundRect">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26" name="Picture 2" descr="İngilizce - Türkçe kategorisi Slow kelimesi - Dil Öğrenme Merkezi">
            <a:extLst>
              <a:ext uri="{FF2B5EF4-FFF2-40B4-BE49-F238E27FC236}">
                <a16:creationId xmlns:a16="http://schemas.microsoft.com/office/drawing/2014/main" id="{067EE76D-3272-1CB8-82A8-934974A89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9649" y="4012143"/>
            <a:ext cx="2032924" cy="154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66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8BBB-1A34-861B-581A-04116E8ED395}"/>
              </a:ext>
            </a:extLst>
          </p:cNvPr>
          <p:cNvSpPr>
            <a:spLocks noGrp="1"/>
          </p:cNvSpPr>
          <p:nvPr>
            <p:ph type="title"/>
          </p:nvPr>
        </p:nvSpPr>
        <p:spPr>
          <a:xfrm>
            <a:off x="463825" y="410368"/>
            <a:ext cx="11728175" cy="1325563"/>
          </a:xfrm>
        </p:spPr>
        <p:txBody>
          <a:bodyPr/>
          <a:lstStyle/>
          <a:p>
            <a:r>
              <a:rPr lang="en-US" dirty="0"/>
              <a:t>Adversarial examples can be a </a:t>
            </a:r>
            <a:r>
              <a:rPr lang="en-US" dirty="0">
                <a:solidFill>
                  <a:srgbClr val="7030A0"/>
                </a:solidFill>
              </a:rPr>
              <a:t>security threat.</a:t>
            </a:r>
          </a:p>
        </p:txBody>
      </p:sp>
      <p:sp>
        <p:nvSpPr>
          <p:cNvPr id="4" name="Slide Number Placeholder 3">
            <a:extLst>
              <a:ext uri="{FF2B5EF4-FFF2-40B4-BE49-F238E27FC236}">
                <a16:creationId xmlns:a16="http://schemas.microsoft.com/office/drawing/2014/main" id="{21058697-FA8F-36DC-6906-ACCA88A3941D}"/>
              </a:ext>
            </a:extLst>
          </p:cNvPr>
          <p:cNvSpPr>
            <a:spLocks noGrp="1"/>
          </p:cNvSpPr>
          <p:nvPr>
            <p:ph type="sldNum" sz="quarter" idx="12"/>
          </p:nvPr>
        </p:nvSpPr>
        <p:spPr/>
        <p:txBody>
          <a:bodyPr/>
          <a:lstStyle/>
          <a:p>
            <a:fld id="{BBDB7499-F370-8348-83C5-507685BB046D}" type="slidenum">
              <a:rPr lang="en-US" smtClean="0"/>
              <a:pPr/>
              <a:t>6</a:t>
            </a:fld>
            <a:endParaRPr lang="en-US" sz="1600" dirty="0"/>
          </a:p>
        </p:txBody>
      </p:sp>
      <p:pic>
        <p:nvPicPr>
          <p:cNvPr id="2050" name="Picture 2" descr="arXiv:1707.08945v5 [cs.CR] 10 Apr 2018">
            <a:extLst>
              <a:ext uri="{FF2B5EF4-FFF2-40B4-BE49-F238E27FC236}">
                <a16:creationId xmlns:a16="http://schemas.microsoft.com/office/drawing/2014/main" id="{39648E6C-FF51-C2AB-3F69-F38100DF9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64" y="2264578"/>
            <a:ext cx="2794000" cy="2908300"/>
          </a:xfrm>
          <a:prstGeom prst="rect">
            <a:avLst/>
          </a:prstGeom>
          <a:solidFill>
            <a:schemeClr val="bg1"/>
          </a:solidFill>
          <a:ln>
            <a:noFill/>
          </a:ln>
          <a:effectLst>
            <a:outerShdw blurRad="381000" dist="63500" dir="2700000" algn="tl" rotWithShape="0">
              <a:prstClr val="black">
                <a:alpha val="70000"/>
              </a:prstClr>
            </a:outerShdw>
          </a:effectLst>
        </p:spPr>
      </p:pic>
      <p:pic>
        <p:nvPicPr>
          <p:cNvPr id="7" name="Picture 2" descr="Column: Self-driving car deaths raise the question: Is society ready for us  to take our hands off the wheel? - Los Angeles Times">
            <a:extLst>
              <a:ext uri="{FF2B5EF4-FFF2-40B4-BE49-F238E27FC236}">
                <a16:creationId xmlns:a16="http://schemas.microsoft.com/office/drawing/2014/main" id="{69E637EE-B7E8-09F8-2165-8C4D9F0B2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254" y="2315387"/>
            <a:ext cx="5000141" cy="2806683"/>
          </a:xfrm>
          <a:prstGeom prst="rect">
            <a:avLst/>
          </a:prstGeom>
          <a:solidFill>
            <a:schemeClr val="bg1"/>
          </a:solidFill>
          <a:ln>
            <a:noFill/>
          </a:ln>
          <a:effectLst>
            <a:outerShdw blurRad="381000" dist="63500" dir="2700000" algn="tl" rotWithShape="0">
              <a:prstClr val="black">
                <a:alpha val="70000"/>
              </a:prstClr>
            </a:outerShdw>
          </a:effectLst>
        </p:spPr>
      </p:pic>
    </p:spTree>
    <p:extLst>
      <p:ext uri="{BB962C8B-B14F-4D97-AF65-F5344CB8AC3E}">
        <p14:creationId xmlns:p14="http://schemas.microsoft.com/office/powerpoint/2010/main" val="3915632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8BBB-1A34-861B-581A-04116E8ED395}"/>
              </a:ext>
            </a:extLst>
          </p:cNvPr>
          <p:cNvSpPr>
            <a:spLocks noGrp="1"/>
          </p:cNvSpPr>
          <p:nvPr>
            <p:ph type="title"/>
          </p:nvPr>
        </p:nvSpPr>
        <p:spPr>
          <a:xfrm>
            <a:off x="463825" y="410368"/>
            <a:ext cx="11728175" cy="1325563"/>
          </a:xfrm>
        </p:spPr>
        <p:txBody>
          <a:bodyPr/>
          <a:lstStyle/>
          <a:p>
            <a:r>
              <a:rPr lang="en-US" dirty="0"/>
              <a:t>Adversarial examples can be a </a:t>
            </a:r>
            <a:r>
              <a:rPr lang="en-US" dirty="0">
                <a:solidFill>
                  <a:srgbClr val="7030A0"/>
                </a:solidFill>
              </a:rPr>
              <a:t>security threat.</a:t>
            </a:r>
          </a:p>
        </p:txBody>
      </p:sp>
      <p:sp>
        <p:nvSpPr>
          <p:cNvPr id="4" name="Slide Number Placeholder 3">
            <a:extLst>
              <a:ext uri="{FF2B5EF4-FFF2-40B4-BE49-F238E27FC236}">
                <a16:creationId xmlns:a16="http://schemas.microsoft.com/office/drawing/2014/main" id="{21058697-FA8F-36DC-6906-ACCA88A3941D}"/>
              </a:ext>
            </a:extLst>
          </p:cNvPr>
          <p:cNvSpPr>
            <a:spLocks noGrp="1"/>
          </p:cNvSpPr>
          <p:nvPr>
            <p:ph type="sldNum" sz="quarter" idx="12"/>
          </p:nvPr>
        </p:nvSpPr>
        <p:spPr/>
        <p:txBody>
          <a:bodyPr/>
          <a:lstStyle/>
          <a:p>
            <a:fld id="{BBDB7499-F370-8348-83C5-507685BB046D}" type="slidenum">
              <a:rPr lang="en-US" smtClean="0"/>
              <a:pPr/>
              <a:t>7</a:t>
            </a:fld>
            <a:endParaRPr lang="en-US" sz="1600" dirty="0"/>
          </a:p>
        </p:txBody>
      </p:sp>
      <p:pic>
        <p:nvPicPr>
          <p:cNvPr id="4098" name="Picture 2">
            <a:extLst>
              <a:ext uri="{FF2B5EF4-FFF2-40B4-BE49-F238E27FC236}">
                <a16:creationId xmlns:a16="http://schemas.microsoft.com/office/drawing/2014/main" id="{6D3FF129-DD73-0588-4E94-40D83C126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50" y="1735931"/>
            <a:ext cx="4883390" cy="3657600"/>
          </a:xfrm>
          <a:prstGeom prst="rect">
            <a:avLst/>
          </a:prstGeom>
          <a:solidFill>
            <a:schemeClr val="bg1"/>
          </a:solidFill>
          <a:ln>
            <a:noFill/>
          </a:ln>
          <a:effectLst>
            <a:outerShdw blurRad="381000" dist="63500" dir="2700000" algn="tl" rotWithShape="0">
              <a:prstClr val="black">
                <a:alpha val="70000"/>
              </a:prstClr>
            </a:outerShdw>
          </a:effectLst>
        </p:spPr>
      </p:pic>
      <p:pic>
        <p:nvPicPr>
          <p:cNvPr id="4099" name="Picture 3">
            <a:extLst>
              <a:ext uri="{FF2B5EF4-FFF2-40B4-BE49-F238E27FC236}">
                <a16:creationId xmlns:a16="http://schemas.microsoft.com/office/drawing/2014/main" id="{8B6EA094-502D-70DF-EDAF-1DBC32C46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279" y="1735931"/>
            <a:ext cx="4883390" cy="3657600"/>
          </a:xfrm>
          <a:prstGeom prst="rect">
            <a:avLst/>
          </a:prstGeom>
          <a:solidFill>
            <a:schemeClr val="bg1"/>
          </a:solidFill>
          <a:ln>
            <a:noFill/>
          </a:ln>
          <a:effectLst>
            <a:outerShdw blurRad="381000" dist="63500" dir="2700000" algn="tl" rotWithShape="0">
              <a:prstClr val="black">
                <a:alpha val="70000"/>
              </a:prstClr>
            </a:outerShdw>
          </a:effectLst>
        </p:spPr>
      </p:pic>
      <p:sp>
        <p:nvSpPr>
          <p:cNvPr id="10" name="TextBox 9">
            <a:extLst>
              <a:ext uri="{FF2B5EF4-FFF2-40B4-BE49-F238E27FC236}">
                <a16:creationId xmlns:a16="http://schemas.microsoft.com/office/drawing/2014/main" id="{FEF4FC8A-7D35-E4F5-7601-F67A410D94A9}"/>
              </a:ext>
            </a:extLst>
          </p:cNvPr>
          <p:cNvSpPr txBox="1"/>
          <p:nvPr/>
        </p:nvSpPr>
        <p:spPr>
          <a:xfrm>
            <a:off x="5838262" y="2921168"/>
            <a:ext cx="1111526" cy="1015663"/>
          </a:xfrm>
          <a:prstGeom prst="rect">
            <a:avLst/>
          </a:prstGeom>
          <a:noFill/>
        </p:spPr>
        <p:txBody>
          <a:bodyPr wrap="square">
            <a:spAutoFit/>
          </a:bodyPr>
          <a:lstStyle/>
          <a:p>
            <a:r>
              <a:rPr kumimoji="0" lang="en-US" altLang="en-US" sz="6000" b="0" i="0" u="none" strike="noStrike" cap="none" normalizeH="0" baseline="0" dirty="0">
                <a:ln>
                  <a:noFill/>
                </a:ln>
                <a:solidFill>
                  <a:srgbClr val="000000"/>
                </a:solidFill>
                <a:effectLst/>
                <a:latin typeface="Calibri" panose="020F0502020204030204" pitchFamily="34" charset="0"/>
              </a:rPr>
              <a:t>≠</a:t>
            </a:r>
            <a:endParaRPr lang="en-US" sz="6000" dirty="0"/>
          </a:p>
        </p:txBody>
      </p:sp>
      <p:sp>
        <p:nvSpPr>
          <p:cNvPr id="6" name="Rectangle 5">
            <a:extLst>
              <a:ext uri="{FF2B5EF4-FFF2-40B4-BE49-F238E27FC236}">
                <a16:creationId xmlns:a16="http://schemas.microsoft.com/office/drawing/2014/main" id="{C6F6F08A-963F-4B48-45EE-48BC3C51E965}"/>
              </a:ext>
            </a:extLst>
          </p:cNvPr>
          <p:cNvSpPr/>
          <p:nvPr/>
        </p:nvSpPr>
        <p:spPr>
          <a:xfrm>
            <a:off x="7634990" y="2528341"/>
            <a:ext cx="2763187" cy="79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2CC7F3-8BC9-D67D-1061-35182BF18ADD}"/>
              </a:ext>
            </a:extLst>
          </p:cNvPr>
          <p:cNvSpPr/>
          <p:nvPr/>
        </p:nvSpPr>
        <p:spPr>
          <a:xfrm>
            <a:off x="7634990" y="2800662"/>
            <a:ext cx="2763187" cy="79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7C3881-CAC8-C2A1-0087-E41ED66CB4B8}"/>
              </a:ext>
            </a:extLst>
          </p:cNvPr>
          <p:cNvSpPr/>
          <p:nvPr/>
        </p:nvSpPr>
        <p:spPr>
          <a:xfrm>
            <a:off x="7672466" y="2590025"/>
            <a:ext cx="92439" cy="237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990D025-7E57-B7EB-5644-674274D13405}"/>
              </a:ext>
            </a:extLst>
          </p:cNvPr>
          <p:cNvSpPr/>
          <p:nvPr/>
        </p:nvSpPr>
        <p:spPr>
          <a:xfrm>
            <a:off x="10305738" y="2492589"/>
            <a:ext cx="129915" cy="2434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391ADF-BA07-1A5B-2E02-57094CF145B5}"/>
              </a:ext>
            </a:extLst>
          </p:cNvPr>
          <p:cNvSpPr/>
          <p:nvPr/>
        </p:nvSpPr>
        <p:spPr>
          <a:xfrm rot="16200000">
            <a:off x="9014087" y="3565156"/>
            <a:ext cx="79950" cy="2763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D3C5356-CB75-C259-2A2D-7FCC1FC3523B}"/>
              </a:ext>
            </a:extLst>
          </p:cNvPr>
          <p:cNvSpPr/>
          <p:nvPr/>
        </p:nvSpPr>
        <p:spPr>
          <a:xfrm>
            <a:off x="7507572" y="2080920"/>
            <a:ext cx="3375286" cy="79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092C2A-F8AC-88E8-76B0-6EB0D4E939C3}"/>
              </a:ext>
            </a:extLst>
          </p:cNvPr>
          <p:cNvSpPr txBox="1"/>
          <p:nvPr/>
        </p:nvSpPr>
        <p:spPr>
          <a:xfrm>
            <a:off x="7417071" y="2027484"/>
            <a:ext cx="513282" cy="169277"/>
          </a:xfrm>
          <a:prstGeom prst="rect">
            <a:avLst/>
          </a:prstGeom>
          <a:noFill/>
        </p:spPr>
        <p:txBody>
          <a:bodyPr wrap="none" rtlCol="0">
            <a:spAutoFit/>
          </a:bodyPr>
          <a:lstStyle/>
          <a:p>
            <a:r>
              <a:rPr lang="en-US" sz="500" dirty="0" err="1">
                <a:latin typeface="Arial" panose="020B0604020202020204" pitchFamily="34" charset="0"/>
                <a:cs typeface="Arial" panose="020B0604020202020204" pitchFamily="34" charset="0"/>
              </a:rPr>
              <a:t>google.com</a:t>
            </a:r>
            <a:endParaRPr lang="en-US" sz="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30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8BBB-1A34-861B-581A-04116E8ED395}"/>
              </a:ext>
            </a:extLst>
          </p:cNvPr>
          <p:cNvSpPr>
            <a:spLocks noGrp="1"/>
          </p:cNvSpPr>
          <p:nvPr>
            <p:ph type="title"/>
          </p:nvPr>
        </p:nvSpPr>
        <p:spPr>
          <a:xfrm>
            <a:off x="463825" y="410368"/>
            <a:ext cx="11728175" cy="1325563"/>
          </a:xfrm>
        </p:spPr>
        <p:txBody>
          <a:bodyPr/>
          <a:lstStyle/>
          <a:p>
            <a:r>
              <a:rPr lang="en-US" dirty="0"/>
              <a:t>Adversarial examples can be a </a:t>
            </a:r>
            <a:r>
              <a:rPr lang="en-US" dirty="0">
                <a:solidFill>
                  <a:srgbClr val="7030A0"/>
                </a:solidFill>
              </a:rPr>
              <a:t>security threat.</a:t>
            </a:r>
          </a:p>
        </p:txBody>
      </p:sp>
      <p:sp>
        <p:nvSpPr>
          <p:cNvPr id="4" name="Slide Number Placeholder 3">
            <a:extLst>
              <a:ext uri="{FF2B5EF4-FFF2-40B4-BE49-F238E27FC236}">
                <a16:creationId xmlns:a16="http://schemas.microsoft.com/office/drawing/2014/main" id="{21058697-FA8F-36DC-6906-ACCA88A3941D}"/>
              </a:ext>
            </a:extLst>
          </p:cNvPr>
          <p:cNvSpPr>
            <a:spLocks noGrp="1"/>
          </p:cNvSpPr>
          <p:nvPr>
            <p:ph type="sldNum" sz="quarter" idx="12"/>
          </p:nvPr>
        </p:nvSpPr>
        <p:spPr/>
        <p:txBody>
          <a:bodyPr/>
          <a:lstStyle/>
          <a:p>
            <a:fld id="{BBDB7499-F370-8348-83C5-507685BB046D}" type="slidenum">
              <a:rPr lang="en-US" smtClean="0"/>
              <a:pPr/>
              <a:t>8</a:t>
            </a:fld>
            <a:endParaRPr lang="en-US" sz="1600" dirty="0"/>
          </a:p>
        </p:txBody>
      </p:sp>
      <p:pic>
        <p:nvPicPr>
          <p:cNvPr id="16" name="Picture 4">
            <a:extLst>
              <a:ext uri="{FF2B5EF4-FFF2-40B4-BE49-F238E27FC236}">
                <a16:creationId xmlns:a16="http://schemas.microsoft.com/office/drawing/2014/main" id="{2193E6E6-BD17-5992-4F99-B44CAD03A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983" y="2354693"/>
            <a:ext cx="6014034" cy="3382894"/>
          </a:xfrm>
          <a:prstGeom prst="rect">
            <a:avLst/>
          </a:prstGeom>
          <a:solidFill>
            <a:schemeClr val="bg1"/>
          </a:solidFill>
          <a:ln>
            <a:noFill/>
          </a:ln>
          <a:effectLst>
            <a:outerShdw blurRad="381000" dist="63500" dir="2700000" algn="tl" rotWithShape="0">
              <a:prstClr val="black">
                <a:alpha val="70000"/>
              </a:prstClr>
            </a:outerShdw>
          </a:effectLst>
        </p:spPr>
      </p:pic>
      <p:sp>
        <p:nvSpPr>
          <p:cNvPr id="5" name="Rectangle 4">
            <a:extLst>
              <a:ext uri="{FF2B5EF4-FFF2-40B4-BE49-F238E27FC236}">
                <a16:creationId xmlns:a16="http://schemas.microsoft.com/office/drawing/2014/main" id="{CC358B9F-976E-3695-ED46-B55FAB55C2D0}"/>
              </a:ext>
            </a:extLst>
          </p:cNvPr>
          <p:cNvSpPr/>
          <p:nvPr/>
        </p:nvSpPr>
        <p:spPr>
          <a:xfrm>
            <a:off x="5134708" y="4431323"/>
            <a:ext cx="1852246" cy="78544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buFont typeface="Arial" panose="020B0604020202020204" pitchFamily="34" charset="0"/>
              <a:buChar char="•"/>
            </a:pPr>
            <a:r>
              <a:rPr lang="en-US" sz="3200" b="1" dirty="0">
                <a:solidFill>
                  <a:srgbClr val="FFFFFF"/>
                </a:solidFill>
                <a:latin typeface="Times" pitchFamily="2" charset="0"/>
              </a:rPr>
              <a:t> REAL</a:t>
            </a:r>
            <a:endParaRPr lang="en-US" sz="32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85909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DE35-2C75-1136-67CA-BF6B4A4668EA}"/>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101A2069-A7A6-972C-9B8D-582B92203DFA}"/>
              </a:ext>
            </a:extLst>
          </p:cNvPr>
          <p:cNvSpPr>
            <a:spLocks noGrp="1"/>
          </p:cNvSpPr>
          <p:nvPr>
            <p:ph idx="1"/>
          </p:nvPr>
        </p:nvSpPr>
        <p:spPr/>
        <p:txBody>
          <a:bodyPr>
            <a:normAutofit lnSpcReduction="10000"/>
          </a:bodyPr>
          <a:lstStyle/>
          <a:p>
            <a:pPr>
              <a:buFont typeface="Wingdings" pitchFamily="2" charset="2"/>
              <a:buChar char="Ø"/>
            </a:pPr>
            <a:r>
              <a:rPr lang="en-US" dirty="0"/>
              <a:t> ML 101</a:t>
            </a:r>
          </a:p>
          <a:p>
            <a:pPr>
              <a:buFont typeface="Wingdings" pitchFamily="2" charset="2"/>
              <a:buChar char="Ø"/>
            </a:pPr>
            <a:endParaRPr lang="en-US" dirty="0"/>
          </a:p>
          <a:p>
            <a:pPr>
              <a:buFont typeface="Wingdings" pitchFamily="2" charset="2"/>
              <a:buChar char="Ø"/>
            </a:pPr>
            <a:r>
              <a:rPr lang="en-US" dirty="0"/>
              <a:t> Adversarial examples and where to find them</a:t>
            </a:r>
          </a:p>
          <a:p>
            <a:pPr>
              <a:buFont typeface="Wingdings" pitchFamily="2" charset="2"/>
              <a:buChar char="Ø"/>
            </a:pPr>
            <a:endParaRPr lang="en-US" dirty="0"/>
          </a:p>
          <a:p>
            <a:pPr>
              <a:buFont typeface="Wingdings" pitchFamily="2" charset="2"/>
              <a:buChar char="Ø"/>
            </a:pPr>
            <a:r>
              <a:rPr lang="en-US" dirty="0"/>
              <a:t> ML privacy</a:t>
            </a:r>
          </a:p>
          <a:p>
            <a:pPr>
              <a:buFont typeface="Wingdings" pitchFamily="2" charset="2"/>
              <a:buChar char="Ø"/>
            </a:pPr>
            <a:endParaRPr lang="en-US" dirty="0"/>
          </a:p>
          <a:p>
            <a:pPr>
              <a:buFont typeface="Wingdings" pitchFamily="2" charset="2"/>
              <a:buChar char="Ø"/>
            </a:pPr>
            <a:r>
              <a:rPr lang="en-US" dirty="0"/>
              <a:t> Interactive </a:t>
            </a:r>
            <a:r>
              <a:rPr lang="en-US" dirty="0" err="1"/>
              <a:t>Colab</a:t>
            </a:r>
            <a:r>
              <a:rPr lang="en-US" dirty="0"/>
              <a:t> tutorial</a:t>
            </a:r>
          </a:p>
        </p:txBody>
      </p:sp>
      <p:sp>
        <p:nvSpPr>
          <p:cNvPr id="4" name="Slide Number Placeholder 3">
            <a:extLst>
              <a:ext uri="{FF2B5EF4-FFF2-40B4-BE49-F238E27FC236}">
                <a16:creationId xmlns:a16="http://schemas.microsoft.com/office/drawing/2014/main" id="{1AB42F4F-1C3D-8189-F358-30C956843238}"/>
              </a:ext>
            </a:extLst>
          </p:cNvPr>
          <p:cNvSpPr>
            <a:spLocks noGrp="1"/>
          </p:cNvSpPr>
          <p:nvPr>
            <p:ph type="sldNum" sz="quarter" idx="12"/>
          </p:nvPr>
        </p:nvSpPr>
        <p:spPr/>
        <p:txBody>
          <a:bodyPr/>
          <a:lstStyle/>
          <a:p>
            <a:fld id="{BBDB7499-F370-8348-83C5-507685BB046D}" type="slidenum">
              <a:rPr lang="en-US" smtClean="0"/>
              <a:pPr/>
              <a:t>9</a:t>
            </a:fld>
            <a:endParaRPr lang="en-US" sz="1600" dirty="0"/>
          </a:p>
        </p:txBody>
      </p:sp>
    </p:spTree>
    <p:extLst>
      <p:ext uri="{BB962C8B-B14F-4D97-AF65-F5344CB8AC3E}">
        <p14:creationId xmlns:p14="http://schemas.microsoft.com/office/powerpoint/2010/main" val="3788199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4|3.1|3.7"/>
</p:tagLst>
</file>

<file path=ppt/tags/tag2.xml><?xml version="1.0" encoding="utf-8"?>
<p:tagLst xmlns:a="http://schemas.openxmlformats.org/drawingml/2006/main" xmlns:r="http://schemas.openxmlformats.org/officeDocument/2006/relationships" xmlns:p="http://schemas.openxmlformats.org/presentationml/2006/main">
  <p:tag name="TIMING" val="|5.6|5.1|7.7"/>
</p:tagLst>
</file>

<file path=ppt/tags/tag3.xml><?xml version="1.0" encoding="utf-8"?>
<p:tagLst xmlns:a="http://schemas.openxmlformats.org/drawingml/2006/main" xmlns:r="http://schemas.openxmlformats.org/officeDocument/2006/relationships" xmlns:p="http://schemas.openxmlformats.org/presentationml/2006/main">
  <p:tag name="TIMING" val="|5.6|5.1|7.7"/>
</p:tagLst>
</file>

<file path=ppt/tags/tag4.xml><?xml version="1.0" encoding="utf-8"?>
<p:tagLst xmlns:a="http://schemas.openxmlformats.org/drawingml/2006/main" xmlns:r="http://schemas.openxmlformats.org/officeDocument/2006/relationships" xmlns:p="http://schemas.openxmlformats.org/presentationml/2006/main">
  <p:tag name="TIMING" val="|16.9|7.6"/>
</p:tagLst>
</file>

<file path=ppt/tags/tag5.xml><?xml version="1.0" encoding="utf-8"?>
<p:tagLst xmlns:a="http://schemas.openxmlformats.org/drawingml/2006/main" xmlns:r="http://schemas.openxmlformats.org/officeDocument/2006/relationships" xmlns:p="http://schemas.openxmlformats.org/presentationml/2006/main">
  <p:tag name="TIMING" val="|18.7|13.1"/>
</p:tagLst>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69123</TotalTime>
  <Words>5920</Words>
  <Application>Microsoft Macintosh PowerPoint</Application>
  <PresentationFormat>Widescreen</PresentationFormat>
  <Paragraphs>324</Paragraphs>
  <Slides>57</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Cambria</vt:lpstr>
      <vt:lpstr>Cambria Math</vt:lpstr>
      <vt:lpstr>Times</vt:lpstr>
      <vt:lpstr>Times New Roman</vt:lpstr>
      <vt:lpstr>Wingdings</vt:lpstr>
      <vt:lpstr>Office Theme</vt:lpstr>
      <vt:lpstr>A Tour of Adversarial Machine Learning</vt:lpstr>
      <vt:lpstr>Machine learning works.</vt:lpstr>
      <vt:lpstr>Machine learning works most of the time! many applications tolerate occasional failures</vt:lpstr>
      <vt:lpstr>ML failures can be security critical.</vt:lpstr>
      <vt:lpstr>But machine learning is brittle! “Intriguing properties of neural networks”. Szegedy et al. 2013 “Evasion attacks against machine learning at test time”. Biggio et al. 2013</vt:lpstr>
      <vt:lpstr>Adversarial examples can be a security threat.</vt:lpstr>
      <vt:lpstr>Adversarial examples can be a security threat.</vt:lpstr>
      <vt:lpstr>Adversarial examples can be a security threat.</vt:lpstr>
      <vt:lpstr>Plan for today</vt:lpstr>
      <vt:lpstr>Plan for today</vt:lpstr>
      <vt:lpstr>Machine Learning 101.</vt:lpstr>
      <vt:lpstr>Machine Learning 101.</vt:lpstr>
      <vt:lpstr>Machine Learning 101.</vt:lpstr>
      <vt:lpstr>Machine Learning 101.</vt:lpstr>
      <vt:lpstr>Plan for today</vt:lpstr>
      <vt:lpstr>Everything is gradient descent.</vt:lpstr>
      <vt:lpstr>Everything is gradient descent.</vt:lpstr>
      <vt:lpstr>Everything is gradient descent ascent.</vt:lpstr>
      <vt:lpstr>If you prefer code.</vt:lpstr>
      <vt:lpstr>Repeat for multiple steps.</vt:lpstr>
      <vt:lpstr>What if you don’t have access to the model weights?</vt:lpstr>
      <vt:lpstr>Black-box attacks.</vt:lpstr>
      <vt:lpstr>Black-box attacks.</vt:lpstr>
      <vt:lpstr>Black-box attacks.</vt:lpstr>
      <vt:lpstr>Black-box attacks.</vt:lpstr>
      <vt:lpstr>Black-box attacks.</vt:lpstr>
      <vt:lpstr>Black-box attacks.</vt:lpstr>
      <vt:lpstr>Black-box attacks.</vt:lpstr>
      <vt:lpstr>Black-box attacks.</vt:lpstr>
      <vt:lpstr>Black-box attacks.</vt:lpstr>
      <vt:lpstr>Black-box attacks.</vt:lpstr>
      <vt:lpstr>Black-box attacks.</vt:lpstr>
      <vt:lpstr>PowerPoint Presentation</vt:lpstr>
      <vt:lpstr>Adversarial training.</vt:lpstr>
      <vt:lpstr>Adversarial examples are an unsolved problem.</vt:lpstr>
      <vt:lpstr>Adversarial examples are an unsolved problem.</vt:lpstr>
      <vt:lpstr>Adversarial examples are an unsolved problem.</vt:lpstr>
      <vt:lpstr>Plan for today</vt:lpstr>
      <vt:lpstr>Recall: models are trained to minimize loss</vt:lpstr>
      <vt:lpstr>What if some examples are severely overfit?</vt:lpstr>
      <vt:lpstr>Case-study: language models</vt:lpstr>
      <vt:lpstr>PowerPoint Presentation</vt:lpstr>
      <vt:lpstr>Step 1: Prompt GPT-2 on random inputs</vt:lpstr>
      <vt:lpstr>Step 2: Find text with abnormally low loss</vt:lpstr>
      <vt:lpstr>Overfitting → memorization → privacy risks!</vt:lpstr>
      <vt:lpstr>Maybe GPT-2 is just too big?</vt:lpstr>
      <vt:lpstr>PowerPoint Presentation</vt:lpstr>
      <vt:lpstr>PowerPoint Presentation</vt:lpstr>
      <vt:lpstr>PowerPoint Presentation</vt:lpstr>
      <vt:lpstr>Plan for today</vt:lpstr>
      <vt:lpstr>Colab setup</vt:lpstr>
      <vt:lpstr>Colab setup</vt:lpstr>
      <vt:lpstr>PowerPoint Presentation</vt:lpstr>
      <vt:lpstr>Run the first 3 cells  </vt:lpstr>
      <vt:lpstr>Create adversarial examples</vt:lpstr>
      <vt:lpstr>Transfer attacks</vt:lpstr>
      <vt:lpstr>Adversarial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and Enhancing the Security of Machine Learning</dc:title>
  <dc:creator>florian.tramer@gmail.com</dc:creator>
  <cp:lastModifiedBy>Florian Simon Tramer</cp:lastModifiedBy>
  <cp:revision>2719</cp:revision>
  <dcterms:created xsi:type="dcterms:W3CDTF">2021-01-06T21:43:41Z</dcterms:created>
  <dcterms:modified xsi:type="dcterms:W3CDTF">2022-10-12T19:22:40Z</dcterms:modified>
</cp:coreProperties>
</file>