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6"/>
  </p:notesMasterIdLst>
  <p:sldIdLst>
    <p:sldId id="320" r:id="rId2"/>
    <p:sldId id="321" r:id="rId3"/>
    <p:sldId id="342" r:id="rId4"/>
    <p:sldId id="323" r:id="rId5"/>
    <p:sldId id="309" r:id="rId6"/>
    <p:sldId id="311" r:id="rId7"/>
    <p:sldId id="324" r:id="rId8"/>
    <p:sldId id="343" r:id="rId9"/>
    <p:sldId id="322" r:id="rId10"/>
    <p:sldId id="344" r:id="rId11"/>
    <p:sldId id="325" r:id="rId12"/>
    <p:sldId id="326" r:id="rId13"/>
    <p:sldId id="354" r:id="rId14"/>
    <p:sldId id="329" r:id="rId15"/>
    <p:sldId id="356" r:id="rId16"/>
    <p:sldId id="328" r:id="rId17"/>
    <p:sldId id="327" r:id="rId18"/>
    <p:sldId id="345" r:id="rId19"/>
    <p:sldId id="331" r:id="rId20"/>
    <p:sldId id="352" r:id="rId21"/>
    <p:sldId id="353" r:id="rId22"/>
    <p:sldId id="333" r:id="rId23"/>
    <p:sldId id="348" r:id="rId24"/>
    <p:sldId id="347" r:id="rId25"/>
    <p:sldId id="346" r:id="rId26"/>
    <p:sldId id="349" r:id="rId27"/>
    <p:sldId id="334" r:id="rId28"/>
    <p:sldId id="335" r:id="rId29"/>
    <p:sldId id="338" r:id="rId30"/>
    <p:sldId id="296" r:id="rId31"/>
    <p:sldId id="274" r:id="rId32"/>
    <p:sldId id="287" r:id="rId33"/>
    <p:sldId id="290" r:id="rId34"/>
    <p:sldId id="292" r:id="rId35"/>
    <p:sldId id="294" r:id="rId36"/>
    <p:sldId id="280" r:id="rId37"/>
    <p:sldId id="283" r:id="rId38"/>
    <p:sldId id="295" r:id="rId39"/>
    <p:sldId id="284" r:id="rId40"/>
    <p:sldId id="306" r:id="rId41"/>
    <p:sldId id="339" r:id="rId42"/>
    <p:sldId id="355" r:id="rId43"/>
    <p:sldId id="351" r:id="rId44"/>
    <p:sldId id="350"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795"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051"/>
    <a:srgbClr val="E4E4E3"/>
    <a:srgbClr val="EDF7EC"/>
    <a:srgbClr val="FCEBEB"/>
    <a:srgbClr val="89A458"/>
    <a:srgbClr val="FF0000"/>
    <a:srgbClr val="CFE3F3"/>
    <a:srgbClr val="1400FF"/>
    <a:srgbClr val="FFF3CC"/>
    <a:srgbClr val="A7C7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868"/>
    <p:restoredTop sz="88400"/>
  </p:normalViewPr>
  <p:slideViewPr>
    <p:cSldViewPr snapToGrid="0" snapToObjects="1" showGuides="1">
      <p:cViewPr varScale="1">
        <p:scale>
          <a:sx n="94" d="100"/>
          <a:sy n="94" d="100"/>
        </p:scale>
        <p:origin x="800" y="200"/>
      </p:cViewPr>
      <p:guideLst>
        <p:guide orient="horz" pos="2160"/>
        <p:guide pos="3795"/>
      </p:guideLst>
    </p:cSldViewPr>
  </p:slideViewPr>
  <p:outlineViewPr>
    <p:cViewPr>
      <p:scale>
        <a:sx n="33" d="100"/>
        <a:sy n="33" d="100"/>
      </p:scale>
      <p:origin x="0" y="-3552"/>
    </p:cViewPr>
  </p:outlineViewPr>
  <p:notesTextViewPr>
    <p:cViewPr>
      <p:scale>
        <a:sx n="1" d="1"/>
        <a:sy n="1" d="1"/>
      </p:scale>
      <p:origin x="0" y="0"/>
    </p:cViewPr>
  </p:notesTextViewPr>
  <p:sorterViewPr>
    <p:cViewPr>
      <p:scale>
        <a:sx n="1" d="1"/>
        <a:sy n="1" d="1"/>
      </p:scale>
      <p:origin x="0" y="0"/>
    </p:cViewPr>
  </p:sorterViewPr>
  <p:notesViewPr>
    <p:cSldViewPr snapToGrid="0" snapToObjects="1" showGuides="1">
      <p:cViewPr varScale="1">
        <p:scale>
          <a:sx n="83" d="100"/>
          <a:sy n="83" d="100"/>
        </p:scale>
        <p:origin x="3992"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2273770925693107"/>
          <c:y val="4.0761501018168028E-2"/>
          <c:w val="0.67726229074306887"/>
          <c:h val="0.91168189258896326"/>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Sheet1!$A$2:$A$3</c:f>
              <c:strCache>
                <c:ptCount val="2"/>
                <c:pt idx="0">
                  <c:v>Clean</c:v>
                </c:pt>
                <c:pt idx="1">
                  <c:v>Adversarial</c:v>
                </c:pt>
              </c:strCache>
            </c:strRef>
          </c:cat>
          <c:val>
            <c:numRef>
              <c:f>Sheet1!$B$2:$B$3</c:f>
              <c:numCache>
                <c:formatCode>General</c:formatCode>
                <c:ptCount val="2"/>
                <c:pt idx="0">
                  <c:v>91</c:v>
                </c:pt>
                <c:pt idx="1">
                  <c:v>0</c:v>
                </c:pt>
              </c:numCache>
            </c:numRef>
          </c:val>
          <c:extLst>
            <c:ext xmlns:c16="http://schemas.microsoft.com/office/drawing/2014/chart" uri="{C3380CC4-5D6E-409C-BE32-E72D297353CC}">
              <c16:uniqueId val="{00000000-5EF9-5F40-96F8-C687FC34595F}"/>
            </c:ext>
          </c:extLst>
        </c:ser>
        <c:ser>
          <c:idx val="1"/>
          <c:order val="1"/>
          <c:tx>
            <c:strRef>
              <c:f>Sheet1!$C$1</c:f>
              <c:strCache>
                <c:ptCount val="1"/>
                <c:pt idx="0">
                  <c:v>Series 2</c:v>
                </c:pt>
              </c:strCache>
            </c:strRef>
          </c:tx>
          <c:spPr>
            <a:solidFill>
              <a:schemeClr val="accent2"/>
            </a:solidFill>
            <a:ln>
              <a:noFill/>
            </a:ln>
            <a:effectLst/>
          </c:spPr>
          <c:invertIfNegative val="0"/>
          <c:cat>
            <c:strRef>
              <c:f>Sheet1!$A$2:$A$3</c:f>
              <c:strCache>
                <c:ptCount val="2"/>
                <c:pt idx="0">
                  <c:v>Clean</c:v>
                </c:pt>
                <c:pt idx="1">
                  <c:v>Adversarial</c:v>
                </c:pt>
              </c:strCache>
            </c:strRef>
          </c:cat>
          <c:val>
            <c:numRef>
              <c:f>Sheet1!$C$2:$C$3</c:f>
              <c:numCache>
                <c:formatCode>General</c:formatCode>
                <c:ptCount val="2"/>
                <c:pt idx="0">
                  <c:v>0</c:v>
                </c:pt>
                <c:pt idx="1">
                  <c:v>80</c:v>
                </c:pt>
              </c:numCache>
            </c:numRef>
          </c:val>
          <c:extLst>
            <c:ext xmlns:c16="http://schemas.microsoft.com/office/drawing/2014/chart" uri="{C3380CC4-5D6E-409C-BE32-E72D297353CC}">
              <c16:uniqueId val="{00000001-5EF9-5F40-96F8-C687FC34595F}"/>
            </c:ext>
          </c:extLst>
        </c:ser>
        <c:dLbls>
          <c:showLegendKey val="0"/>
          <c:showVal val="0"/>
          <c:showCatName val="0"/>
          <c:showSerName val="0"/>
          <c:showPercent val="0"/>
          <c:showBubbleSize val="0"/>
        </c:dLbls>
        <c:gapWidth val="219"/>
        <c:overlap val="-27"/>
        <c:axId val="1257130879"/>
        <c:axId val="1256379295"/>
      </c:barChart>
      <c:catAx>
        <c:axId val="1257130879"/>
        <c:scaling>
          <c:orientation val="minMax"/>
        </c:scaling>
        <c:delete val="1"/>
        <c:axPos val="b"/>
        <c:numFmt formatCode="General" sourceLinked="1"/>
        <c:majorTickMark val="none"/>
        <c:minorTickMark val="none"/>
        <c:tickLblPos val="nextTo"/>
        <c:crossAx val="1256379295"/>
        <c:crosses val="autoZero"/>
        <c:auto val="1"/>
        <c:lblAlgn val="ctr"/>
        <c:lblOffset val="100"/>
        <c:noMultiLvlLbl val="0"/>
      </c:catAx>
      <c:valAx>
        <c:axId val="125637929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mbria Math" panose="02040503050406030204" pitchFamily="18" charset="0"/>
                <a:ea typeface="Cambria Math" panose="02040503050406030204" pitchFamily="18" charset="0"/>
                <a:cs typeface="+mn-cs"/>
              </a:defRPr>
            </a:pPr>
            <a:endParaRPr lang="en-US"/>
          </a:p>
        </c:txPr>
        <c:crossAx val="12571308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2273770925693107"/>
          <c:y val="4.0761501018168028E-2"/>
          <c:w val="0.67726229074306887"/>
          <c:h val="0.91168189258896326"/>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Sheet1!$A$2:$A$3</c:f>
              <c:strCache>
                <c:ptCount val="2"/>
                <c:pt idx="0">
                  <c:v>Clean</c:v>
                </c:pt>
                <c:pt idx="1">
                  <c:v>Adversarial</c:v>
                </c:pt>
              </c:strCache>
            </c:strRef>
          </c:cat>
          <c:val>
            <c:numRef>
              <c:f>Sheet1!$B$2:$B$3</c:f>
              <c:numCache>
                <c:formatCode>General</c:formatCode>
                <c:ptCount val="2"/>
                <c:pt idx="0">
                  <c:v>91</c:v>
                </c:pt>
                <c:pt idx="1">
                  <c:v>0</c:v>
                </c:pt>
              </c:numCache>
            </c:numRef>
          </c:val>
          <c:extLst>
            <c:ext xmlns:c16="http://schemas.microsoft.com/office/drawing/2014/chart" uri="{C3380CC4-5D6E-409C-BE32-E72D297353CC}">
              <c16:uniqueId val="{00000000-EDF7-464C-8420-6712F9047E54}"/>
            </c:ext>
          </c:extLst>
        </c:ser>
        <c:ser>
          <c:idx val="1"/>
          <c:order val="1"/>
          <c:tx>
            <c:strRef>
              <c:f>Sheet1!$C$1</c:f>
              <c:strCache>
                <c:ptCount val="1"/>
                <c:pt idx="0">
                  <c:v>Series 2</c:v>
                </c:pt>
              </c:strCache>
            </c:strRef>
          </c:tx>
          <c:spPr>
            <a:solidFill>
              <a:schemeClr val="accent2"/>
            </a:solidFill>
            <a:ln>
              <a:noFill/>
            </a:ln>
            <a:effectLst/>
          </c:spPr>
          <c:invertIfNegative val="0"/>
          <c:cat>
            <c:strRef>
              <c:f>Sheet1!$A$2:$A$3</c:f>
              <c:strCache>
                <c:ptCount val="2"/>
                <c:pt idx="0">
                  <c:v>Clean</c:v>
                </c:pt>
                <c:pt idx="1">
                  <c:v>Adversarial</c:v>
                </c:pt>
              </c:strCache>
            </c:strRef>
          </c:cat>
          <c:val>
            <c:numRef>
              <c:f>Sheet1!$C$2:$C$3</c:f>
              <c:numCache>
                <c:formatCode>General</c:formatCode>
                <c:ptCount val="2"/>
                <c:pt idx="0">
                  <c:v>0</c:v>
                </c:pt>
                <c:pt idx="1">
                  <c:v>80</c:v>
                </c:pt>
              </c:numCache>
            </c:numRef>
          </c:val>
          <c:extLst>
            <c:ext xmlns:c16="http://schemas.microsoft.com/office/drawing/2014/chart" uri="{C3380CC4-5D6E-409C-BE32-E72D297353CC}">
              <c16:uniqueId val="{00000001-EDF7-464C-8420-6712F9047E54}"/>
            </c:ext>
          </c:extLst>
        </c:ser>
        <c:dLbls>
          <c:showLegendKey val="0"/>
          <c:showVal val="0"/>
          <c:showCatName val="0"/>
          <c:showSerName val="0"/>
          <c:showPercent val="0"/>
          <c:showBubbleSize val="0"/>
        </c:dLbls>
        <c:gapWidth val="219"/>
        <c:overlap val="-27"/>
        <c:axId val="1257130879"/>
        <c:axId val="1256379295"/>
      </c:barChart>
      <c:catAx>
        <c:axId val="1257130879"/>
        <c:scaling>
          <c:orientation val="minMax"/>
        </c:scaling>
        <c:delete val="1"/>
        <c:axPos val="b"/>
        <c:numFmt formatCode="General" sourceLinked="1"/>
        <c:majorTickMark val="none"/>
        <c:minorTickMark val="none"/>
        <c:tickLblPos val="nextTo"/>
        <c:crossAx val="1256379295"/>
        <c:crosses val="autoZero"/>
        <c:auto val="1"/>
        <c:lblAlgn val="ctr"/>
        <c:lblOffset val="100"/>
        <c:noMultiLvlLbl val="0"/>
      </c:catAx>
      <c:valAx>
        <c:axId val="125637929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mbria Math" panose="02040503050406030204" pitchFamily="18" charset="0"/>
                <a:ea typeface="Cambria Math" panose="02040503050406030204" pitchFamily="18" charset="0"/>
                <a:cs typeface="+mn-cs"/>
              </a:defRPr>
            </a:pPr>
            <a:endParaRPr lang="en-US"/>
          </a:p>
        </c:txPr>
        <c:crossAx val="12571308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2273770925693107"/>
          <c:y val="4.0761501018168028E-2"/>
          <c:w val="0.67726229074306887"/>
          <c:h val="0.91168189258896326"/>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Sheet1!$A$2:$A$3</c:f>
              <c:strCache>
                <c:ptCount val="2"/>
                <c:pt idx="0">
                  <c:v>Clean</c:v>
                </c:pt>
                <c:pt idx="1">
                  <c:v>Adversarial</c:v>
                </c:pt>
              </c:strCache>
            </c:strRef>
          </c:cat>
          <c:val>
            <c:numRef>
              <c:f>Sheet1!$B$2:$B$3</c:f>
              <c:numCache>
                <c:formatCode>General</c:formatCode>
                <c:ptCount val="2"/>
                <c:pt idx="0">
                  <c:v>91</c:v>
                </c:pt>
                <c:pt idx="1">
                  <c:v>0</c:v>
                </c:pt>
              </c:numCache>
            </c:numRef>
          </c:val>
          <c:extLst>
            <c:ext xmlns:c16="http://schemas.microsoft.com/office/drawing/2014/chart" uri="{C3380CC4-5D6E-409C-BE32-E72D297353CC}">
              <c16:uniqueId val="{00000000-16EC-1C4A-85B0-8AFD02B14F01}"/>
            </c:ext>
          </c:extLst>
        </c:ser>
        <c:ser>
          <c:idx val="1"/>
          <c:order val="1"/>
          <c:tx>
            <c:strRef>
              <c:f>Sheet1!$C$1</c:f>
              <c:strCache>
                <c:ptCount val="1"/>
                <c:pt idx="0">
                  <c:v>Series 2</c:v>
                </c:pt>
              </c:strCache>
            </c:strRef>
          </c:tx>
          <c:spPr>
            <a:solidFill>
              <a:schemeClr val="accent2"/>
            </a:solidFill>
            <a:ln>
              <a:noFill/>
            </a:ln>
            <a:effectLst/>
          </c:spPr>
          <c:invertIfNegative val="0"/>
          <c:cat>
            <c:strRef>
              <c:f>Sheet1!$A$2:$A$3</c:f>
              <c:strCache>
                <c:ptCount val="2"/>
                <c:pt idx="0">
                  <c:v>Clean</c:v>
                </c:pt>
                <c:pt idx="1">
                  <c:v>Adversarial</c:v>
                </c:pt>
              </c:strCache>
            </c:strRef>
          </c:cat>
          <c:val>
            <c:numRef>
              <c:f>Sheet1!$C$2:$C$3</c:f>
              <c:numCache>
                <c:formatCode>General</c:formatCode>
                <c:ptCount val="2"/>
                <c:pt idx="0">
                  <c:v>0</c:v>
                </c:pt>
                <c:pt idx="1">
                  <c:v>38.1</c:v>
                </c:pt>
              </c:numCache>
            </c:numRef>
          </c:val>
          <c:extLst>
            <c:ext xmlns:c16="http://schemas.microsoft.com/office/drawing/2014/chart" uri="{C3380CC4-5D6E-409C-BE32-E72D297353CC}">
              <c16:uniqueId val="{00000001-16EC-1C4A-85B0-8AFD02B14F01}"/>
            </c:ext>
          </c:extLst>
        </c:ser>
        <c:dLbls>
          <c:showLegendKey val="0"/>
          <c:showVal val="0"/>
          <c:showCatName val="0"/>
          <c:showSerName val="0"/>
          <c:showPercent val="0"/>
          <c:showBubbleSize val="0"/>
        </c:dLbls>
        <c:gapWidth val="219"/>
        <c:overlap val="-27"/>
        <c:axId val="1257130879"/>
        <c:axId val="1256379295"/>
      </c:barChart>
      <c:catAx>
        <c:axId val="1257130879"/>
        <c:scaling>
          <c:orientation val="minMax"/>
        </c:scaling>
        <c:delete val="1"/>
        <c:axPos val="b"/>
        <c:numFmt formatCode="General" sourceLinked="1"/>
        <c:majorTickMark val="none"/>
        <c:minorTickMark val="none"/>
        <c:tickLblPos val="nextTo"/>
        <c:crossAx val="1256379295"/>
        <c:crosses val="autoZero"/>
        <c:auto val="1"/>
        <c:lblAlgn val="ctr"/>
        <c:lblOffset val="100"/>
        <c:noMultiLvlLbl val="0"/>
      </c:catAx>
      <c:valAx>
        <c:axId val="125637929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mbria Math" panose="02040503050406030204" pitchFamily="18" charset="0"/>
                <a:ea typeface="Cambria Math" panose="02040503050406030204" pitchFamily="18" charset="0"/>
                <a:cs typeface="+mn-cs"/>
              </a:defRPr>
            </a:pPr>
            <a:endParaRPr lang="en-US"/>
          </a:p>
        </c:txPr>
        <c:crossAx val="12571308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2273770925693107"/>
          <c:y val="4.0761501018168028E-2"/>
          <c:w val="0.67726229074306887"/>
          <c:h val="0.91168189258896326"/>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Sheet1!$A$2:$A$3</c:f>
              <c:strCache>
                <c:ptCount val="2"/>
                <c:pt idx="0">
                  <c:v>Clean</c:v>
                </c:pt>
                <c:pt idx="1">
                  <c:v>Adversarial</c:v>
                </c:pt>
              </c:strCache>
            </c:strRef>
          </c:cat>
          <c:val>
            <c:numRef>
              <c:f>Sheet1!$B$2:$B$3</c:f>
              <c:numCache>
                <c:formatCode>General</c:formatCode>
                <c:ptCount val="2"/>
                <c:pt idx="0">
                  <c:v>91</c:v>
                </c:pt>
                <c:pt idx="1">
                  <c:v>0</c:v>
                </c:pt>
              </c:numCache>
            </c:numRef>
          </c:val>
          <c:extLst>
            <c:ext xmlns:c16="http://schemas.microsoft.com/office/drawing/2014/chart" uri="{C3380CC4-5D6E-409C-BE32-E72D297353CC}">
              <c16:uniqueId val="{00000000-1CCD-D343-B6DC-4C855CFFDBC8}"/>
            </c:ext>
          </c:extLst>
        </c:ser>
        <c:ser>
          <c:idx val="1"/>
          <c:order val="1"/>
          <c:tx>
            <c:strRef>
              <c:f>Sheet1!$C$1</c:f>
              <c:strCache>
                <c:ptCount val="1"/>
                <c:pt idx="0">
                  <c:v>Series 2</c:v>
                </c:pt>
              </c:strCache>
            </c:strRef>
          </c:tx>
          <c:spPr>
            <a:solidFill>
              <a:schemeClr val="accent2"/>
            </a:solidFill>
            <a:ln>
              <a:noFill/>
            </a:ln>
            <a:effectLst/>
          </c:spPr>
          <c:invertIfNegative val="0"/>
          <c:cat>
            <c:strRef>
              <c:f>Sheet1!$A$2:$A$3</c:f>
              <c:strCache>
                <c:ptCount val="2"/>
                <c:pt idx="0">
                  <c:v>Clean</c:v>
                </c:pt>
                <c:pt idx="1">
                  <c:v>Adversarial</c:v>
                </c:pt>
              </c:strCache>
            </c:strRef>
          </c:cat>
          <c:val>
            <c:numRef>
              <c:f>Sheet1!$C$2:$C$3</c:f>
              <c:numCache>
                <c:formatCode>General</c:formatCode>
                <c:ptCount val="2"/>
                <c:pt idx="0">
                  <c:v>0</c:v>
                </c:pt>
                <c:pt idx="1">
                  <c:v>38.1</c:v>
                </c:pt>
              </c:numCache>
            </c:numRef>
          </c:val>
          <c:extLst>
            <c:ext xmlns:c16="http://schemas.microsoft.com/office/drawing/2014/chart" uri="{C3380CC4-5D6E-409C-BE32-E72D297353CC}">
              <c16:uniqueId val="{00000001-1CCD-D343-B6DC-4C855CFFDBC8}"/>
            </c:ext>
          </c:extLst>
        </c:ser>
        <c:dLbls>
          <c:showLegendKey val="0"/>
          <c:showVal val="0"/>
          <c:showCatName val="0"/>
          <c:showSerName val="0"/>
          <c:showPercent val="0"/>
          <c:showBubbleSize val="0"/>
        </c:dLbls>
        <c:gapWidth val="219"/>
        <c:overlap val="-27"/>
        <c:axId val="1257130879"/>
        <c:axId val="1256379295"/>
      </c:barChart>
      <c:catAx>
        <c:axId val="1257130879"/>
        <c:scaling>
          <c:orientation val="minMax"/>
        </c:scaling>
        <c:delete val="1"/>
        <c:axPos val="b"/>
        <c:numFmt formatCode="General" sourceLinked="1"/>
        <c:majorTickMark val="none"/>
        <c:minorTickMark val="none"/>
        <c:tickLblPos val="nextTo"/>
        <c:crossAx val="1256379295"/>
        <c:crosses val="autoZero"/>
        <c:auto val="1"/>
        <c:lblAlgn val="ctr"/>
        <c:lblOffset val="100"/>
        <c:noMultiLvlLbl val="0"/>
      </c:catAx>
      <c:valAx>
        <c:axId val="125637929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mbria Math" panose="02040503050406030204" pitchFamily="18" charset="0"/>
                <a:ea typeface="Cambria Math" panose="02040503050406030204" pitchFamily="18" charset="0"/>
                <a:cs typeface="+mn-cs"/>
              </a:defRPr>
            </a:pPr>
            <a:endParaRPr lang="en-US"/>
          </a:p>
        </c:txPr>
        <c:crossAx val="12571308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2273770925693107"/>
          <c:y val="4.0761501018168028E-2"/>
          <c:w val="0.67726229074306887"/>
          <c:h val="0.91168189258896326"/>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Sheet1!$A$2:$A$3</c:f>
              <c:strCache>
                <c:ptCount val="2"/>
                <c:pt idx="0">
                  <c:v>Clean</c:v>
                </c:pt>
                <c:pt idx="1">
                  <c:v>Adversarial</c:v>
                </c:pt>
              </c:strCache>
            </c:strRef>
          </c:cat>
          <c:val>
            <c:numRef>
              <c:f>Sheet1!$B$2:$B$3</c:f>
              <c:numCache>
                <c:formatCode>General</c:formatCode>
                <c:ptCount val="2"/>
                <c:pt idx="0">
                  <c:v>91</c:v>
                </c:pt>
                <c:pt idx="1">
                  <c:v>0</c:v>
                </c:pt>
              </c:numCache>
            </c:numRef>
          </c:val>
          <c:extLst>
            <c:ext xmlns:c16="http://schemas.microsoft.com/office/drawing/2014/chart" uri="{C3380CC4-5D6E-409C-BE32-E72D297353CC}">
              <c16:uniqueId val="{00000000-1CCD-D343-B6DC-4C855CFFDBC8}"/>
            </c:ext>
          </c:extLst>
        </c:ser>
        <c:ser>
          <c:idx val="1"/>
          <c:order val="1"/>
          <c:tx>
            <c:strRef>
              <c:f>Sheet1!$C$1</c:f>
              <c:strCache>
                <c:ptCount val="1"/>
                <c:pt idx="0">
                  <c:v>Series 2</c:v>
                </c:pt>
              </c:strCache>
            </c:strRef>
          </c:tx>
          <c:spPr>
            <a:solidFill>
              <a:schemeClr val="accent2"/>
            </a:solidFill>
            <a:ln>
              <a:noFill/>
            </a:ln>
            <a:effectLst/>
          </c:spPr>
          <c:invertIfNegative val="0"/>
          <c:cat>
            <c:strRef>
              <c:f>Sheet1!$A$2:$A$3</c:f>
              <c:strCache>
                <c:ptCount val="2"/>
                <c:pt idx="0">
                  <c:v>Clean</c:v>
                </c:pt>
                <c:pt idx="1">
                  <c:v>Adversarial</c:v>
                </c:pt>
              </c:strCache>
            </c:strRef>
          </c:cat>
          <c:val>
            <c:numRef>
              <c:f>Sheet1!$C$2:$C$3</c:f>
              <c:numCache>
                <c:formatCode>General</c:formatCode>
                <c:ptCount val="2"/>
                <c:pt idx="0">
                  <c:v>0</c:v>
                </c:pt>
                <c:pt idx="1">
                  <c:v>38.1</c:v>
                </c:pt>
              </c:numCache>
            </c:numRef>
          </c:val>
          <c:extLst>
            <c:ext xmlns:c16="http://schemas.microsoft.com/office/drawing/2014/chart" uri="{C3380CC4-5D6E-409C-BE32-E72D297353CC}">
              <c16:uniqueId val="{00000001-1CCD-D343-B6DC-4C855CFFDBC8}"/>
            </c:ext>
          </c:extLst>
        </c:ser>
        <c:dLbls>
          <c:showLegendKey val="0"/>
          <c:showVal val="0"/>
          <c:showCatName val="0"/>
          <c:showSerName val="0"/>
          <c:showPercent val="0"/>
          <c:showBubbleSize val="0"/>
        </c:dLbls>
        <c:gapWidth val="219"/>
        <c:overlap val="-27"/>
        <c:axId val="1257130879"/>
        <c:axId val="1256379295"/>
      </c:barChart>
      <c:catAx>
        <c:axId val="1257130879"/>
        <c:scaling>
          <c:orientation val="minMax"/>
        </c:scaling>
        <c:delete val="1"/>
        <c:axPos val="b"/>
        <c:numFmt formatCode="General" sourceLinked="1"/>
        <c:majorTickMark val="none"/>
        <c:minorTickMark val="none"/>
        <c:tickLblPos val="nextTo"/>
        <c:crossAx val="1256379295"/>
        <c:crosses val="autoZero"/>
        <c:auto val="1"/>
        <c:lblAlgn val="ctr"/>
        <c:lblOffset val="100"/>
        <c:noMultiLvlLbl val="0"/>
      </c:catAx>
      <c:valAx>
        <c:axId val="125637929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mbria Math" panose="02040503050406030204" pitchFamily="18" charset="0"/>
                <a:ea typeface="Cambria Math" panose="02040503050406030204" pitchFamily="18" charset="0"/>
                <a:cs typeface="+mn-cs"/>
              </a:defRPr>
            </a:pPr>
            <a:endParaRPr lang="en-US"/>
          </a:p>
        </c:txPr>
        <c:crossAx val="12571308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5T14:00:01.898"/>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1 16383,'95'0'0,"1"0"0,-17 0 0,-6 0 0,0 0 0,-26 0 0,-5 0 0,-9 0 0,4 1 0,4 2 0,1 1 0,-1 2 0,-6-2 0,0 0 0,1-2 0,0 0 0,-2-2 0,-10 0 0,-7 0 0,-5 0 0,8 0 0,-2 0 0,11 0 0,-3 0 0,3 0 0,4 0 0,-4 0 0,0 0 0,-6 0 0,-1 0 0,-3 0 0,-3 0 0,-2 0 0,4 0 0,-4 0 0,3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75E921-C240-7043-ACDB-E3EC728FAE46}" type="datetimeFigureOut">
              <a:rPr lang="en-US" smtClean="0"/>
              <a:t>7/7/22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413C21-FEE4-F94E-9175-5622269EC441}" type="slidenum">
              <a:rPr lang="en-US" smtClean="0"/>
              <a:t>‹#›</a:t>
            </a:fld>
            <a:endParaRPr lang="en-US"/>
          </a:p>
        </p:txBody>
      </p:sp>
    </p:spTree>
    <p:extLst>
      <p:ext uri="{BB962C8B-B14F-4D97-AF65-F5344CB8AC3E}">
        <p14:creationId xmlns:p14="http://schemas.microsoft.com/office/powerpoint/2010/main" val="3142736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413C21-FEE4-F94E-9175-5622269EC441}" type="slidenum">
              <a:rPr lang="en-US" smtClean="0"/>
              <a:t>1</a:t>
            </a:fld>
            <a:endParaRPr lang="en-US"/>
          </a:p>
        </p:txBody>
      </p:sp>
    </p:spTree>
    <p:extLst>
      <p:ext uri="{BB962C8B-B14F-4D97-AF65-F5344CB8AC3E}">
        <p14:creationId xmlns:p14="http://schemas.microsoft.com/office/powerpoint/2010/main" val="21746133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413C21-FEE4-F94E-9175-5622269EC441}" type="slidenum">
              <a:rPr lang="en-US" smtClean="0"/>
              <a:t>22</a:t>
            </a:fld>
            <a:endParaRPr lang="en-US"/>
          </a:p>
        </p:txBody>
      </p:sp>
    </p:spTree>
    <p:extLst>
      <p:ext uri="{BB962C8B-B14F-4D97-AF65-F5344CB8AC3E}">
        <p14:creationId xmlns:p14="http://schemas.microsoft.com/office/powerpoint/2010/main" val="3590303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413C21-FEE4-F94E-9175-5622269EC441}" type="slidenum">
              <a:rPr lang="en-US" smtClean="0"/>
              <a:t>23</a:t>
            </a:fld>
            <a:endParaRPr lang="en-US"/>
          </a:p>
        </p:txBody>
      </p:sp>
    </p:spTree>
    <p:extLst>
      <p:ext uri="{BB962C8B-B14F-4D97-AF65-F5344CB8AC3E}">
        <p14:creationId xmlns:p14="http://schemas.microsoft.com/office/powerpoint/2010/main" val="20150379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413C21-FEE4-F94E-9175-5622269EC441}" type="slidenum">
              <a:rPr lang="en-US" smtClean="0"/>
              <a:t>24</a:t>
            </a:fld>
            <a:endParaRPr lang="en-US"/>
          </a:p>
        </p:txBody>
      </p:sp>
    </p:spTree>
    <p:extLst>
      <p:ext uri="{BB962C8B-B14F-4D97-AF65-F5344CB8AC3E}">
        <p14:creationId xmlns:p14="http://schemas.microsoft.com/office/powerpoint/2010/main" val="27302103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413C21-FEE4-F94E-9175-5622269EC441}" type="slidenum">
              <a:rPr lang="en-US" smtClean="0"/>
              <a:t>25</a:t>
            </a:fld>
            <a:endParaRPr lang="en-US"/>
          </a:p>
        </p:txBody>
      </p:sp>
    </p:spTree>
    <p:extLst>
      <p:ext uri="{BB962C8B-B14F-4D97-AF65-F5344CB8AC3E}">
        <p14:creationId xmlns:p14="http://schemas.microsoft.com/office/powerpoint/2010/main" val="42922803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413C21-FEE4-F94E-9175-5622269EC441}" type="slidenum">
              <a:rPr lang="en-US" smtClean="0"/>
              <a:t>26</a:t>
            </a:fld>
            <a:endParaRPr lang="en-US"/>
          </a:p>
        </p:txBody>
      </p:sp>
    </p:spTree>
    <p:extLst>
      <p:ext uri="{BB962C8B-B14F-4D97-AF65-F5344CB8AC3E}">
        <p14:creationId xmlns:p14="http://schemas.microsoft.com/office/powerpoint/2010/main" val="13441282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convincing proof distinguishes correct theorems from incorrect ones</a:t>
            </a:r>
          </a:p>
        </p:txBody>
      </p:sp>
      <p:sp>
        <p:nvSpPr>
          <p:cNvPr id="4" name="Slide Number Placeholder 3"/>
          <p:cNvSpPr>
            <a:spLocks noGrp="1"/>
          </p:cNvSpPr>
          <p:nvPr>
            <p:ph type="sldNum" sz="quarter" idx="5"/>
          </p:nvPr>
        </p:nvSpPr>
        <p:spPr/>
        <p:txBody>
          <a:bodyPr/>
          <a:lstStyle/>
          <a:p>
            <a:fld id="{A1413C21-FEE4-F94E-9175-5622269EC441}" type="slidenum">
              <a:rPr lang="en-US" smtClean="0"/>
              <a:t>27</a:t>
            </a:fld>
            <a:endParaRPr lang="en-US"/>
          </a:p>
        </p:txBody>
      </p:sp>
    </p:spTree>
    <p:extLst>
      <p:ext uri="{BB962C8B-B14F-4D97-AF65-F5344CB8AC3E}">
        <p14:creationId xmlns:p14="http://schemas.microsoft.com/office/powerpoint/2010/main" val="6426500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these are the types of defenses we’ll be concerned with here.</a:t>
            </a:r>
            <a:br>
              <a:rPr lang="en-US" dirty="0"/>
            </a:br>
            <a:r>
              <a:rPr lang="en-US" dirty="0"/>
              <a:t>We’ll call such a detector defense robust on a given input from the distribution if it classifies the clean input correctly, and either correctly classifies *or abstains* on any perturbed version of the input within some distance epsilon</a:t>
            </a:r>
          </a:p>
        </p:txBody>
      </p:sp>
      <p:sp>
        <p:nvSpPr>
          <p:cNvPr id="4" name="Slide Number Placeholder 3"/>
          <p:cNvSpPr>
            <a:spLocks noGrp="1"/>
          </p:cNvSpPr>
          <p:nvPr>
            <p:ph type="sldNum" sz="quarter" idx="5"/>
          </p:nvPr>
        </p:nvSpPr>
        <p:spPr/>
        <p:txBody>
          <a:bodyPr/>
          <a:lstStyle/>
          <a:p>
            <a:fld id="{A1413C21-FEE4-F94E-9175-5622269EC441}" type="slidenum">
              <a:rPr lang="en-US" smtClean="0"/>
              <a:t>30</a:t>
            </a:fld>
            <a:endParaRPr lang="en-US"/>
          </a:p>
        </p:txBody>
      </p:sp>
    </p:spTree>
    <p:extLst>
      <p:ext uri="{BB962C8B-B14F-4D97-AF65-F5344CB8AC3E}">
        <p14:creationId xmlns:p14="http://schemas.microsoft.com/office/powerpoint/2010/main" val="9135627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precisely, we show that given a robust detector, we can build a classifier (that uses this detector as a subroutine) and which has the same clean and robust accuracy as the detector did.</a:t>
            </a:r>
            <a:br>
              <a:rPr lang="en-US" dirty="0"/>
            </a:br>
            <a:r>
              <a:rPr lang="en-US" dirty="0"/>
              <a:t>And thus both problems are equally hard.</a:t>
            </a:r>
          </a:p>
        </p:txBody>
      </p:sp>
      <p:sp>
        <p:nvSpPr>
          <p:cNvPr id="4" name="Slide Number Placeholder 3"/>
          <p:cNvSpPr>
            <a:spLocks noGrp="1"/>
          </p:cNvSpPr>
          <p:nvPr>
            <p:ph type="sldNum" sz="quarter" idx="5"/>
          </p:nvPr>
        </p:nvSpPr>
        <p:spPr/>
        <p:txBody>
          <a:bodyPr/>
          <a:lstStyle/>
          <a:p>
            <a:fld id="{A1413C21-FEE4-F94E-9175-5622269EC441}" type="slidenum">
              <a:rPr lang="en-US" smtClean="0"/>
              <a:t>31</a:t>
            </a:fld>
            <a:endParaRPr lang="en-US"/>
          </a:p>
        </p:txBody>
      </p:sp>
    </p:spTree>
    <p:extLst>
      <p:ext uri="{BB962C8B-B14F-4D97-AF65-F5344CB8AC3E}">
        <p14:creationId xmlns:p14="http://schemas.microsoft.com/office/powerpoint/2010/main" val="21905435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 actually “nearly” as hard (which you might recall from the title of the talk)</a:t>
            </a:r>
            <a:br>
              <a:rPr lang="en-US" dirty="0"/>
            </a:br>
            <a:br>
              <a:rPr lang="en-US" dirty="0"/>
            </a:br>
            <a:r>
              <a:rPr lang="en-US" dirty="0"/>
              <a:t>Because our reduction is not quite perfect.</a:t>
            </a:r>
            <a:br>
              <a:rPr lang="en-US" dirty="0"/>
            </a:br>
            <a:r>
              <a:rPr lang="en-US" dirty="0"/>
              <a:t>-&gt; Firstly, and most importantly, the reduction is inefficient. What that means is that if you start with a robust detector that is efficient (by which we mean poly time), the classifier we build from it will not run in polynomial time. So the reduction only holds information theoretically, and not computationally.</a:t>
            </a:r>
            <a:br>
              <a:rPr lang="en-US" dirty="0"/>
            </a:br>
            <a:r>
              <a:rPr lang="en-US" dirty="0"/>
              <a:t>-&gt; And second, we lose a factor 2 in the robustness size. If the detector has 80% robust accuracy for perturbations of some size epsilon, the classifier will have at least the same robust accuracy of 80% but for perturbations of half the size.</a:t>
            </a:r>
            <a:br>
              <a:rPr lang="en-US" dirty="0"/>
            </a:br>
            <a:br>
              <a:rPr lang="en-US" dirty="0"/>
            </a:br>
            <a:r>
              <a:rPr lang="en-US" dirty="0"/>
              <a:t>-&gt; From a technical perspective, the reduction and proof are actually quite simple. It relies on a standard minimum distance decoding argument from coding theory. I invite you to look at the paper if you’re interested in the details.</a:t>
            </a:r>
          </a:p>
        </p:txBody>
      </p:sp>
      <p:sp>
        <p:nvSpPr>
          <p:cNvPr id="4" name="Slide Number Placeholder 3"/>
          <p:cNvSpPr>
            <a:spLocks noGrp="1"/>
          </p:cNvSpPr>
          <p:nvPr>
            <p:ph type="sldNum" sz="quarter" idx="5"/>
          </p:nvPr>
        </p:nvSpPr>
        <p:spPr/>
        <p:txBody>
          <a:bodyPr/>
          <a:lstStyle/>
          <a:p>
            <a:fld id="{A1413C21-FEE4-F94E-9175-5622269EC441}" type="slidenum">
              <a:rPr lang="en-US" smtClean="0"/>
              <a:t>32</a:t>
            </a:fld>
            <a:endParaRPr lang="en-US"/>
          </a:p>
        </p:txBody>
      </p:sp>
    </p:spTree>
    <p:extLst>
      <p:ext uri="{BB962C8B-B14F-4D97-AF65-F5344CB8AC3E}">
        <p14:creationId xmlns:p14="http://schemas.microsoft.com/office/powerpoint/2010/main" val="30287980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way I like to interpret this reduction, is that we can now view any result that claims high robust accuracy with detection as also claiming a breakthrough result in robust classification.</a:t>
            </a:r>
            <a:br>
              <a:rPr lang="en-US" dirty="0"/>
            </a:br>
            <a:br>
              <a:rPr lang="en-US" dirty="0"/>
            </a:br>
            <a:r>
              <a:rPr lang="en-US" dirty="0"/>
              <a:t>-&gt; To better illustrate this, we’ll consider the problem of building a robust </a:t>
            </a:r>
            <a:r>
              <a:rPr lang="en-US" dirty="0" err="1"/>
              <a:t>imagenet</a:t>
            </a:r>
            <a:r>
              <a:rPr lang="en-US" dirty="0"/>
              <a:t> classifier in one of two worlds. </a:t>
            </a:r>
            <a:br>
              <a:rPr lang="en-US" dirty="0"/>
            </a:br>
            <a:r>
              <a:rPr lang="en-US" dirty="0"/>
              <a:t>The first, world 1, is our world. Here, you get to use the ImageNet training set to train a model and both the training and inference have to be efficient of course. And for this experiment, we just can’t seem to get very high robustness yet, using our current techniques.</a:t>
            </a:r>
          </a:p>
        </p:txBody>
      </p:sp>
      <p:sp>
        <p:nvSpPr>
          <p:cNvPr id="4" name="Slide Number Placeholder 3"/>
          <p:cNvSpPr>
            <a:spLocks noGrp="1"/>
          </p:cNvSpPr>
          <p:nvPr>
            <p:ph type="sldNum" sz="quarter" idx="5"/>
          </p:nvPr>
        </p:nvSpPr>
        <p:spPr/>
        <p:txBody>
          <a:bodyPr/>
          <a:lstStyle/>
          <a:p>
            <a:fld id="{A1413C21-FEE4-F94E-9175-5622269EC441}" type="slidenum">
              <a:rPr lang="en-US" smtClean="0"/>
              <a:t>33</a:t>
            </a:fld>
            <a:endParaRPr lang="en-US"/>
          </a:p>
        </p:txBody>
      </p:sp>
    </p:spTree>
    <p:extLst>
      <p:ext uri="{BB962C8B-B14F-4D97-AF65-F5344CB8AC3E}">
        <p14:creationId xmlns:p14="http://schemas.microsoft.com/office/powerpoint/2010/main" val="3225661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413C21-FEE4-F94E-9175-5622269EC441}" type="slidenum">
              <a:rPr lang="en-US" smtClean="0"/>
              <a:t>4</a:t>
            </a:fld>
            <a:endParaRPr lang="en-US"/>
          </a:p>
        </p:txBody>
      </p:sp>
    </p:spTree>
    <p:extLst>
      <p:ext uri="{BB962C8B-B14F-4D97-AF65-F5344CB8AC3E}">
        <p14:creationId xmlns:p14="http://schemas.microsoft.com/office/powerpoint/2010/main" val="26044061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the second world, world 2, is exactly the same, except that here the model’s inference procedure is allowed to be inefficient. But everything else is unchanged, you can’t use more training data, the training still has to be efficient. And you can’t use a bigger model either (and so in particular you can't just store the entire </a:t>
            </a:r>
            <a:r>
              <a:rPr lang="en-US" dirty="0" err="1"/>
              <a:t>imagenet</a:t>
            </a:r>
            <a:r>
              <a:rPr lang="en-US" dirty="0"/>
              <a:t> training set in the model in order to take full advantage of the unlimited computation you get at inference time) </a:t>
            </a:r>
            <a:br>
              <a:rPr lang="en-US" dirty="0"/>
            </a:br>
            <a:endParaRPr lang="en-US" dirty="0"/>
          </a:p>
          <a:p>
            <a:r>
              <a:rPr lang="en-US" dirty="0"/>
              <a:t>-&gt; Now the question here is: should we expect much more robust classifiers in world 2, than in our world 1. In other words, Could we somehow build much more robust classifiers just by using significantly more compute-power at inference time?</a:t>
            </a:r>
            <a:br>
              <a:rPr lang="en-US" dirty="0"/>
            </a:br>
            <a:r>
              <a:rPr lang="en-US" dirty="0"/>
              <a:t>We don’t know the answer to this question, but there’s some evidence to suggest that the answer is no.</a:t>
            </a:r>
            <a:br>
              <a:rPr lang="en-US" dirty="0"/>
            </a:br>
            <a:r>
              <a:rPr lang="en-US" dirty="0"/>
              <a:t>And I would view a positive answer to this question as a big breakthrough in robust classification.</a:t>
            </a:r>
          </a:p>
        </p:txBody>
      </p:sp>
      <p:sp>
        <p:nvSpPr>
          <p:cNvPr id="4" name="Slide Number Placeholder 3"/>
          <p:cNvSpPr>
            <a:spLocks noGrp="1"/>
          </p:cNvSpPr>
          <p:nvPr>
            <p:ph type="sldNum" sz="quarter" idx="5"/>
          </p:nvPr>
        </p:nvSpPr>
        <p:spPr/>
        <p:txBody>
          <a:bodyPr/>
          <a:lstStyle/>
          <a:p>
            <a:fld id="{A1413C21-FEE4-F94E-9175-5622269EC441}" type="slidenum">
              <a:rPr lang="en-US" smtClean="0"/>
              <a:t>34</a:t>
            </a:fld>
            <a:endParaRPr lang="en-US"/>
          </a:p>
        </p:txBody>
      </p:sp>
    </p:spTree>
    <p:extLst>
      <p:ext uri="{BB962C8B-B14F-4D97-AF65-F5344CB8AC3E}">
        <p14:creationId xmlns:p14="http://schemas.microsoft.com/office/powerpoint/2010/main" val="18350921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by our reduction, any robust detector implies a positive answer to this question.</a:t>
            </a:r>
            <a:br>
              <a:rPr lang="en-US" dirty="0"/>
            </a:br>
            <a:r>
              <a:rPr lang="en-US" dirty="0"/>
              <a:t>And so whenever someone claims to have build a very robust detector, they are also actually claiming an breakthrough on this fundamental question about robust classification.</a:t>
            </a:r>
          </a:p>
        </p:txBody>
      </p:sp>
      <p:sp>
        <p:nvSpPr>
          <p:cNvPr id="4" name="Slide Number Placeholder 3"/>
          <p:cNvSpPr>
            <a:spLocks noGrp="1"/>
          </p:cNvSpPr>
          <p:nvPr>
            <p:ph type="sldNum" sz="quarter" idx="5"/>
          </p:nvPr>
        </p:nvSpPr>
        <p:spPr/>
        <p:txBody>
          <a:bodyPr/>
          <a:lstStyle/>
          <a:p>
            <a:fld id="{A1413C21-FEE4-F94E-9175-5622269EC441}" type="slidenum">
              <a:rPr lang="en-US" smtClean="0"/>
              <a:t>35</a:t>
            </a:fld>
            <a:endParaRPr lang="en-US"/>
          </a:p>
        </p:txBody>
      </p:sp>
    </p:spTree>
    <p:extLst>
      <p:ext uri="{BB962C8B-B14F-4D97-AF65-F5344CB8AC3E}">
        <p14:creationId xmlns:p14="http://schemas.microsoft.com/office/powerpoint/2010/main" val="18260928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it turns out, many detector defenses implicitly claim such a breakthrough.</a:t>
            </a:r>
            <a:br>
              <a:rPr lang="en-US" dirty="0"/>
            </a:br>
            <a:r>
              <a:rPr lang="en-US" dirty="0"/>
              <a:t>Here on this graph, I’m showing in blue the best known results for robust *classification* on CIFAR-10. These results have been independently re-evaluated multiple times, with great care, and so we have good confidence that this is currently the best we know how to do.</a:t>
            </a:r>
          </a:p>
          <a:p>
            <a:br>
              <a:rPr lang="en-US" dirty="0"/>
            </a:br>
            <a:r>
              <a:rPr lang="en-US" dirty="0"/>
              <a:t>In red are the robust accuracies claimed by three different detector defenses from the past years. In the paper, we look at 13 such results.</a:t>
            </a:r>
            <a:br>
              <a:rPr lang="en-US" dirty="0"/>
            </a:br>
            <a:r>
              <a:rPr lang="en-US" dirty="0"/>
              <a:t>Because these defenses merely have to detect attacks, they claim to be much more robust than existing robust classifiers.</a:t>
            </a:r>
          </a:p>
        </p:txBody>
      </p:sp>
      <p:sp>
        <p:nvSpPr>
          <p:cNvPr id="4" name="Slide Number Placeholder 3"/>
          <p:cNvSpPr>
            <a:spLocks noGrp="1"/>
          </p:cNvSpPr>
          <p:nvPr>
            <p:ph type="sldNum" sz="quarter" idx="5"/>
          </p:nvPr>
        </p:nvSpPr>
        <p:spPr/>
        <p:txBody>
          <a:bodyPr/>
          <a:lstStyle/>
          <a:p>
            <a:fld id="{A1413C21-FEE4-F94E-9175-5622269EC441}" type="slidenum">
              <a:rPr lang="en-US" smtClean="0"/>
              <a:t>36</a:t>
            </a:fld>
            <a:endParaRPr lang="en-US"/>
          </a:p>
        </p:txBody>
      </p:sp>
    </p:spTree>
    <p:extLst>
      <p:ext uri="{BB962C8B-B14F-4D97-AF65-F5344CB8AC3E}">
        <p14:creationId xmlns:p14="http://schemas.microsoft.com/office/powerpoint/2010/main" val="40916979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by our reduction, we know that these detectors imply a robust classifier as well, for half the perturbation size.</a:t>
            </a:r>
          </a:p>
        </p:txBody>
      </p:sp>
      <p:sp>
        <p:nvSpPr>
          <p:cNvPr id="4" name="Slide Number Placeholder 3"/>
          <p:cNvSpPr>
            <a:spLocks noGrp="1"/>
          </p:cNvSpPr>
          <p:nvPr>
            <p:ph type="sldNum" sz="quarter" idx="5"/>
          </p:nvPr>
        </p:nvSpPr>
        <p:spPr/>
        <p:txBody>
          <a:bodyPr/>
          <a:lstStyle/>
          <a:p>
            <a:fld id="{A1413C21-FEE4-F94E-9175-5622269EC441}" type="slidenum">
              <a:rPr lang="en-US" smtClean="0"/>
              <a:t>37</a:t>
            </a:fld>
            <a:endParaRPr lang="en-US"/>
          </a:p>
        </p:txBody>
      </p:sp>
    </p:spTree>
    <p:extLst>
      <p:ext uri="{BB962C8B-B14F-4D97-AF65-F5344CB8AC3E}">
        <p14:creationId xmlns:p14="http://schemas.microsoft.com/office/powerpoint/2010/main" val="6734284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so know we have these implicit claims of huge improvements in robust classification (if the inference phase can be inefficient).</a:t>
            </a:r>
            <a:br>
              <a:rPr lang="en-US" dirty="0"/>
            </a:br>
            <a:r>
              <a:rPr lang="en-US" dirty="0"/>
              <a:t>So the optimistic take here would be: </a:t>
            </a:r>
            <a:r>
              <a:rPr lang="en-US" dirty="0" err="1"/>
              <a:t>waouh</a:t>
            </a:r>
            <a:r>
              <a:rPr lang="en-US" dirty="0"/>
              <a:t>, this is a huge breakthrough.</a:t>
            </a:r>
            <a:br>
              <a:rPr lang="en-US" dirty="0"/>
            </a:br>
            <a:r>
              <a:rPr lang="en-US" dirty="0"/>
              <a:t>But we should be somewhat skeptical of this, due to how hard we believe such a result would be to achieve. </a:t>
            </a:r>
          </a:p>
        </p:txBody>
      </p:sp>
      <p:sp>
        <p:nvSpPr>
          <p:cNvPr id="4" name="Slide Number Placeholder 3"/>
          <p:cNvSpPr>
            <a:spLocks noGrp="1"/>
          </p:cNvSpPr>
          <p:nvPr>
            <p:ph type="sldNum" sz="quarter" idx="5"/>
          </p:nvPr>
        </p:nvSpPr>
        <p:spPr/>
        <p:txBody>
          <a:bodyPr/>
          <a:lstStyle/>
          <a:p>
            <a:fld id="{A1413C21-FEE4-F94E-9175-5622269EC441}" type="slidenum">
              <a:rPr lang="en-US" smtClean="0"/>
              <a:t>38</a:t>
            </a:fld>
            <a:endParaRPr lang="en-US"/>
          </a:p>
        </p:txBody>
      </p:sp>
    </p:spTree>
    <p:extLst>
      <p:ext uri="{BB962C8B-B14F-4D97-AF65-F5344CB8AC3E}">
        <p14:creationId xmlns:p14="http://schemas.microsoft.com/office/powerpoint/2010/main" val="28749989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for me at least, the more realistic interpretation is the pessimistic one: namely that the robustness claims from these detector defenses are simply wrong.</a:t>
            </a:r>
            <a:br>
              <a:rPr lang="en-US" dirty="0"/>
            </a:br>
            <a:r>
              <a:rPr lang="en-US" dirty="0"/>
              <a:t>And in fact, for some of the defenses we looked at here, we know this to be the case.</a:t>
            </a:r>
          </a:p>
          <a:p>
            <a:r>
              <a:rPr lang="en-US" dirty="0"/>
              <a:t>For example, the right-most detector defense here, which would imply an extremely robust classifier, is actually not robust at all when evaluated with a stronger attack.</a:t>
            </a:r>
            <a:br>
              <a:rPr lang="en-US" dirty="0"/>
            </a:br>
            <a:r>
              <a:rPr lang="en-US" dirty="0"/>
              <a:t>For the other two, I don’t know for sure, they haven’t yet been independently re-evaluated. But our reduction serves as a strong indicator that these robustness claims are also over-estimated. </a:t>
            </a:r>
            <a:br>
              <a:rPr lang="en-US" dirty="0"/>
            </a:br>
            <a:endParaRPr lang="en-US" dirty="0"/>
          </a:p>
        </p:txBody>
      </p:sp>
      <p:sp>
        <p:nvSpPr>
          <p:cNvPr id="4" name="Slide Number Placeholder 3"/>
          <p:cNvSpPr>
            <a:spLocks noGrp="1"/>
          </p:cNvSpPr>
          <p:nvPr>
            <p:ph type="sldNum" sz="quarter" idx="5"/>
          </p:nvPr>
        </p:nvSpPr>
        <p:spPr/>
        <p:txBody>
          <a:bodyPr/>
          <a:lstStyle/>
          <a:p>
            <a:fld id="{A1413C21-FEE4-F94E-9175-5622269EC441}" type="slidenum">
              <a:rPr lang="en-US" smtClean="0"/>
              <a:t>39</a:t>
            </a:fld>
            <a:endParaRPr lang="en-US"/>
          </a:p>
        </p:txBody>
      </p:sp>
    </p:spTree>
    <p:extLst>
      <p:ext uri="{BB962C8B-B14F-4D97-AF65-F5344CB8AC3E}">
        <p14:creationId xmlns:p14="http://schemas.microsoft.com/office/powerpoint/2010/main" val="2786914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In summary, in this work we show that robust detection of adversarial examples isn’t actually much easier than directly classifying them.</a:t>
            </a:r>
          </a:p>
        </p:txBody>
      </p:sp>
      <p:sp>
        <p:nvSpPr>
          <p:cNvPr id="4" name="Slide Number Placeholder 3"/>
          <p:cNvSpPr>
            <a:spLocks noGrp="1"/>
          </p:cNvSpPr>
          <p:nvPr>
            <p:ph type="sldNum" sz="quarter" idx="5"/>
          </p:nvPr>
        </p:nvSpPr>
        <p:spPr/>
        <p:txBody>
          <a:bodyPr/>
          <a:lstStyle/>
          <a:p>
            <a:fld id="{A1413C21-FEE4-F94E-9175-5622269EC441}" type="slidenum">
              <a:rPr lang="en-US" smtClean="0"/>
              <a:t>40</a:t>
            </a:fld>
            <a:endParaRPr lang="en-US"/>
          </a:p>
        </p:txBody>
      </p:sp>
    </p:spTree>
    <p:extLst>
      <p:ext uri="{BB962C8B-B14F-4D97-AF65-F5344CB8AC3E}">
        <p14:creationId xmlns:p14="http://schemas.microsoft.com/office/powerpoint/2010/main" val="21585366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In summary, in this work we show that robust detection of adversarial examples isn’t actually much easier than directly classifying them.</a:t>
            </a:r>
          </a:p>
        </p:txBody>
      </p:sp>
      <p:sp>
        <p:nvSpPr>
          <p:cNvPr id="4" name="Slide Number Placeholder 3"/>
          <p:cNvSpPr>
            <a:spLocks noGrp="1"/>
          </p:cNvSpPr>
          <p:nvPr>
            <p:ph type="sldNum" sz="quarter" idx="5"/>
          </p:nvPr>
        </p:nvSpPr>
        <p:spPr/>
        <p:txBody>
          <a:bodyPr/>
          <a:lstStyle/>
          <a:p>
            <a:fld id="{A1413C21-FEE4-F94E-9175-5622269EC441}" type="slidenum">
              <a:rPr lang="en-US" smtClean="0"/>
              <a:t>41</a:t>
            </a:fld>
            <a:endParaRPr lang="en-US"/>
          </a:p>
        </p:txBody>
      </p:sp>
    </p:spTree>
    <p:extLst>
      <p:ext uri="{BB962C8B-B14F-4D97-AF65-F5344CB8AC3E}">
        <p14:creationId xmlns:p14="http://schemas.microsoft.com/office/powerpoint/2010/main" val="41336232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conjecture!</a:t>
            </a:r>
          </a:p>
          <a:p>
            <a:endParaRPr lang="en-US" dirty="0"/>
          </a:p>
        </p:txBody>
      </p:sp>
      <p:sp>
        <p:nvSpPr>
          <p:cNvPr id="4" name="Slide Number Placeholder 3"/>
          <p:cNvSpPr>
            <a:spLocks noGrp="1"/>
          </p:cNvSpPr>
          <p:nvPr>
            <p:ph type="sldNum" sz="quarter" idx="5"/>
          </p:nvPr>
        </p:nvSpPr>
        <p:spPr/>
        <p:txBody>
          <a:bodyPr/>
          <a:lstStyle/>
          <a:p>
            <a:fld id="{A1413C21-FEE4-F94E-9175-5622269EC441}" type="slidenum">
              <a:rPr lang="en-US" smtClean="0"/>
              <a:t>43</a:t>
            </a:fld>
            <a:endParaRPr lang="en-US"/>
          </a:p>
        </p:txBody>
      </p:sp>
    </p:spTree>
    <p:extLst>
      <p:ext uri="{BB962C8B-B14F-4D97-AF65-F5344CB8AC3E}">
        <p14:creationId xmlns:p14="http://schemas.microsoft.com/office/powerpoint/2010/main" val="1592736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413C21-FEE4-F94E-9175-5622269EC441}" type="slidenum">
              <a:rPr lang="en-US" smtClean="0"/>
              <a:t>6</a:t>
            </a:fld>
            <a:endParaRPr lang="en-US"/>
          </a:p>
        </p:txBody>
      </p:sp>
    </p:spTree>
    <p:extLst>
      <p:ext uri="{BB962C8B-B14F-4D97-AF65-F5344CB8AC3E}">
        <p14:creationId xmlns:p14="http://schemas.microsoft.com/office/powerpoint/2010/main" val="4066352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413C21-FEE4-F94E-9175-5622269EC441}" type="slidenum">
              <a:rPr lang="en-US" smtClean="0"/>
              <a:t>14</a:t>
            </a:fld>
            <a:endParaRPr lang="en-US"/>
          </a:p>
        </p:txBody>
      </p:sp>
    </p:spTree>
    <p:extLst>
      <p:ext uri="{BB962C8B-B14F-4D97-AF65-F5344CB8AC3E}">
        <p14:creationId xmlns:p14="http://schemas.microsoft.com/office/powerpoint/2010/main" val="1476945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413C21-FEE4-F94E-9175-5622269EC441}" type="slidenum">
              <a:rPr lang="en-US" smtClean="0"/>
              <a:t>15</a:t>
            </a:fld>
            <a:endParaRPr lang="en-US"/>
          </a:p>
        </p:txBody>
      </p:sp>
    </p:spTree>
    <p:extLst>
      <p:ext uri="{BB962C8B-B14F-4D97-AF65-F5344CB8AC3E}">
        <p14:creationId xmlns:p14="http://schemas.microsoft.com/office/powerpoint/2010/main" val="3575196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413C21-FEE4-F94E-9175-5622269EC441}" type="slidenum">
              <a:rPr lang="en-US" smtClean="0"/>
              <a:t>18</a:t>
            </a:fld>
            <a:endParaRPr lang="en-US"/>
          </a:p>
        </p:txBody>
      </p:sp>
    </p:spTree>
    <p:extLst>
      <p:ext uri="{BB962C8B-B14F-4D97-AF65-F5344CB8AC3E}">
        <p14:creationId xmlns:p14="http://schemas.microsoft.com/office/powerpoint/2010/main" val="469925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413C21-FEE4-F94E-9175-5622269EC441}" type="slidenum">
              <a:rPr lang="en-US" smtClean="0"/>
              <a:t>19</a:t>
            </a:fld>
            <a:endParaRPr lang="en-US"/>
          </a:p>
        </p:txBody>
      </p:sp>
    </p:spTree>
    <p:extLst>
      <p:ext uri="{BB962C8B-B14F-4D97-AF65-F5344CB8AC3E}">
        <p14:creationId xmlns:p14="http://schemas.microsoft.com/office/powerpoint/2010/main" val="1219404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413C21-FEE4-F94E-9175-5622269EC441}" type="slidenum">
              <a:rPr lang="en-US" smtClean="0"/>
              <a:t>20</a:t>
            </a:fld>
            <a:endParaRPr lang="en-US"/>
          </a:p>
        </p:txBody>
      </p:sp>
    </p:spTree>
    <p:extLst>
      <p:ext uri="{BB962C8B-B14F-4D97-AF65-F5344CB8AC3E}">
        <p14:creationId xmlns:p14="http://schemas.microsoft.com/office/powerpoint/2010/main" val="31530721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413C21-FEE4-F94E-9175-5622269EC441}" type="slidenum">
              <a:rPr lang="en-US" smtClean="0"/>
              <a:t>21</a:t>
            </a:fld>
            <a:endParaRPr lang="en-US"/>
          </a:p>
        </p:txBody>
      </p:sp>
    </p:spTree>
    <p:extLst>
      <p:ext uri="{BB962C8B-B14F-4D97-AF65-F5344CB8AC3E}">
        <p14:creationId xmlns:p14="http://schemas.microsoft.com/office/powerpoint/2010/main" val="1678090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CAB3F-D74E-DD4F-86F4-A85ADC5F88FC}"/>
              </a:ext>
            </a:extLst>
          </p:cNvPr>
          <p:cNvSpPr>
            <a:spLocks noGrp="1"/>
          </p:cNvSpPr>
          <p:nvPr>
            <p:ph type="ctrTitle"/>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F7252DD3-B603-D447-B5FD-CC56A4AEE85F}"/>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87D2E918-97D5-C244-A000-55F3D209B2D6}"/>
              </a:ext>
            </a:extLst>
          </p:cNvPr>
          <p:cNvSpPr>
            <a:spLocks noGrp="1"/>
          </p:cNvSpPr>
          <p:nvPr>
            <p:ph type="dt" sz="half" idx="10"/>
          </p:nvPr>
        </p:nvSpPr>
        <p:spPr/>
        <p:txBody>
          <a:bodyPr/>
          <a:lstStyle/>
          <a:p>
            <a:fld id="{DEE317F5-2AA2-4348-9D62-7F0B9437A582}" type="datetime1">
              <a:rPr lang="en-US" smtClean="0"/>
              <a:t>7/7/22</a:t>
            </a:fld>
            <a:endParaRPr lang="en-US"/>
          </a:p>
        </p:txBody>
      </p:sp>
      <p:sp>
        <p:nvSpPr>
          <p:cNvPr id="5" name="Footer Placeholder 4">
            <a:extLst>
              <a:ext uri="{FF2B5EF4-FFF2-40B4-BE49-F238E27FC236}">
                <a16:creationId xmlns:a16="http://schemas.microsoft.com/office/drawing/2014/main" id="{4F067F10-8560-D44E-9B51-47E3F6627F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EDE270-E77C-9146-BD42-8EFE1BC0954E}"/>
              </a:ext>
            </a:extLst>
          </p:cNvPr>
          <p:cNvSpPr>
            <a:spLocks noGrp="1"/>
          </p:cNvSpPr>
          <p:nvPr>
            <p:ph type="sldNum" sz="quarter" idx="12"/>
          </p:nvPr>
        </p:nvSpPr>
        <p:spPr/>
        <p:txBody>
          <a:bodyPr/>
          <a:lstStyle/>
          <a:p>
            <a:fld id="{BBDB7499-F370-8348-83C5-507685BB046D}" type="slidenum">
              <a:rPr lang="en-US" smtClean="0"/>
              <a:t>‹#›</a:t>
            </a:fld>
            <a:endParaRPr lang="en-US"/>
          </a:p>
        </p:txBody>
      </p:sp>
    </p:spTree>
    <p:extLst>
      <p:ext uri="{BB962C8B-B14F-4D97-AF65-F5344CB8AC3E}">
        <p14:creationId xmlns:p14="http://schemas.microsoft.com/office/powerpoint/2010/main" val="4256908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0C0CA-156B-9A4A-99C6-91BE510C2D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8622381-DA5D-D944-91F3-AF7CB33351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30CB2E-2746-0F42-BE1C-4545BA4BBBC8}"/>
              </a:ext>
            </a:extLst>
          </p:cNvPr>
          <p:cNvSpPr>
            <a:spLocks noGrp="1"/>
          </p:cNvSpPr>
          <p:nvPr>
            <p:ph type="dt" sz="half" idx="10"/>
          </p:nvPr>
        </p:nvSpPr>
        <p:spPr/>
        <p:txBody>
          <a:bodyPr/>
          <a:lstStyle/>
          <a:p>
            <a:fld id="{7CFCB9F3-0880-7642-8601-BB5B105AA2D8}" type="datetime1">
              <a:rPr lang="en-US" smtClean="0"/>
              <a:t>7/7/22</a:t>
            </a:fld>
            <a:endParaRPr lang="en-US"/>
          </a:p>
        </p:txBody>
      </p:sp>
      <p:sp>
        <p:nvSpPr>
          <p:cNvPr id="5" name="Footer Placeholder 4">
            <a:extLst>
              <a:ext uri="{FF2B5EF4-FFF2-40B4-BE49-F238E27FC236}">
                <a16:creationId xmlns:a16="http://schemas.microsoft.com/office/drawing/2014/main" id="{99972088-8082-F943-A78A-6329851ACC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14433D-2695-7548-ABD0-ED8C37E4D072}"/>
              </a:ext>
            </a:extLst>
          </p:cNvPr>
          <p:cNvSpPr>
            <a:spLocks noGrp="1"/>
          </p:cNvSpPr>
          <p:nvPr>
            <p:ph type="sldNum" sz="quarter" idx="12"/>
          </p:nvPr>
        </p:nvSpPr>
        <p:spPr/>
        <p:txBody>
          <a:bodyPr/>
          <a:lstStyle/>
          <a:p>
            <a:fld id="{BBDB7499-F370-8348-83C5-507685BB046D}" type="slidenum">
              <a:rPr lang="en-US" smtClean="0"/>
              <a:t>‹#›</a:t>
            </a:fld>
            <a:endParaRPr lang="en-US"/>
          </a:p>
        </p:txBody>
      </p:sp>
    </p:spTree>
    <p:extLst>
      <p:ext uri="{BB962C8B-B14F-4D97-AF65-F5344CB8AC3E}">
        <p14:creationId xmlns:p14="http://schemas.microsoft.com/office/powerpoint/2010/main" val="2401734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29C316-0B17-8646-B2BA-3FB5D98DF4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EEE3FC-EB51-5346-B31D-05BE90FDD31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906649-139E-AE47-AE9A-7CF9582B6523}"/>
              </a:ext>
            </a:extLst>
          </p:cNvPr>
          <p:cNvSpPr>
            <a:spLocks noGrp="1"/>
          </p:cNvSpPr>
          <p:nvPr>
            <p:ph type="dt" sz="half" idx="10"/>
          </p:nvPr>
        </p:nvSpPr>
        <p:spPr/>
        <p:txBody>
          <a:bodyPr/>
          <a:lstStyle/>
          <a:p>
            <a:fld id="{36AE35C2-D370-AD46-868D-354555BF3AE1}" type="datetime1">
              <a:rPr lang="en-US" smtClean="0"/>
              <a:t>7/7/22</a:t>
            </a:fld>
            <a:endParaRPr lang="en-US"/>
          </a:p>
        </p:txBody>
      </p:sp>
      <p:sp>
        <p:nvSpPr>
          <p:cNvPr id="5" name="Footer Placeholder 4">
            <a:extLst>
              <a:ext uri="{FF2B5EF4-FFF2-40B4-BE49-F238E27FC236}">
                <a16:creationId xmlns:a16="http://schemas.microsoft.com/office/drawing/2014/main" id="{0C3050C8-9325-EE46-B9A1-D13F23F144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02B073-2AD8-1141-8735-670F49FD68B4}"/>
              </a:ext>
            </a:extLst>
          </p:cNvPr>
          <p:cNvSpPr>
            <a:spLocks noGrp="1"/>
          </p:cNvSpPr>
          <p:nvPr>
            <p:ph type="sldNum" sz="quarter" idx="12"/>
          </p:nvPr>
        </p:nvSpPr>
        <p:spPr/>
        <p:txBody>
          <a:bodyPr/>
          <a:lstStyle/>
          <a:p>
            <a:fld id="{BBDB7499-F370-8348-83C5-507685BB046D}" type="slidenum">
              <a:rPr lang="en-US" smtClean="0"/>
              <a:t>‹#›</a:t>
            </a:fld>
            <a:endParaRPr lang="en-US"/>
          </a:p>
        </p:txBody>
      </p:sp>
    </p:spTree>
    <p:extLst>
      <p:ext uri="{BB962C8B-B14F-4D97-AF65-F5344CB8AC3E}">
        <p14:creationId xmlns:p14="http://schemas.microsoft.com/office/powerpoint/2010/main" val="698525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6523A-22A8-9741-9317-4B1BA2851AE7}"/>
              </a:ext>
            </a:extLst>
          </p:cNvPr>
          <p:cNvSpPr>
            <a:spLocks noGrp="1"/>
          </p:cNvSpPr>
          <p:nvPr>
            <p:ph type="title"/>
          </p:nvPr>
        </p:nvSpPr>
        <p:spPr>
          <a:xfrm>
            <a:off x="463826" y="410368"/>
            <a:ext cx="11264348" cy="1325563"/>
          </a:xfrm>
        </p:spPr>
        <p:txBody>
          <a:bodyPr anchor="t"/>
          <a:lstStyle/>
          <a:p>
            <a:r>
              <a:rPr lang="en-US" dirty="0"/>
              <a:t>Click to edit Master title style</a:t>
            </a:r>
          </a:p>
        </p:txBody>
      </p:sp>
      <p:sp>
        <p:nvSpPr>
          <p:cNvPr id="3" name="Content Placeholder 2">
            <a:extLst>
              <a:ext uri="{FF2B5EF4-FFF2-40B4-BE49-F238E27FC236}">
                <a16:creationId xmlns:a16="http://schemas.microsoft.com/office/drawing/2014/main" id="{ADC15635-75C4-FE4E-AD2D-95113D7E58B1}"/>
              </a:ext>
            </a:extLst>
          </p:cNvPr>
          <p:cNvSpPr>
            <a:spLocks noGrp="1"/>
          </p:cNvSpPr>
          <p:nvPr>
            <p:ph idx="1"/>
          </p:nvPr>
        </p:nvSpPr>
        <p:spPr>
          <a:xfrm>
            <a:off x="463826" y="1825625"/>
            <a:ext cx="1126434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E9D437D-1243-6545-943A-8846AC20D937}"/>
              </a:ext>
            </a:extLst>
          </p:cNvPr>
          <p:cNvSpPr>
            <a:spLocks noGrp="1"/>
          </p:cNvSpPr>
          <p:nvPr>
            <p:ph type="dt" sz="half" idx="10"/>
          </p:nvPr>
        </p:nvSpPr>
        <p:spPr/>
        <p:txBody>
          <a:bodyPr/>
          <a:lstStyle/>
          <a:p>
            <a:fld id="{F345240C-1BD0-9B42-B7D7-53004871339C}" type="datetime1">
              <a:rPr lang="en-US" smtClean="0"/>
              <a:t>7/7/22</a:t>
            </a:fld>
            <a:endParaRPr lang="en-US"/>
          </a:p>
        </p:txBody>
      </p:sp>
      <p:sp>
        <p:nvSpPr>
          <p:cNvPr id="5" name="Footer Placeholder 4">
            <a:extLst>
              <a:ext uri="{FF2B5EF4-FFF2-40B4-BE49-F238E27FC236}">
                <a16:creationId xmlns:a16="http://schemas.microsoft.com/office/drawing/2014/main" id="{6A64CF93-97CD-7446-A6B8-089314811A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7C5424-022E-2248-A1E4-2A26815C8777}"/>
              </a:ext>
            </a:extLst>
          </p:cNvPr>
          <p:cNvSpPr>
            <a:spLocks noGrp="1"/>
          </p:cNvSpPr>
          <p:nvPr>
            <p:ph type="sldNum" sz="quarter" idx="12"/>
          </p:nvPr>
        </p:nvSpPr>
        <p:spPr>
          <a:xfrm>
            <a:off x="8984974" y="6356350"/>
            <a:ext cx="2743200" cy="365125"/>
          </a:xfrm>
        </p:spPr>
        <p:txBody>
          <a:bodyPr/>
          <a:lstStyle>
            <a:lvl1pPr>
              <a:defRPr sz="1600"/>
            </a:lvl1pPr>
          </a:lstStyle>
          <a:p>
            <a:fld id="{BBDB7499-F370-8348-83C5-507685BB046D}" type="slidenum">
              <a:rPr lang="en-US" smtClean="0"/>
              <a:pPr/>
              <a:t>‹#›</a:t>
            </a:fld>
            <a:endParaRPr lang="en-US" sz="1600" dirty="0"/>
          </a:p>
        </p:txBody>
      </p:sp>
    </p:spTree>
    <p:extLst>
      <p:ext uri="{BB962C8B-B14F-4D97-AF65-F5344CB8AC3E}">
        <p14:creationId xmlns:p14="http://schemas.microsoft.com/office/powerpoint/2010/main" val="2876151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C3B5-A526-2842-91F3-4FAA2425EB00}"/>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A91EE2EE-79EF-4C4A-8B1E-D74B65E586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902AFB8-2371-7F4D-9DD2-D16EA69E8C90}"/>
              </a:ext>
            </a:extLst>
          </p:cNvPr>
          <p:cNvSpPr>
            <a:spLocks noGrp="1"/>
          </p:cNvSpPr>
          <p:nvPr>
            <p:ph type="dt" sz="half" idx="10"/>
          </p:nvPr>
        </p:nvSpPr>
        <p:spPr/>
        <p:txBody>
          <a:bodyPr/>
          <a:lstStyle/>
          <a:p>
            <a:fld id="{32C6B984-9691-4641-A8FB-A6530A81B571}" type="datetime1">
              <a:rPr lang="en-US" smtClean="0"/>
              <a:t>7/7/22</a:t>
            </a:fld>
            <a:endParaRPr lang="en-US"/>
          </a:p>
        </p:txBody>
      </p:sp>
      <p:sp>
        <p:nvSpPr>
          <p:cNvPr id="5" name="Footer Placeholder 4">
            <a:extLst>
              <a:ext uri="{FF2B5EF4-FFF2-40B4-BE49-F238E27FC236}">
                <a16:creationId xmlns:a16="http://schemas.microsoft.com/office/drawing/2014/main" id="{D736697D-047F-9F45-8C0B-9F6CCA81C8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183D54-A770-314C-9729-B67AF4F43CFA}"/>
              </a:ext>
            </a:extLst>
          </p:cNvPr>
          <p:cNvSpPr>
            <a:spLocks noGrp="1"/>
          </p:cNvSpPr>
          <p:nvPr>
            <p:ph type="sldNum" sz="quarter" idx="12"/>
          </p:nvPr>
        </p:nvSpPr>
        <p:spPr/>
        <p:txBody>
          <a:bodyPr/>
          <a:lstStyle/>
          <a:p>
            <a:fld id="{BBDB7499-F370-8348-83C5-507685BB046D}" type="slidenum">
              <a:rPr lang="en-US" smtClean="0"/>
              <a:t>‹#›</a:t>
            </a:fld>
            <a:endParaRPr lang="en-US"/>
          </a:p>
        </p:txBody>
      </p:sp>
    </p:spTree>
    <p:extLst>
      <p:ext uri="{BB962C8B-B14F-4D97-AF65-F5344CB8AC3E}">
        <p14:creationId xmlns:p14="http://schemas.microsoft.com/office/powerpoint/2010/main" val="3239134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B536C-592F-C448-9DF8-B19F88B11B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03AED2-A174-B643-9AB9-3C2FDE6B96F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CC36D8-222B-1743-8767-50BC21C5CC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01D8CA6-D020-1944-992E-831A14BF77E3}"/>
              </a:ext>
            </a:extLst>
          </p:cNvPr>
          <p:cNvSpPr>
            <a:spLocks noGrp="1"/>
          </p:cNvSpPr>
          <p:nvPr>
            <p:ph type="dt" sz="half" idx="10"/>
          </p:nvPr>
        </p:nvSpPr>
        <p:spPr/>
        <p:txBody>
          <a:bodyPr/>
          <a:lstStyle/>
          <a:p>
            <a:fld id="{98951946-B329-EA45-80B8-D5EFCCE59542}" type="datetime1">
              <a:rPr lang="en-US" smtClean="0"/>
              <a:t>7/7/22</a:t>
            </a:fld>
            <a:endParaRPr lang="en-US"/>
          </a:p>
        </p:txBody>
      </p:sp>
      <p:sp>
        <p:nvSpPr>
          <p:cNvPr id="6" name="Footer Placeholder 5">
            <a:extLst>
              <a:ext uri="{FF2B5EF4-FFF2-40B4-BE49-F238E27FC236}">
                <a16:creationId xmlns:a16="http://schemas.microsoft.com/office/drawing/2014/main" id="{E29B9C1A-E191-894D-A33B-BA26C4C887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CBCA28-D398-B94C-82BA-7AFA836F8210}"/>
              </a:ext>
            </a:extLst>
          </p:cNvPr>
          <p:cNvSpPr>
            <a:spLocks noGrp="1"/>
          </p:cNvSpPr>
          <p:nvPr>
            <p:ph type="sldNum" sz="quarter" idx="12"/>
          </p:nvPr>
        </p:nvSpPr>
        <p:spPr/>
        <p:txBody>
          <a:bodyPr/>
          <a:lstStyle/>
          <a:p>
            <a:fld id="{BBDB7499-F370-8348-83C5-507685BB046D}" type="slidenum">
              <a:rPr lang="en-US" smtClean="0"/>
              <a:t>‹#›</a:t>
            </a:fld>
            <a:endParaRPr lang="en-US"/>
          </a:p>
        </p:txBody>
      </p:sp>
    </p:spTree>
    <p:extLst>
      <p:ext uri="{BB962C8B-B14F-4D97-AF65-F5344CB8AC3E}">
        <p14:creationId xmlns:p14="http://schemas.microsoft.com/office/powerpoint/2010/main" val="263908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A9996-26B7-B84A-9C8A-0D52DDC7039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7F3FA1C-4357-5C4F-8095-A16E162C49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A1DEE9-30B3-7946-8AB5-17B4C8BE327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2AB590A-2E3D-EB4A-A4A0-E28C37E389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9492592-6E8B-9F4E-BA4A-AFB55720CC2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A37ABBA-EEC3-6846-9142-435B89897007}"/>
              </a:ext>
            </a:extLst>
          </p:cNvPr>
          <p:cNvSpPr>
            <a:spLocks noGrp="1"/>
          </p:cNvSpPr>
          <p:nvPr>
            <p:ph type="dt" sz="half" idx="10"/>
          </p:nvPr>
        </p:nvSpPr>
        <p:spPr/>
        <p:txBody>
          <a:bodyPr/>
          <a:lstStyle/>
          <a:p>
            <a:fld id="{A7360C89-4D32-664C-AF50-0074C46892B3}" type="datetime1">
              <a:rPr lang="en-US" smtClean="0"/>
              <a:t>7/7/22</a:t>
            </a:fld>
            <a:endParaRPr lang="en-US"/>
          </a:p>
        </p:txBody>
      </p:sp>
      <p:sp>
        <p:nvSpPr>
          <p:cNvPr id="8" name="Footer Placeholder 7">
            <a:extLst>
              <a:ext uri="{FF2B5EF4-FFF2-40B4-BE49-F238E27FC236}">
                <a16:creationId xmlns:a16="http://schemas.microsoft.com/office/drawing/2014/main" id="{048E212B-9FD5-7F47-A275-961322AB096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C131231-8816-9B44-A5D1-A5B844B5B67A}"/>
              </a:ext>
            </a:extLst>
          </p:cNvPr>
          <p:cNvSpPr>
            <a:spLocks noGrp="1"/>
          </p:cNvSpPr>
          <p:nvPr>
            <p:ph type="sldNum" sz="quarter" idx="12"/>
          </p:nvPr>
        </p:nvSpPr>
        <p:spPr/>
        <p:txBody>
          <a:bodyPr/>
          <a:lstStyle/>
          <a:p>
            <a:fld id="{BBDB7499-F370-8348-83C5-507685BB046D}" type="slidenum">
              <a:rPr lang="en-US" smtClean="0"/>
              <a:t>‹#›</a:t>
            </a:fld>
            <a:endParaRPr lang="en-US"/>
          </a:p>
        </p:txBody>
      </p:sp>
    </p:spTree>
    <p:extLst>
      <p:ext uri="{BB962C8B-B14F-4D97-AF65-F5344CB8AC3E}">
        <p14:creationId xmlns:p14="http://schemas.microsoft.com/office/powerpoint/2010/main" val="3192124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F47F1-C8F9-4841-A49F-C379C81A9D9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D8253AA-3807-C347-9828-48C0B660F16B}"/>
              </a:ext>
            </a:extLst>
          </p:cNvPr>
          <p:cNvSpPr>
            <a:spLocks noGrp="1"/>
          </p:cNvSpPr>
          <p:nvPr>
            <p:ph type="dt" sz="half" idx="10"/>
          </p:nvPr>
        </p:nvSpPr>
        <p:spPr/>
        <p:txBody>
          <a:bodyPr/>
          <a:lstStyle/>
          <a:p>
            <a:fld id="{605A29D1-7CE5-EA40-8311-0BBC6E7F86DB}" type="datetime1">
              <a:rPr lang="en-US" smtClean="0"/>
              <a:t>7/7/22</a:t>
            </a:fld>
            <a:endParaRPr lang="en-US"/>
          </a:p>
        </p:txBody>
      </p:sp>
      <p:sp>
        <p:nvSpPr>
          <p:cNvPr id="4" name="Footer Placeholder 3">
            <a:extLst>
              <a:ext uri="{FF2B5EF4-FFF2-40B4-BE49-F238E27FC236}">
                <a16:creationId xmlns:a16="http://schemas.microsoft.com/office/drawing/2014/main" id="{9FDFE8BC-C8DD-5E4D-BE9E-E59A0366204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551AF06-1830-BD45-A854-ACBAF3CED5B6}"/>
              </a:ext>
            </a:extLst>
          </p:cNvPr>
          <p:cNvSpPr>
            <a:spLocks noGrp="1"/>
          </p:cNvSpPr>
          <p:nvPr>
            <p:ph type="sldNum" sz="quarter" idx="12"/>
          </p:nvPr>
        </p:nvSpPr>
        <p:spPr/>
        <p:txBody>
          <a:bodyPr/>
          <a:lstStyle/>
          <a:p>
            <a:fld id="{BBDB7499-F370-8348-83C5-507685BB046D}" type="slidenum">
              <a:rPr lang="en-US" smtClean="0"/>
              <a:t>‹#›</a:t>
            </a:fld>
            <a:endParaRPr lang="en-US"/>
          </a:p>
        </p:txBody>
      </p:sp>
    </p:spTree>
    <p:extLst>
      <p:ext uri="{BB962C8B-B14F-4D97-AF65-F5344CB8AC3E}">
        <p14:creationId xmlns:p14="http://schemas.microsoft.com/office/powerpoint/2010/main" val="2460763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888580-C880-0140-B64A-0072323FD832}"/>
              </a:ext>
            </a:extLst>
          </p:cNvPr>
          <p:cNvSpPr>
            <a:spLocks noGrp="1"/>
          </p:cNvSpPr>
          <p:nvPr>
            <p:ph type="dt" sz="half" idx="10"/>
          </p:nvPr>
        </p:nvSpPr>
        <p:spPr/>
        <p:txBody>
          <a:bodyPr/>
          <a:lstStyle/>
          <a:p>
            <a:fld id="{7236B75E-5541-0D44-AF58-7CDB82764370}" type="datetime1">
              <a:rPr lang="en-US" smtClean="0"/>
              <a:t>7/7/22</a:t>
            </a:fld>
            <a:endParaRPr lang="en-US"/>
          </a:p>
        </p:txBody>
      </p:sp>
      <p:sp>
        <p:nvSpPr>
          <p:cNvPr id="3" name="Footer Placeholder 2">
            <a:extLst>
              <a:ext uri="{FF2B5EF4-FFF2-40B4-BE49-F238E27FC236}">
                <a16:creationId xmlns:a16="http://schemas.microsoft.com/office/drawing/2014/main" id="{C0E60F45-348D-3241-94EA-1C4AF60608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4EAFCC-CDA7-9740-BC41-29E3F8D72226}"/>
              </a:ext>
            </a:extLst>
          </p:cNvPr>
          <p:cNvSpPr>
            <a:spLocks noGrp="1"/>
          </p:cNvSpPr>
          <p:nvPr>
            <p:ph type="sldNum" sz="quarter" idx="12"/>
          </p:nvPr>
        </p:nvSpPr>
        <p:spPr/>
        <p:txBody>
          <a:bodyPr/>
          <a:lstStyle/>
          <a:p>
            <a:fld id="{BBDB7499-F370-8348-83C5-507685BB046D}" type="slidenum">
              <a:rPr lang="en-US" smtClean="0"/>
              <a:t>‹#›</a:t>
            </a:fld>
            <a:endParaRPr lang="en-US"/>
          </a:p>
        </p:txBody>
      </p:sp>
    </p:spTree>
    <p:extLst>
      <p:ext uri="{BB962C8B-B14F-4D97-AF65-F5344CB8AC3E}">
        <p14:creationId xmlns:p14="http://schemas.microsoft.com/office/powerpoint/2010/main" val="4033004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78C13-3EC6-5E45-82F4-B6B57E2E7D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C410001-680B-B24E-9D87-2BC88376A1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148078-2D90-2145-9CE8-2D6663CBE8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F05C58-FC3F-434C-BBD3-3F90FF266E23}"/>
              </a:ext>
            </a:extLst>
          </p:cNvPr>
          <p:cNvSpPr>
            <a:spLocks noGrp="1"/>
          </p:cNvSpPr>
          <p:nvPr>
            <p:ph type="dt" sz="half" idx="10"/>
          </p:nvPr>
        </p:nvSpPr>
        <p:spPr/>
        <p:txBody>
          <a:bodyPr/>
          <a:lstStyle/>
          <a:p>
            <a:fld id="{19980693-AAE5-D947-8689-9A3E287582BE}" type="datetime1">
              <a:rPr lang="en-US" smtClean="0"/>
              <a:t>7/7/22</a:t>
            </a:fld>
            <a:endParaRPr lang="en-US"/>
          </a:p>
        </p:txBody>
      </p:sp>
      <p:sp>
        <p:nvSpPr>
          <p:cNvPr id="6" name="Footer Placeholder 5">
            <a:extLst>
              <a:ext uri="{FF2B5EF4-FFF2-40B4-BE49-F238E27FC236}">
                <a16:creationId xmlns:a16="http://schemas.microsoft.com/office/drawing/2014/main" id="{1470BB9E-E468-5043-B44F-86FBED8FF4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3A3BF9-0BE6-9245-8AE7-68FDF6EE0990}"/>
              </a:ext>
            </a:extLst>
          </p:cNvPr>
          <p:cNvSpPr>
            <a:spLocks noGrp="1"/>
          </p:cNvSpPr>
          <p:nvPr>
            <p:ph type="sldNum" sz="quarter" idx="12"/>
          </p:nvPr>
        </p:nvSpPr>
        <p:spPr/>
        <p:txBody>
          <a:bodyPr/>
          <a:lstStyle/>
          <a:p>
            <a:fld id="{BBDB7499-F370-8348-83C5-507685BB046D}" type="slidenum">
              <a:rPr lang="en-US" smtClean="0"/>
              <a:t>‹#›</a:t>
            </a:fld>
            <a:endParaRPr lang="en-US"/>
          </a:p>
        </p:txBody>
      </p:sp>
    </p:spTree>
    <p:extLst>
      <p:ext uri="{BB962C8B-B14F-4D97-AF65-F5344CB8AC3E}">
        <p14:creationId xmlns:p14="http://schemas.microsoft.com/office/powerpoint/2010/main" val="2092379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A6627-64ED-1643-A0B0-BE447E786F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B61FE7E-63B7-464C-8B43-D78E01A1CD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987F89E-C4CB-8E47-8E65-65D78119FA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EDFB1D-1C8E-754D-91F2-1786E557F621}"/>
              </a:ext>
            </a:extLst>
          </p:cNvPr>
          <p:cNvSpPr>
            <a:spLocks noGrp="1"/>
          </p:cNvSpPr>
          <p:nvPr>
            <p:ph type="dt" sz="half" idx="10"/>
          </p:nvPr>
        </p:nvSpPr>
        <p:spPr/>
        <p:txBody>
          <a:bodyPr/>
          <a:lstStyle/>
          <a:p>
            <a:fld id="{5DDADD9B-D0CF-9241-9B1C-00966DB65E78}" type="datetime1">
              <a:rPr lang="en-US" smtClean="0"/>
              <a:t>7/7/22</a:t>
            </a:fld>
            <a:endParaRPr lang="en-US"/>
          </a:p>
        </p:txBody>
      </p:sp>
      <p:sp>
        <p:nvSpPr>
          <p:cNvPr id="6" name="Footer Placeholder 5">
            <a:extLst>
              <a:ext uri="{FF2B5EF4-FFF2-40B4-BE49-F238E27FC236}">
                <a16:creationId xmlns:a16="http://schemas.microsoft.com/office/drawing/2014/main" id="{5800C194-0601-0749-914E-6110499B98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1F5C87-8B54-2A4A-945C-E6D4A9764C9B}"/>
              </a:ext>
            </a:extLst>
          </p:cNvPr>
          <p:cNvSpPr>
            <a:spLocks noGrp="1"/>
          </p:cNvSpPr>
          <p:nvPr>
            <p:ph type="sldNum" sz="quarter" idx="12"/>
          </p:nvPr>
        </p:nvSpPr>
        <p:spPr/>
        <p:txBody>
          <a:bodyPr/>
          <a:lstStyle/>
          <a:p>
            <a:fld id="{BBDB7499-F370-8348-83C5-507685BB046D}" type="slidenum">
              <a:rPr lang="en-US" smtClean="0"/>
              <a:t>‹#›</a:t>
            </a:fld>
            <a:endParaRPr lang="en-US"/>
          </a:p>
        </p:txBody>
      </p:sp>
    </p:spTree>
    <p:extLst>
      <p:ext uri="{BB962C8B-B14F-4D97-AF65-F5344CB8AC3E}">
        <p14:creationId xmlns:p14="http://schemas.microsoft.com/office/powerpoint/2010/main" val="178924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0A1420-78B3-B84F-9441-AE065CBB55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AE8702D-50F6-3946-8887-41A3371DCB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Date Placeholder 3">
            <a:extLst>
              <a:ext uri="{FF2B5EF4-FFF2-40B4-BE49-F238E27FC236}">
                <a16:creationId xmlns:a16="http://schemas.microsoft.com/office/drawing/2014/main" id="{4EB638D2-D5C7-0844-9734-6AA153D0FE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A0B550-2C3E-C74F-AA7A-4367DA8E87F7}" type="datetime1">
              <a:rPr lang="en-US" smtClean="0"/>
              <a:t>7/7/22</a:t>
            </a:fld>
            <a:endParaRPr lang="en-US"/>
          </a:p>
        </p:txBody>
      </p:sp>
      <p:sp>
        <p:nvSpPr>
          <p:cNvPr id="5" name="Footer Placeholder 4">
            <a:extLst>
              <a:ext uri="{FF2B5EF4-FFF2-40B4-BE49-F238E27FC236}">
                <a16:creationId xmlns:a16="http://schemas.microsoft.com/office/drawing/2014/main" id="{92DB4021-0CDB-2248-90AC-9813B08804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37A9C2-4FA5-B34F-BA47-3456895242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DB7499-F370-8348-83C5-507685BB046D}" type="slidenum">
              <a:rPr lang="en-US" smtClean="0"/>
              <a:t>‹#›</a:t>
            </a:fld>
            <a:endParaRPr lang="en-US"/>
          </a:p>
        </p:txBody>
      </p:sp>
    </p:spTree>
    <p:extLst>
      <p:ext uri="{BB962C8B-B14F-4D97-AF65-F5344CB8AC3E}">
        <p14:creationId xmlns:p14="http://schemas.microsoft.com/office/powerpoint/2010/main" val="14799166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4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5.gif"/><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0.png"/><Relationship Id="rId7" Type="http://schemas.openxmlformats.org/officeDocument/2006/relationships/image" Target="../media/image20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customXml" Target="../ink/ink1.xml"/><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image" Target="../media/image251.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80.png"/><Relationship Id="rId4" Type="http://schemas.openxmlformats.org/officeDocument/2006/relationships/image" Target="../media/image270.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png"/><Relationship Id="rId5" Type="http://schemas.microsoft.com/office/2007/relationships/hdphoto" Target="../media/hdphoto1.wdp"/><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32.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31.pn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31.pn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39.jpeg"/><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10.png"/></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image" Target="../media/image45.jpeg"/></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image" Target="../media/image45.jpeg"/></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chart" Target="../charts/chart5.xml"/><Relationship Id="rId4" Type="http://schemas.openxmlformats.org/officeDocument/2006/relationships/image" Target="../media/image45.jpeg"/></Relationships>
</file>

<file path=ppt/slides/_rels/slide36.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250.png"/></Relationships>
</file>

<file path=ppt/slides/_rels/slide37.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39.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6.emf"/></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4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4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55.jpeg"/><Relationship Id="rId4" Type="http://schemas.openxmlformats.org/officeDocument/2006/relationships/image" Target="../media/image54.png"/></Relationships>
</file>

<file path=ppt/slides/_rels/slide4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D1198-DAA1-4E44-9629-DDDDCB05E8B5}"/>
              </a:ext>
            </a:extLst>
          </p:cNvPr>
          <p:cNvSpPr>
            <a:spLocks noGrp="1"/>
          </p:cNvSpPr>
          <p:nvPr>
            <p:ph type="ctrTitle"/>
          </p:nvPr>
        </p:nvSpPr>
        <p:spPr>
          <a:xfrm>
            <a:off x="995082" y="1391023"/>
            <a:ext cx="10201835" cy="2387600"/>
          </a:xfrm>
        </p:spPr>
        <p:txBody>
          <a:bodyPr anchor="ctr">
            <a:normAutofit/>
          </a:bodyPr>
          <a:lstStyle/>
          <a:p>
            <a:r>
              <a:rPr lang="en-US" sz="5400" dirty="0"/>
              <a:t>Why you should treat your </a:t>
            </a:r>
            <a:br>
              <a:rPr lang="en-US" sz="5400" dirty="0"/>
            </a:br>
            <a:r>
              <a:rPr lang="en-US" sz="5400" dirty="0"/>
              <a:t>ML defense like a </a:t>
            </a:r>
            <a:r>
              <a:rPr lang="en-US" sz="5400" i="1" dirty="0">
                <a:solidFill>
                  <a:srgbClr val="7030A0"/>
                </a:solidFill>
              </a:rPr>
              <a:t>theorem</a:t>
            </a:r>
            <a:endParaRPr lang="en-US" sz="5400" b="1" dirty="0">
              <a:solidFill>
                <a:srgbClr val="7030A0"/>
              </a:solidFill>
            </a:endParaRPr>
          </a:p>
        </p:txBody>
      </p:sp>
      <p:sp>
        <p:nvSpPr>
          <p:cNvPr id="3" name="Subtitle 2">
            <a:extLst>
              <a:ext uri="{FF2B5EF4-FFF2-40B4-BE49-F238E27FC236}">
                <a16:creationId xmlns:a16="http://schemas.microsoft.com/office/drawing/2014/main" id="{289D2B35-1C7A-DB40-B937-FAC91FBD8E30}"/>
              </a:ext>
            </a:extLst>
          </p:cNvPr>
          <p:cNvSpPr>
            <a:spLocks noGrp="1"/>
          </p:cNvSpPr>
          <p:nvPr>
            <p:ph type="subTitle" idx="1"/>
          </p:nvPr>
        </p:nvSpPr>
        <p:spPr>
          <a:xfrm>
            <a:off x="1524000" y="3951661"/>
            <a:ext cx="9144000" cy="1217985"/>
          </a:xfrm>
        </p:spPr>
        <p:txBody>
          <a:bodyPr>
            <a:noAutofit/>
          </a:bodyPr>
          <a:lstStyle/>
          <a:p>
            <a:r>
              <a:rPr lang="en-US" sz="3600" dirty="0"/>
              <a:t>Florian Tramèr</a:t>
            </a:r>
          </a:p>
          <a:p>
            <a:r>
              <a:rPr lang="en-US" sz="3600" dirty="0">
                <a:solidFill>
                  <a:srgbClr val="C00000"/>
                </a:solidFill>
              </a:rPr>
              <a:t>Stanford → Google → </a:t>
            </a:r>
            <a:r>
              <a:rPr lang="en-US" sz="3600" b="1" dirty="0">
                <a:solidFill>
                  <a:srgbClr val="C00000"/>
                </a:solidFill>
                <a:highlight>
                  <a:srgbClr val="FFFF00"/>
                </a:highlight>
              </a:rPr>
              <a:t>Vacation</a:t>
            </a:r>
            <a:r>
              <a:rPr lang="en-US" sz="3600" dirty="0">
                <a:solidFill>
                  <a:srgbClr val="C00000"/>
                </a:solidFill>
              </a:rPr>
              <a:t> → ETHZ</a:t>
            </a:r>
          </a:p>
          <a:p>
            <a:endParaRPr lang="en-US" sz="3600" dirty="0">
              <a:solidFill>
                <a:srgbClr val="C00000"/>
              </a:solidFill>
            </a:endParaRPr>
          </a:p>
        </p:txBody>
      </p:sp>
      <p:sp>
        <p:nvSpPr>
          <p:cNvPr id="9" name="Rectangle 8">
            <a:extLst>
              <a:ext uri="{FF2B5EF4-FFF2-40B4-BE49-F238E27FC236}">
                <a16:creationId xmlns:a16="http://schemas.microsoft.com/office/drawing/2014/main" id="{5F0ADD8F-32F0-5341-8B8E-A2EB83B8E2ED}"/>
              </a:ext>
            </a:extLst>
          </p:cNvPr>
          <p:cNvSpPr/>
          <p:nvPr/>
        </p:nvSpPr>
        <p:spPr>
          <a:xfrm>
            <a:off x="94130" y="0"/>
            <a:ext cx="11994776" cy="6763871"/>
          </a:xfrm>
          <a:prstGeom prst="rect">
            <a:avLst/>
          </a:prstGeom>
          <a:noFill/>
          <a:ln w="317500" cap="flat">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6809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6C132-2F00-BB92-EACE-261123AF4C3B}"/>
              </a:ext>
            </a:extLst>
          </p:cNvPr>
          <p:cNvSpPr>
            <a:spLocks noGrp="1"/>
          </p:cNvSpPr>
          <p:nvPr>
            <p:ph type="title"/>
          </p:nvPr>
        </p:nvSpPr>
        <p:spPr>
          <a:xfrm>
            <a:off x="463826" y="410368"/>
            <a:ext cx="11728174" cy="1325563"/>
          </a:xfrm>
        </p:spPr>
        <p:txBody>
          <a:bodyPr/>
          <a:lstStyle/>
          <a:p>
            <a:r>
              <a:rPr lang="en-US" dirty="0"/>
              <a:t>What makes an evaluation </a:t>
            </a:r>
            <a:r>
              <a:rPr lang="en-US" i="1" dirty="0">
                <a:solidFill>
                  <a:srgbClr val="7030A0"/>
                </a:solidFill>
              </a:rPr>
              <a:t>convincing?</a:t>
            </a:r>
          </a:p>
        </p:txBody>
      </p:sp>
      <p:sp>
        <p:nvSpPr>
          <p:cNvPr id="4" name="Slide Number Placeholder 3">
            <a:extLst>
              <a:ext uri="{FF2B5EF4-FFF2-40B4-BE49-F238E27FC236}">
                <a16:creationId xmlns:a16="http://schemas.microsoft.com/office/drawing/2014/main" id="{E07CC1EE-54B1-C97A-4360-567201E77E48}"/>
              </a:ext>
            </a:extLst>
          </p:cNvPr>
          <p:cNvSpPr>
            <a:spLocks noGrp="1"/>
          </p:cNvSpPr>
          <p:nvPr>
            <p:ph type="sldNum" sz="quarter" idx="12"/>
          </p:nvPr>
        </p:nvSpPr>
        <p:spPr/>
        <p:txBody>
          <a:bodyPr/>
          <a:lstStyle/>
          <a:p>
            <a:fld id="{BBDB7499-F370-8348-83C5-507685BB046D}" type="slidenum">
              <a:rPr lang="en-US" smtClean="0"/>
              <a:pPr/>
              <a:t>10</a:t>
            </a:fld>
            <a:endParaRPr lang="en-US" sz="1600" dirty="0"/>
          </a:p>
        </p:txBody>
      </p:sp>
      <p:pic>
        <p:nvPicPr>
          <p:cNvPr id="6" name="Picture 4" descr="Neural Networks From Scratch - victorzhou.com">
            <a:extLst>
              <a:ext uri="{FF2B5EF4-FFF2-40B4-BE49-F238E27FC236}">
                <a16:creationId xmlns:a16="http://schemas.microsoft.com/office/drawing/2014/main" id="{850AC4BA-C763-8B32-254B-B3C305A51B34}"/>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317443" y="1820540"/>
            <a:ext cx="1845321" cy="922661"/>
          </a:xfrm>
          <a:prstGeom prst="rect">
            <a:avLst/>
          </a:prstGeom>
          <a:noFill/>
          <a:ln w="38100">
            <a:noFill/>
          </a:ln>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07921B2-9DD7-0DFA-43E9-AE192BB04907}"/>
              </a:ext>
            </a:extLst>
          </p:cNvPr>
          <p:cNvSpPr txBox="1"/>
          <p:nvPr/>
        </p:nvSpPr>
        <p:spPr>
          <a:xfrm>
            <a:off x="6521823" y="1999877"/>
            <a:ext cx="4663456" cy="584775"/>
          </a:xfrm>
          <a:prstGeom prst="rect">
            <a:avLst/>
          </a:prstGeom>
          <a:noFill/>
        </p:spPr>
        <p:txBody>
          <a:bodyPr wrap="none" rtlCol="0">
            <a:spAutoFit/>
          </a:bodyPr>
          <a:lstStyle/>
          <a:p>
            <a:r>
              <a:rPr lang="en-US" sz="3200" dirty="0">
                <a:latin typeface="Cambria Math" panose="02040503050406030204" pitchFamily="18" charset="0"/>
                <a:ea typeface="Cambria Math" panose="02040503050406030204" pitchFamily="18" charset="0"/>
              </a:rPr>
              <a:t>My			is robust. </a:t>
            </a:r>
          </a:p>
        </p:txBody>
      </p:sp>
      <p:sp>
        <p:nvSpPr>
          <p:cNvPr id="8" name="Rounded Rectangle 7">
            <a:extLst>
              <a:ext uri="{FF2B5EF4-FFF2-40B4-BE49-F238E27FC236}">
                <a16:creationId xmlns:a16="http://schemas.microsoft.com/office/drawing/2014/main" id="{C5DC6E0B-E5AC-9CF6-4631-0F8AFA02BB36}"/>
              </a:ext>
            </a:extLst>
          </p:cNvPr>
          <p:cNvSpPr/>
          <p:nvPr/>
        </p:nvSpPr>
        <p:spPr>
          <a:xfrm>
            <a:off x="6347012" y="1820539"/>
            <a:ext cx="4915765" cy="922661"/>
          </a:xfrm>
          <a:prstGeom prst="roundRect">
            <a:avLst/>
          </a:prstGeom>
          <a:noFill/>
          <a:ln w="38100">
            <a:solidFill>
              <a:srgbClr val="7030A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9" name="Rounded Rectangle 8">
            <a:extLst>
              <a:ext uri="{FF2B5EF4-FFF2-40B4-BE49-F238E27FC236}">
                <a16:creationId xmlns:a16="http://schemas.microsoft.com/office/drawing/2014/main" id="{67B4B788-8108-E569-1AF2-6CE5AC2F6A72}"/>
              </a:ext>
            </a:extLst>
          </p:cNvPr>
          <p:cNvSpPr/>
          <p:nvPr/>
        </p:nvSpPr>
        <p:spPr>
          <a:xfrm>
            <a:off x="6342529" y="3073157"/>
            <a:ext cx="5109883" cy="2978019"/>
          </a:xfrm>
          <a:prstGeom prst="roundRect">
            <a:avLst/>
          </a:prstGeom>
          <a:noFill/>
          <a:ln w="38100">
            <a:solidFill>
              <a:srgbClr val="C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pic>
        <p:nvPicPr>
          <p:cNvPr id="10" name="Picture 9">
            <a:extLst>
              <a:ext uri="{FF2B5EF4-FFF2-40B4-BE49-F238E27FC236}">
                <a16:creationId xmlns:a16="http://schemas.microsoft.com/office/drawing/2014/main" id="{BA0D5752-8685-D87A-EE21-7A8475FC74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54131" y="3219369"/>
            <a:ext cx="1843741" cy="2749532"/>
          </a:xfrm>
          <a:prstGeom prst="rect">
            <a:avLst/>
          </a:prstGeom>
        </p:spPr>
      </p:pic>
      <p:sp>
        <p:nvSpPr>
          <p:cNvPr id="12" name="Rectangle 11">
            <a:extLst>
              <a:ext uri="{FF2B5EF4-FFF2-40B4-BE49-F238E27FC236}">
                <a16:creationId xmlns:a16="http://schemas.microsoft.com/office/drawing/2014/main" id="{8BAF8875-8455-7ED2-AFF1-EBA35D9C7921}"/>
              </a:ext>
            </a:extLst>
          </p:cNvPr>
          <p:cNvSpPr/>
          <p:nvPr/>
        </p:nvSpPr>
        <p:spPr>
          <a:xfrm>
            <a:off x="5897216" y="1735931"/>
            <a:ext cx="5830957" cy="123744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a:extLst>
              <a:ext uri="{FF2B5EF4-FFF2-40B4-BE49-F238E27FC236}">
                <a16:creationId xmlns:a16="http://schemas.microsoft.com/office/drawing/2014/main" id="{BA1A0B76-FACE-E576-F883-CF9DF8EFC33D}"/>
              </a:ext>
            </a:extLst>
          </p:cNvPr>
          <p:cNvSpPr/>
          <p:nvPr/>
        </p:nvSpPr>
        <p:spPr>
          <a:xfrm>
            <a:off x="5524794" y="4537295"/>
            <a:ext cx="649356" cy="58477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6B143E3-B7D0-F65A-D447-415753C9BCB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88342" y="3219368"/>
            <a:ext cx="1889424" cy="2748253"/>
          </a:xfrm>
          <a:prstGeom prst="rect">
            <a:avLst/>
          </a:prstGeom>
        </p:spPr>
      </p:pic>
      <p:pic>
        <p:nvPicPr>
          <p:cNvPr id="32772" name="Picture 4" descr="Brent Rambo | Know Your Meme">
            <a:extLst>
              <a:ext uri="{FF2B5EF4-FFF2-40B4-BE49-F238E27FC236}">
                <a16:creationId xmlns:a16="http://schemas.microsoft.com/office/drawing/2014/main" id="{37E452B3-5E1E-7D43-E734-C9A486B818E2}"/>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254993" y="3003176"/>
            <a:ext cx="40640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8692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6C132-2F00-BB92-EACE-261123AF4C3B}"/>
              </a:ext>
            </a:extLst>
          </p:cNvPr>
          <p:cNvSpPr>
            <a:spLocks noGrp="1"/>
          </p:cNvSpPr>
          <p:nvPr>
            <p:ph type="title"/>
          </p:nvPr>
        </p:nvSpPr>
        <p:spPr/>
        <p:txBody>
          <a:bodyPr/>
          <a:lstStyle/>
          <a:p>
            <a:r>
              <a:rPr lang="en-US" dirty="0"/>
              <a:t>What makes a </a:t>
            </a:r>
            <a:r>
              <a:rPr lang="en-US" i="1" dirty="0">
                <a:solidFill>
                  <a:srgbClr val="C00000"/>
                </a:solidFill>
              </a:rPr>
              <a:t>proof</a:t>
            </a:r>
            <a:r>
              <a:rPr lang="en-US" dirty="0"/>
              <a:t> </a:t>
            </a:r>
            <a:r>
              <a:rPr lang="en-US" dirty="0">
                <a:solidFill>
                  <a:srgbClr val="7030A0"/>
                </a:solidFill>
              </a:rPr>
              <a:t>convincing?</a:t>
            </a:r>
            <a:endParaRPr lang="en-US" sz="2000" dirty="0"/>
          </a:p>
        </p:txBody>
      </p:sp>
      <p:sp>
        <p:nvSpPr>
          <p:cNvPr id="4" name="Slide Number Placeholder 3">
            <a:extLst>
              <a:ext uri="{FF2B5EF4-FFF2-40B4-BE49-F238E27FC236}">
                <a16:creationId xmlns:a16="http://schemas.microsoft.com/office/drawing/2014/main" id="{E07CC1EE-54B1-C97A-4360-567201E77E48}"/>
              </a:ext>
            </a:extLst>
          </p:cNvPr>
          <p:cNvSpPr>
            <a:spLocks noGrp="1"/>
          </p:cNvSpPr>
          <p:nvPr>
            <p:ph type="sldNum" sz="quarter" idx="12"/>
          </p:nvPr>
        </p:nvSpPr>
        <p:spPr/>
        <p:txBody>
          <a:bodyPr/>
          <a:lstStyle/>
          <a:p>
            <a:fld id="{BBDB7499-F370-8348-83C5-507685BB046D}" type="slidenum">
              <a:rPr lang="en-US" smtClean="0"/>
              <a:pPr/>
              <a:t>11</a:t>
            </a:fld>
            <a:endParaRPr lang="en-US" sz="1600" dirty="0"/>
          </a:p>
        </p:txBody>
      </p:sp>
      <p:pic>
        <p:nvPicPr>
          <p:cNvPr id="5" name="Picture 4">
            <a:extLst>
              <a:ext uri="{FF2B5EF4-FFF2-40B4-BE49-F238E27FC236}">
                <a16:creationId xmlns:a16="http://schemas.microsoft.com/office/drawing/2014/main" id="{B8F5977B-62E2-D340-D225-73D154FFB36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072" t="2268"/>
          <a:stretch/>
        </p:blipFill>
        <p:spPr>
          <a:xfrm>
            <a:off x="1208480" y="1567212"/>
            <a:ext cx="8911904" cy="35548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2468" name="Picture 4" descr="Scott Aaronson">
            <a:extLst>
              <a:ext uri="{FF2B5EF4-FFF2-40B4-BE49-F238E27FC236}">
                <a16:creationId xmlns:a16="http://schemas.microsoft.com/office/drawing/2014/main" id="{6DCD4B01-C500-2E51-E966-06133D6C4B6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823174" y="4422108"/>
            <a:ext cx="1737360" cy="1737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9217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9265FD1-5102-3035-D95F-4526B320B1B2}"/>
              </a:ext>
            </a:extLst>
          </p:cNvPr>
          <p:cNvSpPr>
            <a:spLocks noGrp="1"/>
          </p:cNvSpPr>
          <p:nvPr>
            <p:ph type="sldNum" sz="quarter" idx="12"/>
          </p:nvPr>
        </p:nvSpPr>
        <p:spPr/>
        <p:txBody>
          <a:bodyPr/>
          <a:lstStyle/>
          <a:p>
            <a:fld id="{BBDB7499-F370-8348-83C5-507685BB046D}" type="slidenum">
              <a:rPr lang="en-US" smtClean="0"/>
              <a:pPr/>
              <a:t>12</a:t>
            </a:fld>
            <a:endParaRPr lang="en-US" sz="1600" dirty="0"/>
          </a:p>
        </p:txBody>
      </p:sp>
      <p:pic>
        <p:nvPicPr>
          <p:cNvPr id="11" name="Picture 10">
            <a:extLst>
              <a:ext uri="{FF2B5EF4-FFF2-40B4-BE49-F238E27FC236}">
                <a16:creationId xmlns:a16="http://schemas.microsoft.com/office/drawing/2014/main" id="{CBEB0724-2597-39E0-E90B-74A6E3E204C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23215" y="622774"/>
            <a:ext cx="9334874" cy="5536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TextBox 12">
            <a:extLst>
              <a:ext uri="{FF2B5EF4-FFF2-40B4-BE49-F238E27FC236}">
                <a16:creationId xmlns:a16="http://schemas.microsoft.com/office/drawing/2014/main" id="{D7569ED9-E9EE-0AD5-E397-01CAA9971DB9}"/>
              </a:ext>
            </a:extLst>
          </p:cNvPr>
          <p:cNvSpPr txBox="1"/>
          <p:nvPr/>
        </p:nvSpPr>
        <p:spPr>
          <a:xfrm>
            <a:off x="389349" y="1298448"/>
            <a:ext cx="11582519" cy="4555093"/>
          </a:xfrm>
          <a:prstGeom prst="rect">
            <a:avLst/>
          </a:prstGeom>
          <a:solidFill>
            <a:schemeClr val="bg1"/>
          </a:solidFill>
          <a:effectLst>
            <a:outerShdw blurRad="50800" dist="38100" dir="5400000" algn="t" rotWithShape="0">
              <a:prstClr val="black">
                <a:alpha val="40000"/>
              </a:prstClr>
            </a:outerShdw>
          </a:effectLst>
          <a:scene3d>
            <a:camera prst="orthographicFront"/>
            <a:lightRig rig="threePt" dir="t"/>
          </a:scene3d>
          <a:sp3d>
            <a:bevelT w="25400" h="25400" prst="coolSlant"/>
          </a:sp3d>
        </p:spPr>
        <p:txBody>
          <a:bodyPr wrap="square" lIns="91440" rtlCol="0" anchor="ctr">
            <a:spAutoFit/>
          </a:bodyPr>
          <a:lstStyle/>
          <a:p>
            <a:pPr marL="457200" indent="-457200">
              <a:spcBef>
                <a:spcPts val="1200"/>
              </a:spcBef>
              <a:buFont typeface="+mj-lt"/>
              <a:buAutoNum type="arabicPeriod"/>
            </a:pPr>
            <a:r>
              <a:rPr lang="en-US" sz="2000" b="1" dirty="0">
                <a:solidFill>
                  <a:schemeClr val="tx1">
                    <a:lumMod val="75000"/>
                    <a:lumOff val="25000"/>
                  </a:schemeClr>
                </a:solidFill>
                <a:latin typeface="Lucida Grande" panose="020B0600040502020204" pitchFamily="34" charset="0"/>
                <a:cs typeface="Lucida Grande" panose="020B0600040502020204" pitchFamily="34" charset="0"/>
              </a:rPr>
              <a:t>The authors don’t use </a:t>
            </a:r>
            <a:r>
              <a:rPr lang="en-US" sz="2000" b="1" dirty="0" err="1">
                <a:solidFill>
                  <a:schemeClr val="tx1">
                    <a:lumMod val="75000"/>
                    <a:lumOff val="25000"/>
                  </a:schemeClr>
                </a:solidFill>
                <a:latin typeface="Lucida Grande" panose="020B0600040502020204" pitchFamily="34" charset="0"/>
                <a:cs typeface="Lucida Grande" panose="020B0600040502020204" pitchFamily="34" charset="0"/>
              </a:rPr>
              <a:t>TeX.</a:t>
            </a:r>
            <a:endParaRPr lang="en-US" sz="2000" b="1" dirty="0">
              <a:solidFill>
                <a:schemeClr val="tx1">
                  <a:lumMod val="75000"/>
                  <a:lumOff val="25000"/>
                </a:schemeClr>
              </a:solidFill>
              <a:latin typeface="Lucida Grande" panose="020B0600040502020204" pitchFamily="34" charset="0"/>
              <a:cs typeface="Lucida Grande" panose="020B0600040502020204" pitchFamily="34" charset="0"/>
            </a:endParaRPr>
          </a:p>
          <a:p>
            <a:pPr marL="457200" indent="-457200">
              <a:spcBef>
                <a:spcPts val="1200"/>
              </a:spcBef>
              <a:buFont typeface="+mj-lt"/>
              <a:buAutoNum type="arabicPeriod"/>
            </a:pPr>
            <a:r>
              <a:rPr lang="en-US" sz="2000" b="1" dirty="0">
                <a:solidFill>
                  <a:schemeClr val="tx1">
                    <a:lumMod val="75000"/>
                    <a:lumOff val="25000"/>
                  </a:schemeClr>
                </a:solidFill>
                <a:latin typeface="Lucida Grande" panose="020B0600040502020204" pitchFamily="34" charset="0"/>
                <a:cs typeface="Lucida Grande" panose="020B0600040502020204" pitchFamily="34" charset="0"/>
              </a:rPr>
              <a:t>The authors don’t understand the question.</a:t>
            </a:r>
          </a:p>
          <a:p>
            <a:pPr marL="457200" indent="-457200">
              <a:spcBef>
                <a:spcPts val="1200"/>
              </a:spcBef>
              <a:buFont typeface="+mj-lt"/>
              <a:buAutoNum type="arabicPeriod"/>
            </a:pPr>
            <a:r>
              <a:rPr lang="en-US" sz="2000" b="1" dirty="0">
                <a:solidFill>
                  <a:schemeClr val="tx1">
                    <a:lumMod val="75000"/>
                    <a:lumOff val="25000"/>
                  </a:schemeClr>
                </a:solidFill>
                <a:latin typeface="Lucida Grande" panose="020B0600040502020204" pitchFamily="34" charset="0"/>
                <a:cs typeface="Lucida Grande" panose="020B0600040502020204" pitchFamily="34" charset="0"/>
              </a:rPr>
              <a:t>The approach seems to yield something much stronger and maybe even false.</a:t>
            </a:r>
          </a:p>
          <a:p>
            <a:pPr marL="457200" indent="-457200">
              <a:spcBef>
                <a:spcPts val="1200"/>
              </a:spcBef>
              <a:buFont typeface="+mj-lt"/>
              <a:buAutoNum type="arabicPeriod"/>
            </a:pPr>
            <a:r>
              <a:rPr lang="en-US" sz="2000" b="1" dirty="0">
                <a:solidFill>
                  <a:schemeClr val="tx1">
                    <a:lumMod val="75000"/>
                    <a:lumOff val="25000"/>
                  </a:schemeClr>
                </a:solidFill>
                <a:latin typeface="Lucida Grande" panose="020B0600040502020204" pitchFamily="34" charset="0"/>
                <a:cs typeface="Lucida Grande" panose="020B0600040502020204" pitchFamily="34" charset="0"/>
              </a:rPr>
              <a:t>The approach conflicts with a known impossibility result.</a:t>
            </a:r>
          </a:p>
          <a:p>
            <a:pPr marL="457200" indent="-457200">
              <a:spcBef>
                <a:spcPts val="1200"/>
              </a:spcBef>
              <a:buFont typeface="+mj-lt"/>
              <a:buAutoNum type="arabicPeriod"/>
            </a:pPr>
            <a:r>
              <a:rPr lang="en-US" sz="2000" b="1" dirty="0">
                <a:solidFill>
                  <a:schemeClr val="tx1">
                    <a:lumMod val="75000"/>
                    <a:lumOff val="25000"/>
                  </a:schemeClr>
                </a:solidFill>
                <a:latin typeface="Lucida Grande" panose="020B0600040502020204" pitchFamily="34" charset="0"/>
                <a:cs typeface="Lucida Grande" panose="020B0600040502020204" pitchFamily="34" charset="0"/>
              </a:rPr>
              <a:t>The authors themselves switch to weasel words by the end.</a:t>
            </a:r>
          </a:p>
          <a:p>
            <a:pPr marL="457200" indent="-457200">
              <a:spcBef>
                <a:spcPts val="1200"/>
              </a:spcBef>
              <a:buFont typeface="+mj-lt"/>
              <a:buAutoNum type="arabicPeriod"/>
            </a:pPr>
            <a:r>
              <a:rPr lang="en-US" sz="2000" b="1" dirty="0">
                <a:solidFill>
                  <a:schemeClr val="tx1">
                    <a:lumMod val="75000"/>
                    <a:lumOff val="25000"/>
                  </a:schemeClr>
                </a:solidFill>
                <a:latin typeface="Lucida Grande" panose="020B0600040502020204" pitchFamily="34" charset="0"/>
                <a:cs typeface="Lucida Grande" panose="020B0600040502020204" pitchFamily="34" charset="0"/>
              </a:rPr>
              <a:t>The paper jumps into technicalities without presenting a new idea.</a:t>
            </a:r>
          </a:p>
          <a:p>
            <a:pPr marL="457200" indent="-457200">
              <a:spcBef>
                <a:spcPts val="1200"/>
              </a:spcBef>
              <a:buFont typeface="+mj-lt"/>
              <a:buAutoNum type="arabicPeriod"/>
            </a:pPr>
            <a:r>
              <a:rPr lang="en-US" sz="2000" b="1" dirty="0">
                <a:solidFill>
                  <a:schemeClr val="tx1">
                    <a:lumMod val="75000"/>
                    <a:lumOff val="25000"/>
                  </a:schemeClr>
                </a:solidFill>
                <a:latin typeface="Lucida Grande" panose="020B0600040502020204" pitchFamily="34" charset="0"/>
                <a:cs typeface="Lucida Grande" panose="020B0600040502020204" pitchFamily="34" charset="0"/>
              </a:rPr>
              <a:t>The paper doesn’t build on (or in some cases even refer to) any previous work.</a:t>
            </a:r>
          </a:p>
          <a:p>
            <a:pPr marL="457200" indent="-457200">
              <a:spcBef>
                <a:spcPts val="1200"/>
              </a:spcBef>
              <a:buFont typeface="+mj-lt"/>
              <a:buAutoNum type="arabicPeriod"/>
            </a:pPr>
            <a:r>
              <a:rPr lang="en-US" sz="2000" b="1" dirty="0">
                <a:solidFill>
                  <a:schemeClr val="tx1">
                    <a:lumMod val="75000"/>
                    <a:lumOff val="25000"/>
                  </a:schemeClr>
                </a:solidFill>
                <a:latin typeface="Lucida Grande" panose="020B0600040502020204" pitchFamily="34" charset="0"/>
                <a:cs typeface="Lucida Grande" panose="020B0600040502020204" pitchFamily="34" charset="0"/>
              </a:rPr>
              <a:t>The paper wastes lots of space on standard material.</a:t>
            </a:r>
          </a:p>
          <a:p>
            <a:pPr marL="457200" indent="-457200">
              <a:spcBef>
                <a:spcPts val="1200"/>
              </a:spcBef>
              <a:buFont typeface="+mj-lt"/>
              <a:buAutoNum type="arabicPeriod"/>
            </a:pPr>
            <a:r>
              <a:rPr lang="en-US" sz="2000" b="1" dirty="0">
                <a:solidFill>
                  <a:schemeClr val="tx1">
                    <a:lumMod val="75000"/>
                    <a:lumOff val="25000"/>
                  </a:schemeClr>
                </a:solidFill>
                <a:latin typeface="Lucida Grande" panose="020B0600040502020204" pitchFamily="34" charset="0"/>
                <a:cs typeface="Lucida Grande" panose="020B0600040502020204" pitchFamily="34" charset="0"/>
              </a:rPr>
              <a:t>The paper waxes poetic about “practical consequences”.</a:t>
            </a:r>
          </a:p>
          <a:p>
            <a:pPr marL="457200" indent="-457200">
              <a:spcBef>
                <a:spcPts val="1200"/>
              </a:spcBef>
              <a:buFont typeface="+mj-lt"/>
              <a:buAutoNum type="arabicPeriod"/>
            </a:pPr>
            <a:r>
              <a:rPr lang="en-US" sz="2000" b="1" dirty="0">
                <a:solidFill>
                  <a:schemeClr val="tx1">
                    <a:lumMod val="75000"/>
                    <a:lumOff val="25000"/>
                  </a:schemeClr>
                </a:solidFill>
                <a:latin typeface="Lucida Grande" panose="020B0600040502020204" pitchFamily="34" charset="0"/>
                <a:cs typeface="Lucida Grande" panose="020B0600040502020204" pitchFamily="34" charset="0"/>
              </a:rPr>
              <a:t> The techniques just seem too wimpy for the problem at hand.  </a:t>
            </a:r>
          </a:p>
        </p:txBody>
      </p:sp>
    </p:spTree>
    <p:extLst>
      <p:ext uri="{BB962C8B-B14F-4D97-AF65-F5344CB8AC3E}">
        <p14:creationId xmlns:p14="http://schemas.microsoft.com/office/powerpoint/2010/main" val="565140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AB3EC-74C1-A838-1FB8-66B5D8D9DC55}"/>
              </a:ext>
            </a:extLst>
          </p:cNvPr>
          <p:cNvSpPr>
            <a:spLocks noGrp="1"/>
          </p:cNvSpPr>
          <p:nvPr>
            <p:ph type="title"/>
          </p:nvPr>
        </p:nvSpPr>
        <p:spPr>
          <a:xfrm>
            <a:off x="423215" y="3073415"/>
            <a:ext cx="11264348" cy="1325563"/>
          </a:xfrm>
        </p:spPr>
        <p:txBody>
          <a:bodyPr>
            <a:normAutofit/>
          </a:bodyPr>
          <a:lstStyle/>
          <a:p>
            <a:r>
              <a:rPr lang="en-US" sz="3600" dirty="0"/>
              <a:t>Some of these </a:t>
            </a:r>
            <a:r>
              <a:rPr lang="en-US" sz="3600" dirty="0">
                <a:solidFill>
                  <a:srgbClr val="7030A0"/>
                </a:solidFill>
              </a:rPr>
              <a:t>don’t </a:t>
            </a:r>
            <a:br>
              <a:rPr lang="en-US" sz="3600" dirty="0">
                <a:solidFill>
                  <a:srgbClr val="7030A0"/>
                </a:solidFill>
              </a:rPr>
            </a:br>
            <a:r>
              <a:rPr lang="en-US" sz="3600" dirty="0">
                <a:solidFill>
                  <a:srgbClr val="7030A0"/>
                </a:solidFill>
              </a:rPr>
              <a:t>really apply </a:t>
            </a:r>
            <a:r>
              <a:rPr lang="en-US" sz="3600" dirty="0"/>
              <a:t>to ML...</a:t>
            </a:r>
          </a:p>
        </p:txBody>
      </p:sp>
      <p:sp>
        <p:nvSpPr>
          <p:cNvPr id="4" name="Slide Number Placeholder 3">
            <a:extLst>
              <a:ext uri="{FF2B5EF4-FFF2-40B4-BE49-F238E27FC236}">
                <a16:creationId xmlns:a16="http://schemas.microsoft.com/office/drawing/2014/main" id="{D9265FD1-5102-3035-D95F-4526B320B1B2}"/>
              </a:ext>
            </a:extLst>
          </p:cNvPr>
          <p:cNvSpPr>
            <a:spLocks noGrp="1"/>
          </p:cNvSpPr>
          <p:nvPr>
            <p:ph type="sldNum" sz="quarter" idx="12"/>
          </p:nvPr>
        </p:nvSpPr>
        <p:spPr/>
        <p:txBody>
          <a:bodyPr/>
          <a:lstStyle/>
          <a:p>
            <a:fld id="{BBDB7499-F370-8348-83C5-507685BB046D}" type="slidenum">
              <a:rPr lang="en-US" smtClean="0"/>
              <a:pPr/>
              <a:t>13</a:t>
            </a:fld>
            <a:endParaRPr lang="en-US" sz="1600" dirty="0"/>
          </a:p>
        </p:txBody>
      </p:sp>
      <p:pic>
        <p:nvPicPr>
          <p:cNvPr id="11" name="Picture 10">
            <a:extLst>
              <a:ext uri="{FF2B5EF4-FFF2-40B4-BE49-F238E27FC236}">
                <a16:creationId xmlns:a16="http://schemas.microsoft.com/office/drawing/2014/main" id="{CBEB0724-2597-39E0-E90B-74A6E3E204C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23215" y="622774"/>
            <a:ext cx="9334874" cy="5536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a:extLst>
              <a:ext uri="{FF2B5EF4-FFF2-40B4-BE49-F238E27FC236}">
                <a16:creationId xmlns:a16="http://schemas.microsoft.com/office/drawing/2014/main" id="{F371F663-310B-6F71-2D40-8689C368BC7F}"/>
              </a:ext>
            </a:extLst>
          </p:cNvPr>
          <p:cNvPicPr>
            <a:picLocks noChangeAspect="1"/>
          </p:cNvPicPr>
          <p:nvPr/>
        </p:nvPicPr>
        <p:blipFill>
          <a:blip r:embed="rId3" cstate="screen">
            <a:duotone>
              <a:prstClr val="black"/>
              <a:schemeClr val="bg1">
                <a:lumMod val="95000"/>
                <a:tint val="45000"/>
                <a:satMod val="400000"/>
              </a:schemeClr>
            </a:duotone>
            <a:extLst>
              <a:ext uri="{28A0092B-C50C-407E-A947-70E740481C1C}">
                <a14:useLocalDpi xmlns:a14="http://schemas.microsoft.com/office/drawing/2010/main"/>
              </a:ext>
            </a:extLst>
          </a:blip>
          <a:stretch>
            <a:fillRect/>
          </a:stretch>
        </p:blipFill>
        <p:spPr>
          <a:xfrm>
            <a:off x="5608779" y="1790700"/>
            <a:ext cx="5825012" cy="41957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TextBox 12">
            <a:extLst>
              <a:ext uri="{FF2B5EF4-FFF2-40B4-BE49-F238E27FC236}">
                <a16:creationId xmlns:a16="http://schemas.microsoft.com/office/drawing/2014/main" id="{D7569ED9-E9EE-0AD5-E397-01CAA9971DB9}"/>
              </a:ext>
            </a:extLst>
          </p:cNvPr>
          <p:cNvSpPr txBox="1"/>
          <p:nvPr/>
        </p:nvSpPr>
        <p:spPr>
          <a:xfrm>
            <a:off x="389349" y="1302323"/>
            <a:ext cx="4396042" cy="400110"/>
          </a:xfrm>
          <a:prstGeom prst="rect">
            <a:avLst/>
          </a:prstGeom>
          <a:solidFill>
            <a:schemeClr val="bg1"/>
          </a:solidFill>
          <a:effectLst>
            <a:outerShdw blurRad="50800" dist="38100" dir="5400000" algn="t" rotWithShape="0">
              <a:prstClr val="black">
                <a:alpha val="40000"/>
              </a:prstClr>
            </a:outerShdw>
          </a:effectLst>
          <a:scene3d>
            <a:camera prst="orthographicFront"/>
            <a:lightRig rig="threePt" dir="t"/>
          </a:scene3d>
          <a:sp3d>
            <a:bevelT w="25400" h="25400" prst="coolSlant"/>
          </a:sp3d>
        </p:spPr>
        <p:txBody>
          <a:bodyPr wrap="square" lIns="91440" rtlCol="0" anchor="ctr">
            <a:spAutoFit/>
          </a:bodyPr>
          <a:lstStyle/>
          <a:p>
            <a:pPr>
              <a:spcBef>
                <a:spcPts val="1200"/>
              </a:spcBef>
            </a:pPr>
            <a:r>
              <a:rPr lang="en-US" sz="2000" b="1" dirty="0">
                <a:solidFill>
                  <a:schemeClr val="tx1">
                    <a:lumMod val="75000"/>
                    <a:lumOff val="25000"/>
                  </a:schemeClr>
                </a:solidFill>
                <a:latin typeface="Lucida Grande" panose="020B0600040502020204" pitchFamily="34" charset="0"/>
                <a:cs typeface="Lucida Grande" panose="020B0600040502020204" pitchFamily="34" charset="0"/>
              </a:rPr>
              <a:t>1.  The authors don’t use </a:t>
            </a:r>
            <a:r>
              <a:rPr lang="en-US" sz="2000" b="1" dirty="0" err="1">
                <a:solidFill>
                  <a:schemeClr val="tx1">
                    <a:lumMod val="75000"/>
                    <a:lumOff val="25000"/>
                  </a:schemeClr>
                </a:solidFill>
                <a:latin typeface="Lucida Grande" panose="020B0600040502020204" pitchFamily="34" charset="0"/>
                <a:cs typeface="Lucida Grande" panose="020B0600040502020204" pitchFamily="34" charset="0"/>
              </a:rPr>
              <a:t>TeX.</a:t>
            </a:r>
            <a:endParaRPr lang="en-US" sz="2000" b="1" dirty="0">
              <a:solidFill>
                <a:schemeClr val="tx1">
                  <a:lumMod val="75000"/>
                  <a:lumOff val="25000"/>
                </a:schemeClr>
              </a:solidFill>
              <a:latin typeface="Lucida Grande" panose="020B0600040502020204" pitchFamily="34" charset="0"/>
              <a:cs typeface="Lucida Grande" panose="020B0600040502020204" pitchFamily="34" charset="0"/>
            </a:endParaRPr>
          </a:p>
        </p:txBody>
      </p:sp>
    </p:spTree>
    <p:extLst>
      <p:ext uri="{BB962C8B-B14F-4D97-AF65-F5344CB8AC3E}">
        <p14:creationId xmlns:p14="http://schemas.microsoft.com/office/powerpoint/2010/main" val="2500535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F3C6406-1AF5-46E8-69E5-BF1A23908A7D}"/>
              </a:ext>
            </a:extLst>
          </p:cNvPr>
          <p:cNvSpPr>
            <a:spLocks noGrp="1"/>
          </p:cNvSpPr>
          <p:nvPr>
            <p:ph type="sldNum" sz="quarter" idx="12"/>
          </p:nvPr>
        </p:nvSpPr>
        <p:spPr/>
        <p:txBody>
          <a:bodyPr/>
          <a:lstStyle/>
          <a:p>
            <a:fld id="{BBDB7499-F370-8348-83C5-507685BB046D}" type="slidenum">
              <a:rPr lang="en-US" smtClean="0"/>
              <a:pPr/>
              <a:t>14</a:t>
            </a:fld>
            <a:endParaRPr lang="en-US" sz="1600" dirty="0"/>
          </a:p>
        </p:txBody>
      </p:sp>
      <p:grpSp>
        <p:nvGrpSpPr>
          <p:cNvPr id="34" name="Group 33">
            <a:extLst>
              <a:ext uri="{FF2B5EF4-FFF2-40B4-BE49-F238E27FC236}">
                <a16:creationId xmlns:a16="http://schemas.microsoft.com/office/drawing/2014/main" id="{C4752FF0-F9FB-E04F-E81B-26EA8D875D59}"/>
              </a:ext>
            </a:extLst>
          </p:cNvPr>
          <p:cNvGrpSpPr/>
          <p:nvPr/>
        </p:nvGrpSpPr>
        <p:grpSpPr>
          <a:xfrm>
            <a:off x="463826" y="2809353"/>
            <a:ext cx="5292587" cy="1376625"/>
            <a:chOff x="463826" y="2809353"/>
            <a:chExt cx="5292587" cy="1376625"/>
          </a:xfrm>
        </p:grpSpPr>
        <p:pic>
          <p:nvPicPr>
            <p:cNvPr id="33794" name="Picture 2" descr="Using Ctrl-F – Writing Center">
              <a:extLst>
                <a:ext uri="{FF2B5EF4-FFF2-40B4-BE49-F238E27FC236}">
                  <a16:creationId xmlns:a16="http://schemas.microsoft.com/office/drawing/2014/main" id="{D347955C-D9FC-9FFA-1021-F8AE16DBD2A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3826" y="2809353"/>
              <a:ext cx="3013213" cy="1376625"/>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a:extLst>
                <a:ext uri="{FF2B5EF4-FFF2-40B4-BE49-F238E27FC236}">
                  <a16:creationId xmlns:a16="http://schemas.microsoft.com/office/drawing/2014/main" id="{6C92934A-DB6B-4668-B0BB-E347F0EDF72B}"/>
                </a:ext>
              </a:extLst>
            </p:cNvPr>
            <p:cNvSpPr/>
            <p:nvPr/>
          </p:nvSpPr>
          <p:spPr>
            <a:xfrm>
              <a:off x="3477039" y="3219369"/>
              <a:ext cx="2279374" cy="556592"/>
            </a:xfrm>
            <a:prstGeom prst="round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a:solidFill>
                    <a:schemeClr val="tx1"/>
                  </a:solidFill>
                  <a:latin typeface="Times" pitchFamily="2" charset="0"/>
                </a:rPr>
                <a:t>adaptive</a:t>
              </a:r>
              <a:endParaRPr lang="en-US" i="1" dirty="0">
                <a:solidFill>
                  <a:schemeClr val="tx1"/>
                </a:solidFill>
                <a:latin typeface="Times" pitchFamily="2" charset="0"/>
              </a:endParaRPr>
            </a:p>
          </p:txBody>
        </p:sp>
      </p:grpSp>
      <p:pic>
        <p:nvPicPr>
          <p:cNvPr id="10" name="Picture 9">
            <a:extLst>
              <a:ext uri="{FF2B5EF4-FFF2-40B4-BE49-F238E27FC236}">
                <a16:creationId xmlns:a16="http://schemas.microsoft.com/office/drawing/2014/main" id="{8ACC172F-F831-24B8-E7F6-2C79754CBCA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17635" y="1586159"/>
            <a:ext cx="2350301" cy="3792531"/>
          </a:xfrm>
          <a:prstGeom prst="rect">
            <a:avLst/>
          </a:prstGeom>
        </p:spPr>
      </p:pic>
      <p:pic>
        <p:nvPicPr>
          <p:cNvPr id="12" name="Picture 11">
            <a:extLst>
              <a:ext uri="{FF2B5EF4-FFF2-40B4-BE49-F238E27FC236}">
                <a16:creationId xmlns:a16="http://schemas.microsoft.com/office/drawing/2014/main" id="{B78945B8-547F-B380-C3CA-7933E5DACB5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917635" y="5483624"/>
            <a:ext cx="2350301" cy="1108992"/>
          </a:xfrm>
          <a:prstGeom prst="rect">
            <a:avLst/>
          </a:prstGeom>
        </p:spPr>
      </p:pic>
      <p:sp>
        <p:nvSpPr>
          <p:cNvPr id="11" name="Right Brace 10">
            <a:extLst>
              <a:ext uri="{FF2B5EF4-FFF2-40B4-BE49-F238E27FC236}">
                <a16:creationId xmlns:a16="http://schemas.microsoft.com/office/drawing/2014/main" id="{01E00387-3A92-38BB-45AD-81B1DD510450}"/>
              </a:ext>
            </a:extLst>
          </p:cNvPr>
          <p:cNvSpPr/>
          <p:nvPr/>
        </p:nvSpPr>
        <p:spPr>
          <a:xfrm>
            <a:off x="9400456" y="1601399"/>
            <a:ext cx="273629" cy="3792531"/>
          </a:xfrm>
          <a:prstGeom prst="rightBrace">
            <a:avLst/>
          </a:prstGeom>
          <a:ln w="571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Right Brace 13">
            <a:extLst>
              <a:ext uri="{FF2B5EF4-FFF2-40B4-BE49-F238E27FC236}">
                <a16:creationId xmlns:a16="http://schemas.microsoft.com/office/drawing/2014/main" id="{77AAEA7D-0DEC-635E-5A58-D076AE48596B}"/>
              </a:ext>
            </a:extLst>
          </p:cNvPr>
          <p:cNvSpPr/>
          <p:nvPr/>
        </p:nvSpPr>
        <p:spPr>
          <a:xfrm>
            <a:off x="9400456" y="5523836"/>
            <a:ext cx="273628" cy="1028567"/>
          </a:xfrm>
          <a:prstGeom prst="rightBrace">
            <a:avLst/>
          </a:prstGeom>
          <a:ln w="57150">
            <a:solidFill>
              <a:srgbClr val="00905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20561A78-26D8-EF17-8A1C-54653E1A8E2D}"/>
              </a:ext>
            </a:extLst>
          </p:cNvPr>
          <p:cNvSpPr txBox="1"/>
          <p:nvPr/>
        </p:nvSpPr>
        <p:spPr>
          <a:xfrm>
            <a:off x="9724267" y="5838064"/>
            <a:ext cx="1803955" cy="400110"/>
          </a:xfrm>
          <a:prstGeom prst="rect">
            <a:avLst/>
          </a:prstGeom>
          <a:noFill/>
        </p:spPr>
        <p:txBody>
          <a:bodyPr wrap="none" rtlCol="0">
            <a:spAutoFit/>
          </a:bodyPr>
          <a:lstStyle/>
          <a:p>
            <a:r>
              <a:rPr lang="en-US" sz="2000" i="1" dirty="0">
                <a:solidFill>
                  <a:srgbClr val="009051"/>
                </a:solidFill>
                <a:latin typeface="Times" pitchFamily="2" charset="0"/>
              </a:rPr>
              <a:t>“actual proof!”</a:t>
            </a:r>
          </a:p>
        </p:txBody>
      </p:sp>
      <p:sp>
        <p:nvSpPr>
          <p:cNvPr id="16" name="TextBox 15">
            <a:extLst>
              <a:ext uri="{FF2B5EF4-FFF2-40B4-BE49-F238E27FC236}">
                <a16:creationId xmlns:a16="http://schemas.microsoft.com/office/drawing/2014/main" id="{20B986F3-F3E7-3E52-9467-97FA9526C1C9}"/>
              </a:ext>
            </a:extLst>
          </p:cNvPr>
          <p:cNvSpPr txBox="1"/>
          <p:nvPr/>
        </p:nvSpPr>
        <p:spPr>
          <a:xfrm>
            <a:off x="9724267" y="2985631"/>
            <a:ext cx="2026490" cy="1323439"/>
          </a:xfrm>
          <a:prstGeom prst="rect">
            <a:avLst/>
          </a:prstGeom>
          <a:noFill/>
        </p:spPr>
        <p:txBody>
          <a:bodyPr wrap="square" rtlCol="0">
            <a:spAutoFit/>
          </a:bodyPr>
          <a:lstStyle/>
          <a:p>
            <a:r>
              <a:rPr lang="en-US" sz="2000" i="1" dirty="0">
                <a:solidFill>
                  <a:schemeClr val="accent3"/>
                </a:solidFill>
                <a:latin typeface="Times" pitchFamily="2" charset="0"/>
              </a:rPr>
              <a:t>“sanity checks that the theorem isn’t completely wrong...”</a:t>
            </a:r>
          </a:p>
        </p:txBody>
      </p:sp>
      <p:sp>
        <p:nvSpPr>
          <p:cNvPr id="17" name="Rounded Rectangle 16">
            <a:extLst>
              <a:ext uri="{FF2B5EF4-FFF2-40B4-BE49-F238E27FC236}">
                <a16:creationId xmlns:a16="http://schemas.microsoft.com/office/drawing/2014/main" id="{A9EC2E47-95DD-222C-5D08-81D442B38FF5}"/>
              </a:ext>
            </a:extLst>
          </p:cNvPr>
          <p:cNvSpPr/>
          <p:nvPr/>
        </p:nvSpPr>
        <p:spPr>
          <a:xfrm>
            <a:off x="6811615" y="1464070"/>
            <a:ext cx="2456321" cy="3929860"/>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75B8DF9D-12F5-239B-A2F2-3D0FCD97DB1D}"/>
              </a:ext>
            </a:extLst>
          </p:cNvPr>
          <p:cNvSpPr/>
          <p:nvPr/>
        </p:nvSpPr>
        <p:spPr>
          <a:xfrm>
            <a:off x="6811614" y="5466469"/>
            <a:ext cx="2456321" cy="1175171"/>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6">
            <p14:nvContentPartPr>
              <p14:cNvPr id="15" name="Ink 14">
                <a:extLst>
                  <a:ext uri="{FF2B5EF4-FFF2-40B4-BE49-F238E27FC236}">
                    <a16:creationId xmlns:a16="http://schemas.microsoft.com/office/drawing/2014/main" id="{F4594D4A-D696-435E-ADAA-F46C7644670A}"/>
                  </a:ext>
                </a:extLst>
              </p14:cNvPr>
              <p14:cNvContentPartPr/>
              <p14:nvPr/>
            </p14:nvContentPartPr>
            <p14:xfrm>
              <a:off x="7188720" y="5584191"/>
              <a:ext cx="462960" cy="10080"/>
            </p14:xfrm>
          </p:contentPart>
        </mc:Choice>
        <mc:Fallback xmlns="">
          <p:pic>
            <p:nvPicPr>
              <p:cNvPr id="15" name="Ink 14">
                <a:extLst>
                  <a:ext uri="{FF2B5EF4-FFF2-40B4-BE49-F238E27FC236}">
                    <a16:creationId xmlns:a16="http://schemas.microsoft.com/office/drawing/2014/main" id="{F4594D4A-D696-435E-ADAA-F46C7644670A}"/>
                  </a:ext>
                </a:extLst>
              </p:cNvPr>
              <p:cNvPicPr/>
              <p:nvPr/>
            </p:nvPicPr>
            <p:blipFill>
              <a:blip r:embed="rId7"/>
              <a:stretch>
                <a:fillRect/>
              </a:stretch>
            </p:blipFill>
            <p:spPr>
              <a:xfrm>
                <a:off x="7135080" y="5476551"/>
                <a:ext cx="570600" cy="225720"/>
              </a:xfrm>
              <a:prstGeom prst="rect">
                <a:avLst/>
              </a:prstGeom>
            </p:spPr>
          </p:pic>
        </mc:Fallback>
      </mc:AlternateContent>
      <p:pic>
        <p:nvPicPr>
          <p:cNvPr id="28" name="Picture 27">
            <a:extLst>
              <a:ext uri="{FF2B5EF4-FFF2-40B4-BE49-F238E27FC236}">
                <a16:creationId xmlns:a16="http://schemas.microsoft.com/office/drawing/2014/main" id="{D1981676-117F-2540-E33C-535EAB2AC553}"/>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423215" y="622774"/>
            <a:ext cx="9334874" cy="5536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2" name="Multiply 31">
            <a:extLst>
              <a:ext uri="{FF2B5EF4-FFF2-40B4-BE49-F238E27FC236}">
                <a16:creationId xmlns:a16="http://schemas.microsoft.com/office/drawing/2014/main" id="{26CB659D-53B0-B9F8-25CC-3A5AA70D4B0C}"/>
              </a:ext>
            </a:extLst>
          </p:cNvPr>
          <p:cNvSpPr/>
          <p:nvPr/>
        </p:nvSpPr>
        <p:spPr>
          <a:xfrm>
            <a:off x="565938" y="563632"/>
            <a:ext cx="907262" cy="689030"/>
          </a:xfrm>
          <a:prstGeom prst="mathMultiply">
            <a:avLst>
              <a:gd name="adj1" fmla="val 5464"/>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Arrow Connector 35">
            <a:extLst>
              <a:ext uri="{FF2B5EF4-FFF2-40B4-BE49-F238E27FC236}">
                <a16:creationId xmlns:a16="http://schemas.microsoft.com/office/drawing/2014/main" id="{166DB93C-0315-C9FB-92CB-CC2F796AB539}"/>
              </a:ext>
            </a:extLst>
          </p:cNvPr>
          <p:cNvCxnSpPr>
            <a:cxnSpLocks/>
          </p:cNvCxnSpPr>
          <p:nvPr/>
        </p:nvCxnSpPr>
        <p:spPr>
          <a:xfrm>
            <a:off x="6096000" y="5838064"/>
            <a:ext cx="518160" cy="0"/>
          </a:xfrm>
          <a:prstGeom prst="straightConnector1">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cxnSp>
      <p:sp>
        <p:nvSpPr>
          <p:cNvPr id="38" name="TextBox 37">
            <a:extLst>
              <a:ext uri="{FF2B5EF4-FFF2-40B4-BE49-F238E27FC236}">
                <a16:creationId xmlns:a16="http://schemas.microsoft.com/office/drawing/2014/main" id="{4385D029-645B-9621-1020-8E6232C9D078}"/>
              </a:ext>
            </a:extLst>
          </p:cNvPr>
          <p:cNvSpPr txBox="1"/>
          <p:nvPr/>
        </p:nvSpPr>
        <p:spPr>
          <a:xfrm>
            <a:off x="2743200" y="5523836"/>
            <a:ext cx="3459493" cy="923330"/>
          </a:xfrm>
          <a:prstGeom prst="rect">
            <a:avLst/>
          </a:prstGeom>
          <a:noFill/>
        </p:spPr>
        <p:txBody>
          <a:bodyPr wrap="square" rtlCol="0">
            <a:spAutoFit/>
          </a:bodyPr>
          <a:lstStyle/>
          <a:p>
            <a:pPr algn="ctr"/>
            <a:r>
              <a:rPr lang="en-US" dirty="0">
                <a:solidFill>
                  <a:srgbClr val="0070C0"/>
                </a:solidFill>
              </a:rPr>
              <a:t>this paper’s adaptive evaluation is actually </a:t>
            </a:r>
            <a:r>
              <a:rPr lang="en-US" b="1" dirty="0">
                <a:solidFill>
                  <a:srgbClr val="0070C0"/>
                </a:solidFill>
              </a:rPr>
              <a:t>6x longer</a:t>
            </a:r>
            <a:r>
              <a:rPr lang="en-US" dirty="0">
                <a:solidFill>
                  <a:srgbClr val="0070C0"/>
                </a:solidFill>
              </a:rPr>
              <a:t> than its non-adaptive evaluation </a:t>
            </a:r>
            <a:r>
              <a:rPr lang="en-US" dirty="0">
                <a:solidFill>
                  <a:srgbClr val="0070C0"/>
                </a:solidFill>
                <a:sym typeface="Wingdings" pitchFamily="2" charset="2"/>
              </a:rPr>
              <a:t></a:t>
            </a:r>
            <a:endParaRPr lang="en-US" dirty="0">
              <a:solidFill>
                <a:srgbClr val="0070C0"/>
              </a:solidFill>
            </a:endParaRPr>
          </a:p>
        </p:txBody>
      </p:sp>
      <p:sp>
        <p:nvSpPr>
          <p:cNvPr id="40" name="TextBox 39">
            <a:extLst>
              <a:ext uri="{FF2B5EF4-FFF2-40B4-BE49-F238E27FC236}">
                <a16:creationId xmlns:a16="http://schemas.microsoft.com/office/drawing/2014/main" id="{C9320DB7-7588-9CE3-5895-0AE11B929B52}"/>
              </a:ext>
            </a:extLst>
          </p:cNvPr>
          <p:cNvSpPr txBox="1"/>
          <p:nvPr/>
        </p:nvSpPr>
        <p:spPr>
          <a:xfrm>
            <a:off x="389349" y="1298448"/>
            <a:ext cx="3108960" cy="400110"/>
          </a:xfrm>
          <a:prstGeom prst="rect">
            <a:avLst/>
          </a:prstGeom>
          <a:solidFill>
            <a:schemeClr val="bg1"/>
          </a:solidFill>
          <a:effectLst>
            <a:outerShdw blurRad="50800" dist="38100" dir="5400000" algn="t" rotWithShape="0">
              <a:prstClr val="black">
                <a:alpha val="40000"/>
              </a:prstClr>
            </a:outerShdw>
          </a:effectLst>
          <a:scene3d>
            <a:camera prst="orthographicFront"/>
            <a:lightRig rig="threePt" dir="t"/>
          </a:scene3d>
          <a:sp3d>
            <a:bevelT w="25400" h="25400" prst="coolSlant"/>
          </a:sp3d>
        </p:spPr>
        <p:txBody>
          <a:bodyPr wrap="square" lIns="91440" rtlCol="0" anchor="ctr">
            <a:spAutoFit/>
          </a:bodyPr>
          <a:lstStyle/>
          <a:p>
            <a:pPr>
              <a:spcBef>
                <a:spcPts val="1200"/>
              </a:spcBef>
            </a:pPr>
            <a:r>
              <a:rPr lang="en-US" sz="2000" b="1" dirty="0">
                <a:solidFill>
                  <a:schemeClr val="tx1">
                    <a:lumMod val="75000"/>
                    <a:lumOff val="25000"/>
                  </a:schemeClr>
                </a:solidFill>
                <a:latin typeface="Lucida Grande" panose="020B0600040502020204" pitchFamily="34" charset="0"/>
                <a:cs typeface="Lucida Grande" panose="020B0600040502020204" pitchFamily="34" charset="0"/>
              </a:rPr>
              <a:t>1.  There is no proof.</a:t>
            </a:r>
          </a:p>
        </p:txBody>
      </p:sp>
      <p:sp>
        <p:nvSpPr>
          <p:cNvPr id="21" name="Multiply 20">
            <a:extLst>
              <a:ext uri="{FF2B5EF4-FFF2-40B4-BE49-F238E27FC236}">
                <a16:creationId xmlns:a16="http://schemas.microsoft.com/office/drawing/2014/main" id="{4EF64C49-89CA-0529-0EF3-82BBF5C22343}"/>
              </a:ext>
            </a:extLst>
          </p:cNvPr>
          <p:cNvSpPr/>
          <p:nvPr/>
        </p:nvSpPr>
        <p:spPr>
          <a:xfrm>
            <a:off x="3498309" y="563632"/>
            <a:ext cx="2017739" cy="689030"/>
          </a:xfrm>
          <a:prstGeom prst="mathMultiply">
            <a:avLst>
              <a:gd name="adj1" fmla="val 5464"/>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50DC6C19-CE15-B9A1-C327-77B46A0C3038}"/>
              </a:ext>
            </a:extLst>
          </p:cNvPr>
          <p:cNvSpPr txBox="1"/>
          <p:nvPr/>
        </p:nvSpPr>
        <p:spPr>
          <a:xfrm>
            <a:off x="3757356" y="242741"/>
            <a:ext cx="1718740" cy="400110"/>
          </a:xfrm>
          <a:prstGeom prst="rect">
            <a:avLst/>
          </a:prstGeom>
          <a:noFill/>
        </p:spPr>
        <p:txBody>
          <a:bodyPr wrap="none" rtlCol="0">
            <a:spAutoFit/>
          </a:bodyPr>
          <a:lstStyle/>
          <a:p>
            <a:r>
              <a:rPr lang="en-US" sz="2000" b="1" dirty="0">
                <a:solidFill>
                  <a:schemeClr val="tx1">
                    <a:lumMod val="75000"/>
                    <a:lumOff val="25000"/>
                  </a:schemeClr>
                </a:solidFill>
                <a:latin typeface="Lucida Grande" panose="020B0600040502020204" pitchFamily="34" charset="0"/>
                <a:cs typeface="Lucida Grande" panose="020B0600040502020204" pitchFamily="34" charset="0"/>
              </a:rPr>
              <a:t>Robustness</a:t>
            </a:r>
            <a:endParaRPr lang="en-US" b="1" dirty="0">
              <a:solidFill>
                <a:schemeClr val="tx1">
                  <a:lumMod val="75000"/>
                  <a:lumOff val="25000"/>
                </a:schemeClr>
              </a:solidFill>
              <a:latin typeface="Lucida Grande" panose="020B0600040502020204" pitchFamily="34" charset="0"/>
              <a:cs typeface="Lucida Grande" panose="020B0600040502020204" pitchFamily="34" charset="0"/>
            </a:endParaRPr>
          </a:p>
        </p:txBody>
      </p:sp>
      <p:sp>
        <p:nvSpPr>
          <p:cNvPr id="23" name="TextBox 22">
            <a:extLst>
              <a:ext uri="{FF2B5EF4-FFF2-40B4-BE49-F238E27FC236}">
                <a16:creationId xmlns:a16="http://schemas.microsoft.com/office/drawing/2014/main" id="{64292B40-3041-59BC-0FF3-F3CEDF66C5E6}"/>
              </a:ext>
            </a:extLst>
          </p:cNvPr>
          <p:cNvSpPr txBox="1"/>
          <p:nvPr/>
        </p:nvSpPr>
        <p:spPr>
          <a:xfrm>
            <a:off x="665530" y="246610"/>
            <a:ext cx="780983" cy="400110"/>
          </a:xfrm>
          <a:prstGeom prst="rect">
            <a:avLst/>
          </a:prstGeom>
          <a:noFill/>
        </p:spPr>
        <p:txBody>
          <a:bodyPr wrap="none" rtlCol="0">
            <a:spAutoFit/>
          </a:bodyPr>
          <a:lstStyle/>
          <a:p>
            <a:r>
              <a:rPr lang="en-US" sz="2000" b="1" dirty="0">
                <a:solidFill>
                  <a:schemeClr val="tx1">
                    <a:lumMod val="75000"/>
                    <a:lumOff val="25000"/>
                  </a:schemeClr>
                </a:solidFill>
                <a:latin typeface="Lucida Grande" panose="020B0600040502020204" pitchFamily="34" charset="0"/>
                <a:cs typeface="Lucida Grande" panose="020B0600040502020204" pitchFamily="34" charset="0"/>
              </a:rPr>
              <a:t>Four</a:t>
            </a:r>
            <a:endParaRPr lang="en-US" b="1" dirty="0">
              <a:solidFill>
                <a:schemeClr val="tx1">
                  <a:lumMod val="75000"/>
                  <a:lumOff val="25000"/>
                </a:schemeClr>
              </a:solidFill>
              <a:latin typeface="Lucida Grande" panose="020B0600040502020204" pitchFamily="34" charset="0"/>
              <a:cs typeface="Lucida Grande" panose="020B0600040502020204" pitchFamily="34" charset="0"/>
            </a:endParaRPr>
          </a:p>
        </p:txBody>
      </p:sp>
    </p:spTree>
    <p:extLst>
      <p:ext uri="{BB962C8B-B14F-4D97-AF65-F5344CB8AC3E}">
        <p14:creationId xmlns:p14="http://schemas.microsoft.com/office/powerpoint/2010/main" val="2919606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3" grpId="0"/>
      <p:bldP spid="16" grpId="0"/>
      <p:bldP spid="17" grpId="0" animBg="1"/>
      <p:bldP spid="18" grpId="0" animBg="1"/>
      <p:bldP spid="38" grpId="0"/>
      <p:bldP spid="4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F3C6406-1AF5-46E8-69E5-BF1A23908A7D}"/>
              </a:ext>
            </a:extLst>
          </p:cNvPr>
          <p:cNvSpPr>
            <a:spLocks noGrp="1"/>
          </p:cNvSpPr>
          <p:nvPr>
            <p:ph type="sldNum" sz="quarter" idx="12"/>
          </p:nvPr>
        </p:nvSpPr>
        <p:spPr/>
        <p:txBody>
          <a:bodyPr/>
          <a:lstStyle/>
          <a:p>
            <a:fld id="{BBDB7499-F370-8348-83C5-507685BB046D}" type="slidenum">
              <a:rPr lang="en-US" smtClean="0"/>
              <a:pPr/>
              <a:t>15</a:t>
            </a:fld>
            <a:endParaRPr lang="en-US" sz="1600" dirty="0"/>
          </a:p>
        </p:txBody>
      </p:sp>
      <p:grpSp>
        <p:nvGrpSpPr>
          <p:cNvPr id="34" name="Group 33">
            <a:extLst>
              <a:ext uri="{FF2B5EF4-FFF2-40B4-BE49-F238E27FC236}">
                <a16:creationId xmlns:a16="http://schemas.microsoft.com/office/drawing/2014/main" id="{C4752FF0-F9FB-E04F-E81B-26EA8D875D59}"/>
              </a:ext>
            </a:extLst>
          </p:cNvPr>
          <p:cNvGrpSpPr/>
          <p:nvPr/>
        </p:nvGrpSpPr>
        <p:grpSpPr>
          <a:xfrm>
            <a:off x="463826" y="3588840"/>
            <a:ext cx="5292587" cy="1376625"/>
            <a:chOff x="463826" y="2809353"/>
            <a:chExt cx="5292587" cy="1376625"/>
          </a:xfrm>
        </p:grpSpPr>
        <p:pic>
          <p:nvPicPr>
            <p:cNvPr id="33794" name="Picture 2" descr="Using Ctrl-F – Writing Center">
              <a:extLst>
                <a:ext uri="{FF2B5EF4-FFF2-40B4-BE49-F238E27FC236}">
                  <a16:creationId xmlns:a16="http://schemas.microsoft.com/office/drawing/2014/main" id="{D347955C-D9FC-9FFA-1021-F8AE16DBD2A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3826" y="2809353"/>
              <a:ext cx="3013213" cy="1376625"/>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a:extLst>
                <a:ext uri="{FF2B5EF4-FFF2-40B4-BE49-F238E27FC236}">
                  <a16:creationId xmlns:a16="http://schemas.microsoft.com/office/drawing/2014/main" id="{6C92934A-DB6B-4668-B0BB-E347F0EDF72B}"/>
                </a:ext>
              </a:extLst>
            </p:cNvPr>
            <p:cNvSpPr/>
            <p:nvPr/>
          </p:nvSpPr>
          <p:spPr>
            <a:xfrm>
              <a:off x="3477039" y="3219369"/>
              <a:ext cx="2279374" cy="556592"/>
            </a:xfrm>
            <a:prstGeom prst="round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a:solidFill>
                    <a:schemeClr val="tx1"/>
                  </a:solidFill>
                  <a:latin typeface="Times" pitchFamily="2" charset="0"/>
                </a:rPr>
                <a:t>code</a:t>
              </a:r>
              <a:endParaRPr lang="en-US" i="1" dirty="0">
                <a:solidFill>
                  <a:schemeClr val="tx1"/>
                </a:solidFill>
                <a:latin typeface="Times" pitchFamily="2" charset="0"/>
              </a:endParaRPr>
            </a:p>
          </p:txBody>
        </p:sp>
      </p:grpSp>
      <p:pic>
        <p:nvPicPr>
          <p:cNvPr id="28" name="Picture 27">
            <a:extLst>
              <a:ext uri="{FF2B5EF4-FFF2-40B4-BE49-F238E27FC236}">
                <a16:creationId xmlns:a16="http://schemas.microsoft.com/office/drawing/2014/main" id="{D1981676-117F-2540-E33C-535EAB2AC55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23215" y="622774"/>
            <a:ext cx="9334874" cy="5536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2" name="Multiply 31">
            <a:extLst>
              <a:ext uri="{FF2B5EF4-FFF2-40B4-BE49-F238E27FC236}">
                <a16:creationId xmlns:a16="http://schemas.microsoft.com/office/drawing/2014/main" id="{26CB659D-53B0-B9F8-25CC-3A5AA70D4B0C}"/>
              </a:ext>
            </a:extLst>
          </p:cNvPr>
          <p:cNvSpPr/>
          <p:nvPr/>
        </p:nvSpPr>
        <p:spPr>
          <a:xfrm>
            <a:off x="565938" y="563632"/>
            <a:ext cx="907262" cy="689030"/>
          </a:xfrm>
          <a:prstGeom prst="mathMultiply">
            <a:avLst>
              <a:gd name="adj1" fmla="val 5464"/>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C9320DB7-7588-9CE3-5895-0AE11B929B52}"/>
              </a:ext>
            </a:extLst>
          </p:cNvPr>
          <p:cNvSpPr txBox="1"/>
          <p:nvPr/>
        </p:nvSpPr>
        <p:spPr>
          <a:xfrm>
            <a:off x="389349" y="1298448"/>
            <a:ext cx="3108960" cy="400110"/>
          </a:xfrm>
          <a:prstGeom prst="rect">
            <a:avLst/>
          </a:prstGeom>
          <a:solidFill>
            <a:schemeClr val="bg1"/>
          </a:solidFill>
          <a:effectLst>
            <a:outerShdw blurRad="50800" dist="38100" dir="5400000" algn="t" rotWithShape="0">
              <a:prstClr val="black">
                <a:alpha val="40000"/>
              </a:prstClr>
            </a:outerShdw>
          </a:effectLst>
          <a:scene3d>
            <a:camera prst="orthographicFront"/>
            <a:lightRig rig="threePt" dir="t"/>
          </a:scene3d>
          <a:sp3d>
            <a:bevelT w="25400" h="25400" prst="coolSlant"/>
          </a:sp3d>
        </p:spPr>
        <p:txBody>
          <a:bodyPr wrap="square" lIns="91440" rtlCol="0" anchor="ctr">
            <a:spAutoFit/>
          </a:bodyPr>
          <a:lstStyle/>
          <a:p>
            <a:pPr>
              <a:spcBef>
                <a:spcPts val="1200"/>
              </a:spcBef>
            </a:pPr>
            <a:r>
              <a:rPr lang="en-US" sz="2000" b="1" dirty="0">
                <a:solidFill>
                  <a:schemeClr val="tx1">
                    <a:lumMod val="75000"/>
                    <a:lumOff val="25000"/>
                  </a:schemeClr>
                </a:solidFill>
                <a:latin typeface="Lucida Grande" panose="020B0600040502020204" pitchFamily="34" charset="0"/>
                <a:cs typeface="Lucida Grande" panose="020B0600040502020204" pitchFamily="34" charset="0"/>
              </a:rPr>
              <a:t>1.  There is no proof.</a:t>
            </a:r>
          </a:p>
        </p:txBody>
      </p:sp>
      <p:sp>
        <p:nvSpPr>
          <p:cNvPr id="21" name="Multiply 20">
            <a:extLst>
              <a:ext uri="{FF2B5EF4-FFF2-40B4-BE49-F238E27FC236}">
                <a16:creationId xmlns:a16="http://schemas.microsoft.com/office/drawing/2014/main" id="{4EF64C49-89CA-0529-0EF3-82BBF5C22343}"/>
              </a:ext>
            </a:extLst>
          </p:cNvPr>
          <p:cNvSpPr/>
          <p:nvPr/>
        </p:nvSpPr>
        <p:spPr>
          <a:xfrm>
            <a:off x="3498309" y="563632"/>
            <a:ext cx="2017739" cy="689030"/>
          </a:xfrm>
          <a:prstGeom prst="mathMultiply">
            <a:avLst>
              <a:gd name="adj1" fmla="val 5464"/>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50DC6C19-CE15-B9A1-C327-77B46A0C3038}"/>
              </a:ext>
            </a:extLst>
          </p:cNvPr>
          <p:cNvSpPr txBox="1"/>
          <p:nvPr/>
        </p:nvSpPr>
        <p:spPr>
          <a:xfrm>
            <a:off x="3757356" y="242741"/>
            <a:ext cx="1718740" cy="400110"/>
          </a:xfrm>
          <a:prstGeom prst="rect">
            <a:avLst/>
          </a:prstGeom>
          <a:noFill/>
        </p:spPr>
        <p:txBody>
          <a:bodyPr wrap="none" rtlCol="0">
            <a:spAutoFit/>
          </a:bodyPr>
          <a:lstStyle/>
          <a:p>
            <a:r>
              <a:rPr lang="en-US" sz="2000" b="1" dirty="0">
                <a:solidFill>
                  <a:schemeClr val="tx1">
                    <a:lumMod val="75000"/>
                    <a:lumOff val="25000"/>
                  </a:schemeClr>
                </a:solidFill>
                <a:latin typeface="Lucida Grande" panose="020B0600040502020204" pitchFamily="34" charset="0"/>
                <a:cs typeface="Lucida Grande" panose="020B0600040502020204" pitchFamily="34" charset="0"/>
              </a:rPr>
              <a:t>Robustness</a:t>
            </a:r>
            <a:endParaRPr lang="en-US" b="1" dirty="0">
              <a:solidFill>
                <a:schemeClr val="tx1">
                  <a:lumMod val="75000"/>
                  <a:lumOff val="25000"/>
                </a:schemeClr>
              </a:solidFill>
              <a:latin typeface="Lucida Grande" panose="020B0600040502020204" pitchFamily="34" charset="0"/>
              <a:cs typeface="Lucida Grande" panose="020B0600040502020204" pitchFamily="34" charset="0"/>
            </a:endParaRPr>
          </a:p>
        </p:txBody>
      </p:sp>
      <p:sp>
        <p:nvSpPr>
          <p:cNvPr id="23" name="TextBox 22">
            <a:extLst>
              <a:ext uri="{FF2B5EF4-FFF2-40B4-BE49-F238E27FC236}">
                <a16:creationId xmlns:a16="http://schemas.microsoft.com/office/drawing/2014/main" id="{64292B40-3041-59BC-0FF3-F3CEDF66C5E6}"/>
              </a:ext>
            </a:extLst>
          </p:cNvPr>
          <p:cNvSpPr txBox="1"/>
          <p:nvPr/>
        </p:nvSpPr>
        <p:spPr>
          <a:xfrm>
            <a:off x="665530" y="246610"/>
            <a:ext cx="780983" cy="400110"/>
          </a:xfrm>
          <a:prstGeom prst="rect">
            <a:avLst/>
          </a:prstGeom>
          <a:noFill/>
        </p:spPr>
        <p:txBody>
          <a:bodyPr wrap="none" rtlCol="0">
            <a:spAutoFit/>
          </a:bodyPr>
          <a:lstStyle/>
          <a:p>
            <a:r>
              <a:rPr lang="en-US" sz="2000" b="1" dirty="0">
                <a:solidFill>
                  <a:schemeClr val="tx1">
                    <a:lumMod val="75000"/>
                    <a:lumOff val="25000"/>
                  </a:schemeClr>
                </a:solidFill>
                <a:latin typeface="Lucida Grande" panose="020B0600040502020204" pitchFamily="34" charset="0"/>
                <a:cs typeface="Lucida Grande" panose="020B0600040502020204" pitchFamily="34" charset="0"/>
              </a:rPr>
              <a:t>Four</a:t>
            </a:r>
            <a:endParaRPr lang="en-US" b="1" dirty="0">
              <a:solidFill>
                <a:schemeClr val="tx1">
                  <a:lumMod val="75000"/>
                  <a:lumOff val="25000"/>
                </a:schemeClr>
              </a:solidFill>
              <a:latin typeface="Lucida Grande" panose="020B0600040502020204" pitchFamily="34" charset="0"/>
              <a:cs typeface="Lucida Grande" panose="020B0600040502020204" pitchFamily="34" charset="0"/>
            </a:endParaRPr>
          </a:p>
        </p:txBody>
      </p:sp>
      <p:pic>
        <p:nvPicPr>
          <p:cNvPr id="24" name="Picture 23">
            <a:extLst>
              <a:ext uri="{FF2B5EF4-FFF2-40B4-BE49-F238E27FC236}">
                <a16:creationId xmlns:a16="http://schemas.microsoft.com/office/drawing/2014/main" id="{7406DC9F-3DC5-FA5F-F52D-712354F7ED4B}"/>
              </a:ext>
            </a:extLst>
          </p:cNvPr>
          <p:cNvPicPr>
            <a:picLocks noChangeAspect="1"/>
          </p:cNvPicPr>
          <p:nvPr/>
        </p:nvPicPr>
        <p:blipFill>
          <a:blip r:embed="rId5"/>
          <a:stretch>
            <a:fillRect/>
          </a:stretch>
        </p:blipFill>
        <p:spPr>
          <a:xfrm>
            <a:off x="8295190" y="4360080"/>
            <a:ext cx="2400878" cy="1200439"/>
          </a:xfrm>
          <a:prstGeom prst="rect">
            <a:avLst/>
          </a:prstGeom>
        </p:spPr>
      </p:pic>
      <p:pic>
        <p:nvPicPr>
          <p:cNvPr id="2050" name="Picture 2" descr="GitHub — Wikipédia">
            <a:extLst>
              <a:ext uri="{FF2B5EF4-FFF2-40B4-BE49-F238E27FC236}">
                <a16:creationId xmlns:a16="http://schemas.microsoft.com/office/drawing/2014/main" id="{510025F6-810E-1071-CC1B-D131F83B7018}"/>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8490773" y="1510278"/>
            <a:ext cx="2009712" cy="200971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0A66090-423C-A412-FCD0-3BA8E5D48784}"/>
              </a:ext>
            </a:extLst>
          </p:cNvPr>
          <p:cNvSpPr txBox="1"/>
          <p:nvPr/>
        </p:nvSpPr>
        <p:spPr>
          <a:xfrm>
            <a:off x="8004692" y="3553320"/>
            <a:ext cx="3373039" cy="461665"/>
          </a:xfrm>
          <a:prstGeom prst="rect">
            <a:avLst/>
          </a:prstGeom>
          <a:noFill/>
        </p:spPr>
        <p:txBody>
          <a:bodyPr wrap="none" rtlCol="0">
            <a:spAutoFit/>
          </a:bodyPr>
          <a:lstStyle/>
          <a:p>
            <a:r>
              <a:rPr lang="en-US" sz="2400" i="1" dirty="0">
                <a:solidFill>
                  <a:srgbClr val="009051"/>
                </a:solidFill>
              </a:rPr>
              <a:t>reproducible evaluation</a:t>
            </a:r>
          </a:p>
        </p:txBody>
      </p:sp>
      <p:sp>
        <p:nvSpPr>
          <p:cNvPr id="26" name="TextBox 25">
            <a:extLst>
              <a:ext uri="{FF2B5EF4-FFF2-40B4-BE49-F238E27FC236}">
                <a16:creationId xmlns:a16="http://schemas.microsoft.com/office/drawing/2014/main" id="{CAAE5727-7E41-EC1B-63D3-D58AC3E2567C}"/>
              </a:ext>
            </a:extLst>
          </p:cNvPr>
          <p:cNvSpPr txBox="1"/>
          <p:nvPr/>
        </p:nvSpPr>
        <p:spPr>
          <a:xfrm>
            <a:off x="8169785" y="5443949"/>
            <a:ext cx="2651688" cy="461665"/>
          </a:xfrm>
          <a:prstGeom prst="rect">
            <a:avLst/>
          </a:prstGeom>
          <a:noFill/>
        </p:spPr>
        <p:txBody>
          <a:bodyPr wrap="none" rtlCol="0">
            <a:spAutoFit/>
          </a:bodyPr>
          <a:lstStyle/>
          <a:p>
            <a:r>
              <a:rPr lang="en-US" sz="2400" i="1" dirty="0">
                <a:solidFill>
                  <a:srgbClr val="009051"/>
                </a:solidFill>
              </a:rPr>
              <a:t>pretrained models</a:t>
            </a:r>
          </a:p>
        </p:txBody>
      </p:sp>
      <p:grpSp>
        <p:nvGrpSpPr>
          <p:cNvPr id="6" name="Group 5">
            <a:extLst>
              <a:ext uri="{FF2B5EF4-FFF2-40B4-BE49-F238E27FC236}">
                <a16:creationId xmlns:a16="http://schemas.microsoft.com/office/drawing/2014/main" id="{A19F6F84-3553-C109-42A4-5480E99D2724}"/>
              </a:ext>
            </a:extLst>
          </p:cNvPr>
          <p:cNvGrpSpPr/>
          <p:nvPr/>
        </p:nvGrpSpPr>
        <p:grpSpPr>
          <a:xfrm>
            <a:off x="389349" y="2019688"/>
            <a:ext cx="12846658" cy="807312"/>
            <a:chOff x="314066" y="4224534"/>
            <a:chExt cx="12846658" cy="807312"/>
          </a:xfrm>
        </p:grpSpPr>
        <p:sp>
          <p:nvSpPr>
            <p:cNvPr id="3" name="TextBox 2">
              <a:extLst>
                <a:ext uri="{FF2B5EF4-FFF2-40B4-BE49-F238E27FC236}">
                  <a16:creationId xmlns:a16="http://schemas.microsoft.com/office/drawing/2014/main" id="{ECED856B-8FF7-63E0-00A0-F0FF17424164}"/>
                </a:ext>
              </a:extLst>
            </p:cNvPr>
            <p:cNvSpPr txBox="1"/>
            <p:nvPr/>
          </p:nvSpPr>
          <p:spPr>
            <a:xfrm>
              <a:off x="314066" y="4224534"/>
              <a:ext cx="7140096" cy="769441"/>
            </a:xfrm>
            <a:prstGeom prst="rect">
              <a:avLst/>
            </a:prstGeom>
            <a:solidFill>
              <a:schemeClr val="bg1">
                <a:lumMod val="95000"/>
              </a:schemeClr>
            </a:solidFill>
            <a:ln>
              <a:noFill/>
            </a:ln>
          </p:spPr>
          <p:txBody>
            <a:bodyPr wrap="none" rtlCol="0" anchor="b">
              <a:spAutoFit/>
            </a:bodyPr>
            <a:lstStyle/>
            <a:p>
              <a:r>
                <a:rPr lang="en-US" sz="2200" i="1" dirty="0">
                  <a:latin typeface="Cambria Math" panose="02040503050406030204" pitchFamily="18" charset="0"/>
                  <a:ea typeface="Cambria Math" panose="02040503050406030204" pitchFamily="18" charset="0"/>
                </a:rPr>
                <a:t>Proof.	The proof will be released upon paper acceptance.</a:t>
              </a:r>
            </a:p>
            <a:p>
              <a:r>
                <a:rPr lang="en-US" sz="2200" i="1" dirty="0">
                  <a:latin typeface="Cambria Math" panose="02040503050406030204" pitchFamily="18" charset="0"/>
                  <a:ea typeface="Cambria Math" panose="02040503050406030204" pitchFamily="18" charset="0"/>
                </a:rPr>
                <a:t>  </a:t>
              </a:r>
              <a:endParaRPr lang="en-US" sz="2200" dirty="0">
                <a:latin typeface="Cambria Math" panose="02040503050406030204" pitchFamily="18" charset="0"/>
                <a:ea typeface="Cambria Math" panose="02040503050406030204" pitchFamily="18" charset="0"/>
              </a:endParaRPr>
            </a:p>
          </p:txBody>
        </p:sp>
        <p:sp>
          <p:nvSpPr>
            <p:cNvPr id="30" name="TextBox 29">
              <a:extLst>
                <a:ext uri="{FF2B5EF4-FFF2-40B4-BE49-F238E27FC236}">
                  <a16:creationId xmlns:a16="http://schemas.microsoft.com/office/drawing/2014/main" id="{4A2C9DD4-21A2-A918-E55C-CFC5775A875E}"/>
                </a:ext>
              </a:extLst>
            </p:cNvPr>
            <p:cNvSpPr txBox="1"/>
            <p:nvPr/>
          </p:nvSpPr>
          <p:spPr>
            <a:xfrm>
              <a:off x="7059728" y="4662514"/>
              <a:ext cx="6100996" cy="369332"/>
            </a:xfrm>
            <a:prstGeom prst="rect">
              <a:avLst/>
            </a:prstGeom>
            <a:noFill/>
          </p:spPr>
          <p:txBody>
            <a:bodyPr wrap="square">
              <a:spAutoFit/>
            </a:bodyPr>
            <a:lstStyle/>
            <a:p>
              <a:r>
                <a:rPr lang="en-US" dirty="0">
                  <a:latin typeface="Cambria Math" panose="02040503050406030204" pitchFamily="18" charset="0"/>
                  <a:ea typeface="Cambria Math" panose="02040503050406030204" pitchFamily="18" charset="0"/>
                </a:rPr>
                <a:t>◼️</a:t>
              </a:r>
              <a:endParaRPr lang="en-US" dirty="0"/>
            </a:p>
          </p:txBody>
        </p:sp>
      </p:grpSp>
    </p:spTree>
    <p:extLst>
      <p:ext uri="{BB962C8B-B14F-4D97-AF65-F5344CB8AC3E}">
        <p14:creationId xmlns:p14="http://schemas.microsoft.com/office/powerpoint/2010/main" val="456490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a:extLst>
              <a:ext uri="{FF2B5EF4-FFF2-40B4-BE49-F238E27FC236}">
                <a16:creationId xmlns:a16="http://schemas.microsoft.com/office/drawing/2014/main" id="{9A4262B3-7968-4B5C-9661-6C3CC134459E}"/>
              </a:ext>
            </a:extLst>
          </p:cNvPr>
          <p:cNvSpPr/>
          <p:nvPr/>
        </p:nvSpPr>
        <p:spPr>
          <a:xfrm>
            <a:off x="463826" y="2702256"/>
            <a:ext cx="10561983" cy="2463061"/>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F3C6406-1AF5-46E8-69E5-BF1A23908A7D}"/>
              </a:ext>
            </a:extLst>
          </p:cNvPr>
          <p:cNvSpPr>
            <a:spLocks noGrp="1"/>
          </p:cNvSpPr>
          <p:nvPr>
            <p:ph type="sldNum" sz="quarter" idx="12"/>
          </p:nvPr>
        </p:nvSpPr>
        <p:spPr/>
        <p:txBody>
          <a:bodyPr/>
          <a:lstStyle/>
          <a:p>
            <a:fld id="{BBDB7499-F370-8348-83C5-507685BB046D}" type="slidenum">
              <a:rPr lang="en-US" smtClean="0"/>
              <a:pPr/>
              <a:t>16</a:t>
            </a:fld>
            <a:endParaRPr lang="en-US" sz="1600" dirty="0"/>
          </a:p>
        </p:txBody>
      </p:sp>
      <p:pic>
        <p:nvPicPr>
          <p:cNvPr id="5" name="Picture 4">
            <a:extLst>
              <a:ext uri="{FF2B5EF4-FFF2-40B4-BE49-F238E27FC236}">
                <a16:creationId xmlns:a16="http://schemas.microsoft.com/office/drawing/2014/main" id="{1D9049E1-15E3-F090-5E7C-5D49825E2D6F}"/>
              </a:ext>
            </a:extLst>
          </p:cNvPr>
          <p:cNvPicPr>
            <a:picLocks noChangeAspect="1"/>
          </p:cNvPicPr>
          <p:nvPr/>
        </p:nvPicPr>
        <p:blipFill>
          <a:blip r:embed="rId2"/>
          <a:stretch>
            <a:fillRect/>
          </a:stretch>
        </p:blipFill>
        <p:spPr>
          <a:xfrm>
            <a:off x="1433586" y="2941983"/>
            <a:ext cx="6554437" cy="487017"/>
          </a:xfrm>
          <a:prstGeom prst="rect">
            <a:avLst/>
          </a:prstGeom>
        </p:spPr>
      </p:pic>
      <p:pic>
        <p:nvPicPr>
          <p:cNvPr id="6" name="Picture 5">
            <a:extLst>
              <a:ext uri="{FF2B5EF4-FFF2-40B4-BE49-F238E27FC236}">
                <a16:creationId xmlns:a16="http://schemas.microsoft.com/office/drawing/2014/main" id="{EAE28F55-B246-5445-F05A-06113067C106}"/>
              </a:ext>
            </a:extLst>
          </p:cNvPr>
          <p:cNvPicPr>
            <a:picLocks noChangeAspect="1"/>
          </p:cNvPicPr>
          <p:nvPr/>
        </p:nvPicPr>
        <p:blipFill>
          <a:blip r:embed="rId3"/>
          <a:stretch>
            <a:fillRect/>
          </a:stretch>
        </p:blipFill>
        <p:spPr>
          <a:xfrm>
            <a:off x="2498145" y="4593431"/>
            <a:ext cx="4048128" cy="337344"/>
          </a:xfrm>
          <a:prstGeom prst="rect">
            <a:avLst/>
          </a:prstGeom>
        </p:spPr>
      </p:pic>
      <p:pic>
        <p:nvPicPr>
          <p:cNvPr id="7" name="Picture 6">
            <a:extLst>
              <a:ext uri="{FF2B5EF4-FFF2-40B4-BE49-F238E27FC236}">
                <a16:creationId xmlns:a16="http://schemas.microsoft.com/office/drawing/2014/main" id="{849C3A20-36C1-6F98-4DD8-488A308E493E}"/>
              </a:ext>
            </a:extLst>
          </p:cNvPr>
          <p:cNvPicPr>
            <a:picLocks noChangeAspect="1"/>
          </p:cNvPicPr>
          <p:nvPr/>
        </p:nvPicPr>
        <p:blipFill>
          <a:blip r:embed="rId4"/>
          <a:stretch>
            <a:fillRect/>
          </a:stretch>
        </p:blipFill>
        <p:spPr>
          <a:xfrm>
            <a:off x="5129631" y="3839152"/>
            <a:ext cx="5418064" cy="487017"/>
          </a:xfrm>
          <a:prstGeom prst="rect">
            <a:avLst/>
          </a:prstGeom>
        </p:spPr>
      </p:pic>
      <p:pic>
        <p:nvPicPr>
          <p:cNvPr id="8" name="Picture 7">
            <a:extLst>
              <a:ext uri="{FF2B5EF4-FFF2-40B4-BE49-F238E27FC236}">
                <a16:creationId xmlns:a16="http://schemas.microsoft.com/office/drawing/2014/main" id="{1CD47238-D8AA-43A7-D12F-A9EFE17A50D9}"/>
              </a:ext>
            </a:extLst>
          </p:cNvPr>
          <p:cNvPicPr>
            <a:picLocks noChangeAspect="1"/>
          </p:cNvPicPr>
          <p:nvPr/>
        </p:nvPicPr>
        <p:blipFill>
          <a:blip r:embed="rId5"/>
          <a:stretch>
            <a:fillRect/>
          </a:stretch>
        </p:blipFill>
        <p:spPr>
          <a:xfrm>
            <a:off x="808812" y="3845935"/>
            <a:ext cx="3975833" cy="337344"/>
          </a:xfrm>
          <a:prstGeom prst="rect">
            <a:avLst/>
          </a:prstGeom>
        </p:spPr>
      </p:pic>
      <p:sp>
        <p:nvSpPr>
          <p:cNvPr id="33" name="Rectangle 32">
            <a:extLst>
              <a:ext uri="{FF2B5EF4-FFF2-40B4-BE49-F238E27FC236}">
                <a16:creationId xmlns:a16="http://schemas.microsoft.com/office/drawing/2014/main" id="{CFD4F599-05CE-EA6D-09F3-44DDCD1ED726}"/>
              </a:ext>
            </a:extLst>
          </p:cNvPr>
          <p:cNvSpPr/>
          <p:nvPr/>
        </p:nvSpPr>
        <p:spPr>
          <a:xfrm>
            <a:off x="618435" y="5490600"/>
            <a:ext cx="10407374" cy="8763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 strong evaluation should be about </a:t>
            </a:r>
            <a:r>
              <a:rPr lang="en-US" sz="2800" i="1" dirty="0">
                <a:solidFill>
                  <a:srgbClr val="009051"/>
                </a:solidFill>
              </a:rPr>
              <a:t>quality</a:t>
            </a:r>
            <a:r>
              <a:rPr lang="en-US" sz="2800" i="1" dirty="0">
                <a:solidFill>
                  <a:schemeClr val="tx1"/>
                </a:solidFill>
              </a:rPr>
              <a:t>, </a:t>
            </a:r>
            <a:r>
              <a:rPr lang="en-US" sz="2800" dirty="0">
                <a:solidFill>
                  <a:schemeClr val="tx1"/>
                </a:solidFill>
              </a:rPr>
              <a:t>not </a:t>
            </a:r>
            <a:r>
              <a:rPr lang="en-US" sz="2800" i="1" dirty="0">
                <a:solidFill>
                  <a:srgbClr val="C00000"/>
                </a:solidFill>
              </a:rPr>
              <a:t>quantity</a:t>
            </a:r>
            <a:endParaRPr lang="en-US" sz="2800" dirty="0">
              <a:solidFill>
                <a:srgbClr val="C00000"/>
              </a:solidFill>
            </a:endParaRPr>
          </a:p>
        </p:txBody>
      </p:sp>
      <p:sp>
        <p:nvSpPr>
          <p:cNvPr id="34" name="TextBox 33">
            <a:extLst>
              <a:ext uri="{FF2B5EF4-FFF2-40B4-BE49-F238E27FC236}">
                <a16:creationId xmlns:a16="http://schemas.microsoft.com/office/drawing/2014/main" id="{36E12EDF-913D-0644-E950-F6C439BF11FB}"/>
              </a:ext>
            </a:extLst>
          </p:cNvPr>
          <p:cNvSpPr txBox="1"/>
          <p:nvPr/>
        </p:nvSpPr>
        <p:spPr>
          <a:xfrm>
            <a:off x="389349" y="1298448"/>
            <a:ext cx="3749040" cy="400110"/>
          </a:xfrm>
          <a:prstGeom prst="rect">
            <a:avLst/>
          </a:prstGeom>
          <a:solidFill>
            <a:schemeClr val="bg1"/>
          </a:solidFill>
          <a:effectLst>
            <a:outerShdw blurRad="50800" dist="38100" dir="5400000" algn="t" rotWithShape="0">
              <a:prstClr val="black">
                <a:alpha val="40000"/>
              </a:prstClr>
            </a:outerShdw>
          </a:effectLst>
          <a:scene3d>
            <a:camera prst="orthographicFront"/>
            <a:lightRig rig="threePt" dir="t"/>
          </a:scene3d>
          <a:sp3d>
            <a:bevelT w="25400" h="25400" prst="coolSlant"/>
          </a:sp3d>
        </p:spPr>
        <p:txBody>
          <a:bodyPr wrap="square" lIns="91440" rtlCol="0" anchor="ctr">
            <a:spAutoFit/>
          </a:bodyPr>
          <a:lstStyle/>
          <a:p>
            <a:pPr>
              <a:spcBef>
                <a:spcPts val="1200"/>
              </a:spcBef>
            </a:pPr>
            <a:r>
              <a:rPr lang="en-US" sz="2000" b="1" dirty="0">
                <a:solidFill>
                  <a:schemeClr val="tx1">
                    <a:lumMod val="75000"/>
                    <a:lumOff val="25000"/>
                  </a:schemeClr>
                </a:solidFill>
                <a:latin typeface="Lucida Grande" panose="020B0600040502020204" pitchFamily="34" charset="0"/>
                <a:cs typeface="Lucida Grande" panose="020B0600040502020204" pitchFamily="34" charset="0"/>
              </a:rPr>
              <a:t>2.  There are many proofs.</a:t>
            </a:r>
          </a:p>
        </p:txBody>
      </p:sp>
      <p:pic>
        <p:nvPicPr>
          <p:cNvPr id="13" name="Picture 12">
            <a:extLst>
              <a:ext uri="{FF2B5EF4-FFF2-40B4-BE49-F238E27FC236}">
                <a16:creationId xmlns:a16="http://schemas.microsoft.com/office/drawing/2014/main" id="{F7258ECA-9FFE-8959-8577-AA4CD8C85AC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23215" y="622774"/>
            <a:ext cx="9334874" cy="5536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Multiply 13">
            <a:extLst>
              <a:ext uri="{FF2B5EF4-FFF2-40B4-BE49-F238E27FC236}">
                <a16:creationId xmlns:a16="http://schemas.microsoft.com/office/drawing/2014/main" id="{DA5D35EA-1375-F8BB-3B6E-34C3F2962A04}"/>
              </a:ext>
            </a:extLst>
          </p:cNvPr>
          <p:cNvSpPr/>
          <p:nvPr/>
        </p:nvSpPr>
        <p:spPr>
          <a:xfrm>
            <a:off x="565938" y="563632"/>
            <a:ext cx="907262" cy="689030"/>
          </a:xfrm>
          <a:prstGeom prst="mathMultiply">
            <a:avLst>
              <a:gd name="adj1" fmla="val 5464"/>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Multiply 14">
            <a:extLst>
              <a:ext uri="{FF2B5EF4-FFF2-40B4-BE49-F238E27FC236}">
                <a16:creationId xmlns:a16="http://schemas.microsoft.com/office/drawing/2014/main" id="{40DC30FF-35A7-EFFB-22EB-3DFE0561D14E}"/>
              </a:ext>
            </a:extLst>
          </p:cNvPr>
          <p:cNvSpPr/>
          <p:nvPr/>
        </p:nvSpPr>
        <p:spPr>
          <a:xfrm>
            <a:off x="3498309" y="563632"/>
            <a:ext cx="2017739" cy="689030"/>
          </a:xfrm>
          <a:prstGeom prst="mathMultiply">
            <a:avLst>
              <a:gd name="adj1" fmla="val 5464"/>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E705AD57-D0B7-E962-EA0E-C7FC9EC93B7F}"/>
              </a:ext>
            </a:extLst>
          </p:cNvPr>
          <p:cNvSpPr txBox="1"/>
          <p:nvPr/>
        </p:nvSpPr>
        <p:spPr>
          <a:xfrm>
            <a:off x="3757356" y="242741"/>
            <a:ext cx="1718740" cy="400110"/>
          </a:xfrm>
          <a:prstGeom prst="rect">
            <a:avLst/>
          </a:prstGeom>
          <a:noFill/>
        </p:spPr>
        <p:txBody>
          <a:bodyPr wrap="none" rtlCol="0">
            <a:spAutoFit/>
          </a:bodyPr>
          <a:lstStyle/>
          <a:p>
            <a:r>
              <a:rPr lang="en-US" sz="2000" b="1" dirty="0">
                <a:solidFill>
                  <a:schemeClr val="tx1">
                    <a:lumMod val="75000"/>
                    <a:lumOff val="25000"/>
                  </a:schemeClr>
                </a:solidFill>
                <a:latin typeface="Lucida Grande" panose="020B0600040502020204" pitchFamily="34" charset="0"/>
                <a:cs typeface="Lucida Grande" panose="020B0600040502020204" pitchFamily="34" charset="0"/>
              </a:rPr>
              <a:t>Robustness</a:t>
            </a:r>
            <a:endParaRPr lang="en-US" b="1" dirty="0">
              <a:solidFill>
                <a:schemeClr val="tx1">
                  <a:lumMod val="75000"/>
                  <a:lumOff val="25000"/>
                </a:schemeClr>
              </a:solidFill>
              <a:latin typeface="Lucida Grande" panose="020B0600040502020204" pitchFamily="34" charset="0"/>
              <a:cs typeface="Lucida Grande" panose="020B0600040502020204" pitchFamily="34" charset="0"/>
            </a:endParaRPr>
          </a:p>
        </p:txBody>
      </p:sp>
      <p:sp>
        <p:nvSpPr>
          <p:cNvPr id="17" name="TextBox 16">
            <a:extLst>
              <a:ext uri="{FF2B5EF4-FFF2-40B4-BE49-F238E27FC236}">
                <a16:creationId xmlns:a16="http://schemas.microsoft.com/office/drawing/2014/main" id="{9E312F46-A528-C5E8-8BB2-6A8036692F39}"/>
              </a:ext>
            </a:extLst>
          </p:cNvPr>
          <p:cNvSpPr txBox="1"/>
          <p:nvPr/>
        </p:nvSpPr>
        <p:spPr>
          <a:xfrm>
            <a:off x="665530" y="246610"/>
            <a:ext cx="780983" cy="400110"/>
          </a:xfrm>
          <a:prstGeom prst="rect">
            <a:avLst/>
          </a:prstGeom>
          <a:noFill/>
        </p:spPr>
        <p:txBody>
          <a:bodyPr wrap="none" rtlCol="0">
            <a:spAutoFit/>
          </a:bodyPr>
          <a:lstStyle/>
          <a:p>
            <a:r>
              <a:rPr lang="en-US" sz="2000" b="1" dirty="0">
                <a:solidFill>
                  <a:schemeClr val="tx1">
                    <a:lumMod val="75000"/>
                    <a:lumOff val="25000"/>
                  </a:schemeClr>
                </a:solidFill>
                <a:latin typeface="Lucida Grande" panose="020B0600040502020204" pitchFamily="34" charset="0"/>
                <a:cs typeface="Lucida Grande" panose="020B0600040502020204" pitchFamily="34" charset="0"/>
              </a:rPr>
              <a:t>Four</a:t>
            </a:r>
            <a:endParaRPr lang="en-US" b="1" dirty="0">
              <a:solidFill>
                <a:schemeClr val="tx1">
                  <a:lumMod val="75000"/>
                  <a:lumOff val="25000"/>
                </a:schemeClr>
              </a:solidFill>
              <a:latin typeface="Lucida Grande" panose="020B0600040502020204" pitchFamily="34" charset="0"/>
              <a:cs typeface="Lucida Grande" panose="020B0600040502020204" pitchFamily="34" charset="0"/>
            </a:endParaRPr>
          </a:p>
        </p:txBody>
      </p:sp>
    </p:spTree>
    <p:extLst>
      <p:ext uri="{BB962C8B-B14F-4D97-AF65-F5344CB8AC3E}">
        <p14:creationId xmlns:p14="http://schemas.microsoft.com/office/powerpoint/2010/main" val="1866227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895F2DAB-CED7-FD5E-3EFF-22AF154B5373}"/>
              </a:ext>
            </a:extLst>
          </p:cNvPr>
          <p:cNvSpPr/>
          <p:nvPr/>
        </p:nvSpPr>
        <p:spPr>
          <a:xfrm>
            <a:off x="794026" y="4548611"/>
            <a:ext cx="10407374" cy="20045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If the </a:t>
            </a:r>
            <a:r>
              <a:rPr lang="en-US" sz="4000" i="1" dirty="0">
                <a:solidFill>
                  <a:srgbClr val="00B050"/>
                </a:solidFill>
              </a:rPr>
              <a:t>proof still works</a:t>
            </a:r>
            <a:r>
              <a:rPr lang="en-US" sz="4000" i="1" dirty="0">
                <a:solidFill>
                  <a:schemeClr val="tx1"/>
                </a:solidFill>
              </a:rPr>
              <a:t> </a:t>
            </a:r>
            <a:br>
              <a:rPr lang="en-US" sz="4000" i="1" dirty="0">
                <a:solidFill>
                  <a:schemeClr val="tx1"/>
                </a:solidFill>
              </a:rPr>
            </a:br>
            <a:r>
              <a:rPr lang="en-US" sz="4000" dirty="0">
                <a:solidFill>
                  <a:schemeClr val="tx1"/>
                </a:solidFill>
              </a:rPr>
              <a:t>for a </a:t>
            </a:r>
            <a:r>
              <a:rPr lang="en-US" sz="4000" i="1" dirty="0">
                <a:solidFill>
                  <a:schemeClr val="accent6"/>
                </a:solidFill>
              </a:rPr>
              <a:t>theorem that is false</a:t>
            </a:r>
            <a:r>
              <a:rPr lang="en-US" sz="4000" i="1" dirty="0">
                <a:solidFill>
                  <a:schemeClr val="tx1"/>
                </a:solidFill>
              </a:rPr>
              <a:t>, </a:t>
            </a:r>
            <a:br>
              <a:rPr lang="en-US" sz="4000" i="1" dirty="0">
                <a:solidFill>
                  <a:schemeClr val="tx1"/>
                </a:solidFill>
              </a:rPr>
            </a:br>
            <a:r>
              <a:rPr lang="en-US" sz="4000" dirty="0">
                <a:solidFill>
                  <a:schemeClr val="tx1"/>
                </a:solidFill>
              </a:rPr>
              <a:t>there is clearly something wrong!</a:t>
            </a:r>
          </a:p>
        </p:txBody>
      </p:sp>
      <p:sp>
        <p:nvSpPr>
          <p:cNvPr id="4" name="Slide Number Placeholder 3">
            <a:extLst>
              <a:ext uri="{FF2B5EF4-FFF2-40B4-BE49-F238E27FC236}">
                <a16:creationId xmlns:a16="http://schemas.microsoft.com/office/drawing/2014/main" id="{B2416185-1DF4-9379-936D-D090D70C903E}"/>
              </a:ext>
            </a:extLst>
          </p:cNvPr>
          <p:cNvSpPr>
            <a:spLocks noGrp="1"/>
          </p:cNvSpPr>
          <p:nvPr>
            <p:ph type="sldNum" sz="quarter" idx="12"/>
          </p:nvPr>
        </p:nvSpPr>
        <p:spPr/>
        <p:txBody>
          <a:bodyPr/>
          <a:lstStyle/>
          <a:p>
            <a:fld id="{BBDB7499-F370-8348-83C5-507685BB046D}" type="slidenum">
              <a:rPr lang="en-US" smtClean="0"/>
              <a:pPr/>
              <a:t>17</a:t>
            </a:fld>
            <a:endParaRPr lang="en-US" sz="1600" dirty="0"/>
          </a:p>
        </p:txBody>
      </p:sp>
      <p:grpSp>
        <p:nvGrpSpPr>
          <p:cNvPr id="25" name="Group 24">
            <a:extLst>
              <a:ext uri="{FF2B5EF4-FFF2-40B4-BE49-F238E27FC236}">
                <a16:creationId xmlns:a16="http://schemas.microsoft.com/office/drawing/2014/main" id="{056DBCD7-A4D9-795F-0D5F-1FC9212927A7}"/>
              </a:ext>
            </a:extLst>
          </p:cNvPr>
          <p:cNvGrpSpPr/>
          <p:nvPr/>
        </p:nvGrpSpPr>
        <p:grpSpPr>
          <a:xfrm>
            <a:off x="447170" y="2135909"/>
            <a:ext cx="5519713" cy="1039120"/>
            <a:chOff x="447170" y="2135909"/>
            <a:chExt cx="5519713" cy="1039120"/>
          </a:xfrm>
        </p:grpSpPr>
        <mc:AlternateContent xmlns:mc="http://schemas.openxmlformats.org/markup-compatibility/2006" xmlns:a14="http://schemas.microsoft.com/office/drawing/2010/main">
          <mc:Choice Requires="a14">
            <p:sp>
              <p:nvSpPr>
                <p:cNvPr id="7" name="Rounded Rectangle 6">
                  <a:extLst>
                    <a:ext uri="{FF2B5EF4-FFF2-40B4-BE49-F238E27FC236}">
                      <a16:creationId xmlns:a16="http://schemas.microsoft.com/office/drawing/2014/main" id="{9F3E569D-DF53-70EC-46C5-B78916D3C8CF}"/>
                    </a:ext>
                  </a:extLst>
                </p:cNvPr>
                <p:cNvSpPr/>
                <p:nvPr/>
              </p:nvSpPr>
              <p:spPr>
                <a:xfrm>
                  <a:off x="447170" y="2135909"/>
                  <a:ext cx="5519713" cy="103912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2800" dirty="0">
                      <a:solidFill>
                        <a:schemeClr val="tx1"/>
                      </a:solidFill>
                      <a:latin typeface="Cambria Math" panose="02040503050406030204" pitchFamily="18" charset="0"/>
                      <a:ea typeface="Cambria Math" panose="02040503050406030204" pitchFamily="18" charset="0"/>
                    </a:rPr>
                    <a:t>Theorem: 3-SAT </a:t>
                  </a:r>
                  <a14:m>
                    <m:oMath xmlns:m="http://schemas.openxmlformats.org/officeDocument/2006/math">
                      <m:r>
                        <a:rPr lang="en-US" sz="2800" i="1" dirty="0" smtClean="0">
                          <a:solidFill>
                            <a:schemeClr val="tx1"/>
                          </a:solidFill>
                          <a:latin typeface="Cambria Math" panose="02040503050406030204" pitchFamily="18" charset="0"/>
                          <a:ea typeface="Cambria Math" panose="02040503050406030204" pitchFamily="18" charset="0"/>
                        </a:rPr>
                        <m:t>∉</m:t>
                      </m:r>
                    </m:oMath>
                  </a14:m>
                  <a:r>
                    <a:rPr lang="en-US" sz="2800" dirty="0">
                      <a:solidFill>
                        <a:schemeClr val="tx1"/>
                      </a:solidFill>
                      <a:latin typeface="Cambria Math" panose="02040503050406030204" pitchFamily="18" charset="0"/>
                      <a:ea typeface="Cambria Math" panose="02040503050406030204" pitchFamily="18" charset="0"/>
                    </a:rPr>
                    <a:t> </a:t>
                  </a:r>
                  <a:r>
                    <a:rPr lang="en-US" sz="2800" b="1" dirty="0">
                      <a:solidFill>
                        <a:schemeClr val="tx1"/>
                      </a:solidFill>
                      <a:latin typeface="Cambria Math" panose="02040503050406030204" pitchFamily="18" charset="0"/>
                      <a:ea typeface="Cambria Math" panose="02040503050406030204" pitchFamily="18" charset="0"/>
                    </a:rPr>
                    <a:t>P</a:t>
                  </a:r>
                </a:p>
              </p:txBody>
            </p:sp>
          </mc:Choice>
          <mc:Fallback xmlns="">
            <p:sp>
              <p:nvSpPr>
                <p:cNvPr id="7" name="Rounded Rectangle 6">
                  <a:extLst>
                    <a:ext uri="{FF2B5EF4-FFF2-40B4-BE49-F238E27FC236}">
                      <a16:creationId xmlns:a16="http://schemas.microsoft.com/office/drawing/2014/main" id="{9F3E569D-DF53-70EC-46C5-B78916D3C8CF}"/>
                    </a:ext>
                  </a:extLst>
                </p:cNvPr>
                <p:cNvSpPr>
                  <a:spLocks noRot="1" noChangeAspect="1" noMove="1" noResize="1" noEditPoints="1" noAdjustHandles="1" noChangeArrowheads="1" noChangeShapeType="1" noTextEdit="1"/>
                </p:cNvSpPr>
                <p:nvPr/>
              </p:nvSpPr>
              <p:spPr>
                <a:xfrm>
                  <a:off x="447170" y="2135909"/>
                  <a:ext cx="5519713" cy="1039120"/>
                </a:xfrm>
                <a:prstGeom prst="roundRect">
                  <a:avLst/>
                </a:prstGeom>
                <a:blipFill>
                  <a:blip r:embed="rId2"/>
                  <a:stretch>
                    <a:fillRect b="-1084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2F2B8D6-D0F4-2C37-B1BC-1AE04E2EAE62}"/>
                    </a:ext>
                  </a:extLst>
                </p:cNvPr>
                <p:cNvSpPr txBox="1"/>
                <p:nvPr/>
              </p:nvSpPr>
              <p:spPr>
                <a:xfrm>
                  <a:off x="650941" y="2195518"/>
                  <a:ext cx="5315942" cy="369332"/>
                </a:xfrm>
                <a:prstGeom prst="rect">
                  <a:avLst/>
                </a:prstGeom>
                <a:noFill/>
              </p:spPr>
              <p:txBody>
                <a:bodyPr wrap="none" rtlCol="0">
                  <a:spAutoFit/>
                </a:bodyPr>
                <a:lstStyle/>
                <a:p>
                  <a14:m>
                    <m:oMath xmlns:m="http://schemas.openxmlformats.org/officeDocument/2006/math">
                      <m:r>
                        <a:rPr lang="fr-CH" b="0" i="1" smtClean="0">
                          <a:latin typeface="Cambria Math" panose="02040503050406030204" pitchFamily="18" charset="0"/>
                        </a:rPr>
                        <m:t>(</m:t>
                      </m:r>
                      <m:sSub>
                        <m:sSubPr>
                          <m:ctrlPr>
                            <a:rPr lang="fr-CH" b="0" i="1" smtClean="0">
                              <a:latin typeface="Cambria Math" panose="02040503050406030204" pitchFamily="18" charset="0"/>
                            </a:rPr>
                          </m:ctrlPr>
                        </m:sSubPr>
                        <m:e>
                          <m:r>
                            <a:rPr lang="fr-CH" b="0" i="1" smtClean="0">
                              <a:latin typeface="Cambria Math" panose="02040503050406030204" pitchFamily="18" charset="0"/>
                            </a:rPr>
                            <m:t>𝑥</m:t>
                          </m:r>
                        </m:e>
                        <m:sub>
                          <m:r>
                            <a:rPr lang="fr-CH" b="0" i="1" smtClean="0">
                              <a:latin typeface="Cambria Math" panose="02040503050406030204" pitchFamily="18" charset="0"/>
                            </a:rPr>
                            <m:t>1</m:t>
                          </m:r>
                        </m:sub>
                      </m:sSub>
                      <m:r>
                        <a:rPr lang="fr-CH" b="0" i="1" smtClean="0">
                          <a:latin typeface="Cambria Math" panose="02040503050406030204" pitchFamily="18" charset="0"/>
                          <a:ea typeface="Cambria Math" panose="02040503050406030204" pitchFamily="18" charset="0"/>
                        </a:rPr>
                        <m:t>⋁</m:t>
                      </m:r>
                      <m:r>
                        <a:rPr lang="fr-CH" b="0" i="1" smtClean="0">
                          <a:latin typeface="Cambria Math" panose="02040503050406030204" pitchFamily="18" charset="0"/>
                        </a:rPr>
                        <m:t> </m:t>
                      </m:r>
                      <m:r>
                        <a:rPr lang="fr-CH" b="0" i="1" smtClean="0">
                          <a:latin typeface="Cambria Math" panose="02040503050406030204" pitchFamily="18" charset="0"/>
                        </a:rPr>
                        <m:t>𝑥</m:t>
                      </m:r>
                      <m:r>
                        <a:rPr lang="fr-CH" b="0" i="1" baseline="-25000" smtClean="0">
                          <a:latin typeface="Cambria Math" panose="02040503050406030204" pitchFamily="18" charset="0"/>
                        </a:rPr>
                        <m:t>2</m:t>
                      </m:r>
                      <m:r>
                        <a:rPr lang="fr-CH" b="0" i="1" smtClean="0">
                          <a:latin typeface="Cambria Math" panose="02040503050406030204" pitchFamily="18" charset="0"/>
                        </a:rPr>
                        <m:t> </m:t>
                      </m:r>
                      <m:r>
                        <a:rPr lang="fr-CH" b="0" i="1" smtClean="0">
                          <a:latin typeface="Cambria Math" panose="02040503050406030204" pitchFamily="18" charset="0"/>
                          <a:ea typeface="Cambria Math" panose="02040503050406030204" pitchFamily="18" charset="0"/>
                        </a:rPr>
                        <m:t>⋁</m:t>
                      </m:r>
                      <m:r>
                        <a:rPr lang="fr-CH" b="0" i="1" smtClean="0">
                          <a:latin typeface="Cambria Math" panose="02040503050406030204" pitchFamily="18" charset="0"/>
                        </a:rPr>
                        <m:t> </m:t>
                      </m:r>
                      <m:r>
                        <a:rPr lang="fr-CH" b="0" i="1" smtClean="0">
                          <a:latin typeface="Cambria Math" panose="02040503050406030204" pitchFamily="18" charset="0"/>
                        </a:rPr>
                        <m:t>𝑥</m:t>
                      </m:r>
                      <m:r>
                        <a:rPr lang="fr-CH" b="0" i="1" baseline="-25000" smtClean="0">
                          <a:latin typeface="Cambria Math" panose="02040503050406030204" pitchFamily="18" charset="0"/>
                        </a:rPr>
                        <m:t>3</m:t>
                      </m:r>
                      <m:r>
                        <a:rPr lang="fr-CH" b="0" i="1" smtClean="0">
                          <a:latin typeface="Cambria Math" panose="02040503050406030204" pitchFamily="18" charset="0"/>
                        </a:rPr>
                        <m:t>)</m:t>
                      </m:r>
                    </m:oMath>
                  </a14:m>
                  <a:r>
                    <a:rPr lang="en-US" dirty="0"/>
                    <a:t> </a:t>
                  </a:r>
                  <a14:m>
                    <m:oMath xmlns:m="http://schemas.openxmlformats.org/officeDocument/2006/math">
                      <m:r>
                        <a:rPr lang="fr-CH" i="1">
                          <a:latin typeface="Cambria Math" panose="02040503050406030204" pitchFamily="18" charset="0"/>
                          <a:ea typeface="Cambria Math" panose="02040503050406030204" pitchFamily="18" charset="0"/>
                        </a:rPr>
                        <m:t>⋀</m:t>
                      </m:r>
                    </m:oMath>
                  </a14:m>
                  <a:r>
                    <a:rPr lang="en-US" dirty="0"/>
                    <a:t> (</a:t>
                  </a:r>
                  <a14:m>
                    <m:oMath xmlns:m="http://schemas.openxmlformats.org/officeDocument/2006/math">
                      <m:sSub>
                        <m:sSubPr>
                          <m:ctrlPr>
                            <a:rPr lang="fr-CH" i="1">
                              <a:latin typeface="Cambria Math" panose="02040503050406030204" pitchFamily="18" charset="0"/>
                            </a:rPr>
                          </m:ctrlPr>
                        </m:sSubPr>
                        <m:e>
                          <m:r>
                            <a:rPr lang="fr-CH" i="1" smtClean="0">
                              <a:latin typeface="Cambria Math" panose="02040503050406030204" pitchFamily="18" charset="0"/>
                              <a:ea typeface="Cambria Math" panose="02040503050406030204" pitchFamily="18" charset="0"/>
                            </a:rPr>
                            <m:t>¬</m:t>
                          </m:r>
                          <m:r>
                            <a:rPr lang="fr-CH" i="1">
                              <a:latin typeface="Cambria Math" panose="02040503050406030204" pitchFamily="18" charset="0"/>
                            </a:rPr>
                            <m:t>𝑥</m:t>
                          </m:r>
                        </m:e>
                        <m:sub>
                          <m:r>
                            <a:rPr lang="fr-CH" i="1">
                              <a:latin typeface="Cambria Math" panose="02040503050406030204" pitchFamily="18" charset="0"/>
                            </a:rPr>
                            <m:t>1</m:t>
                          </m:r>
                        </m:sub>
                      </m:sSub>
                      <m:r>
                        <a:rPr lang="fr-CH" i="1">
                          <a:latin typeface="Cambria Math" panose="02040503050406030204" pitchFamily="18" charset="0"/>
                          <a:ea typeface="Cambria Math" panose="02040503050406030204" pitchFamily="18" charset="0"/>
                        </a:rPr>
                        <m:t>⋁</m:t>
                      </m:r>
                      <m:r>
                        <a:rPr lang="fr-CH" i="1">
                          <a:latin typeface="Cambria Math" panose="02040503050406030204" pitchFamily="18" charset="0"/>
                        </a:rPr>
                        <m:t> </m:t>
                      </m:r>
                      <m:r>
                        <a:rPr lang="fr-CH" i="1" smtClean="0">
                          <a:latin typeface="Cambria Math" panose="02040503050406030204" pitchFamily="18" charset="0"/>
                          <a:ea typeface="Cambria Math" panose="02040503050406030204" pitchFamily="18" charset="0"/>
                        </a:rPr>
                        <m:t>¬</m:t>
                      </m:r>
                      <m:r>
                        <a:rPr lang="fr-CH" i="1">
                          <a:latin typeface="Cambria Math" panose="02040503050406030204" pitchFamily="18" charset="0"/>
                        </a:rPr>
                        <m:t>𝑥</m:t>
                      </m:r>
                      <m:r>
                        <a:rPr lang="fr-CH" i="1" baseline="-25000">
                          <a:latin typeface="Cambria Math" panose="02040503050406030204" pitchFamily="18" charset="0"/>
                        </a:rPr>
                        <m:t>2</m:t>
                      </m:r>
                      <m:r>
                        <a:rPr lang="fr-CH" i="1">
                          <a:latin typeface="Cambria Math" panose="02040503050406030204" pitchFamily="18" charset="0"/>
                        </a:rPr>
                        <m:t> </m:t>
                      </m:r>
                      <m:r>
                        <a:rPr lang="fr-CH" i="1">
                          <a:latin typeface="Cambria Math" panose="02040503050406030204" pitchFamily="18" charset="0"/>
                          <a:ea typeface="Cambria Math" panose="02040503050406030204" pitchFamily="18" charset="0"/>
                        </a:rPr>
                        <m:t>⋁</m:t>
                      </m:r>
                      <m:r>
                        <a:rPr lang="fr-CH" i="1">
                          <a:latin typeface="Cambria Math" panose="02040503050406030204" pitchFamily="18" charset="0"/>
                        </a:rPr>
                        <m:t> </m:t>
                      </m:r>
                      <m:r>
                        <a:rPr lang="fr-CH" i="1">
                          <a:latin typeface="Cambria Math" panose="02040503050406030204" pitchFamily="18" charset="0"/>
                        </a:rPr>
                        <m:t>𝑥</m:t>
                      </m:r>
                      <m:r>
                        <a:rPr lang="fr-CH" b="0" i="1" baseline="-25000" smtClean="0">
                          <a:latin typeface="Cambria Math" panose="02040503050406030204" pitchFamily="18" charset="0"/>
                        </a:rPr>
                        <m:t>4</m:t>
                      </m:r>
                    </m:oMath>
                  </a14:m>
                  <a:r>
                    <a:rPr lang="en-US" dirty="0"/>
                    <a:t>) </a:t>
                  </a:r>
                  <a14:m>
                    <m:oMath xmlns:m="http://schemas.openxmlformats.org/officeDocument/2006/math">
                      <m:r>
                        <a:rPr lang="fr-CH" i="1">
                          <a:latin typeface="Cambria Math" panose="02040503050406030204" pitchFamily="18" charset="0"/>
                          <a:ea typeface="Cambria Math" panose="02040503050406030204" pitchFamily="18" charset="0"/>
                        </a:rPr>
                        <m:t>⋀</m:t>
                      </m:r>
                    </m:oMath>
                  </a14:m>
                  <a:r>
                    <a:rPr lang="en-US" dirty="0"/>
                    <a:t> (</a:t>
                  </a:r>
                  <a14:m>
                    <m:oMath xmlns:m="http://schemas.openxmlformats.org/officeDocument/2006/math">
                      <m:sSub>
                        <m:sSubPr>
                          <m:ctrlPr>
                            <a:rPr lang="fr-CH" i="1">
                              <a:latin typeface="Cambria Math" panose="02040503050406030204" pitchFamily="18" charset="0"/>
                            </a:rPr>
                          </m:ctrlPr>
                        </m:sSubPr>
                        <m:e>
                          <m:r>
                            <a:rPr lang="fr-CH" i="1">
                              <a:latin typeface="Cambria Math" panose="02040503050406030204" pitchFamily="18" charset="0"/>
                              <a:ea typeface="Cambria Math" panose="02040503050406030204" pitchFamily="18" charset="0"/>
                            </a:rPr>
                            <m:t>¬</m:t>
                          </m:r>
                          <m:r>
                            <a:rPr lang="fr-CH" i="1">
                              <a:latin typeface="Cambria Math" panose="02040503050406030204" pitchFamily="18" charset="0"/>
                            </a:rPr>
                            <m:t>𝑥</m:t>
                          </m:r>
                        </m:e>
                        <m:sub>
                          <m:r>
                            <a:rPr lang="fr-CH" b="0" i="1" smtClean="0">
                              <a:latin typeface="Cambria Math" panose="02040503050406030204" pitchFamily="18" charset="0"/>
                            </a:rPr>
                            <m:t>3</m:t>
                          </m:r>
                        </m:sub>
                      </m:sSub>
                      <m:r>
                        <a:rPr lang="fr-CH" i="1">
                          <a:latin typeface="Cambria Math" panose="02040503050406030204" pitchFamily="18" charset="0"/>
                          <a:ea typeface="Cambria Math" panose="02040503050406030204" pitchFamily="18" charset="0"/>
                        </a:rPr>
                        <m:t>⋁</m:t>
                      </m:r>
                      <m:r>
                        <a:rPr lang="fr-CH" i="1">
                          <a:latin typeface="Cambria Math" panose="02040503050406030204" pitchFamily="18" charset="0"/>
                        </a:rPr>
                        <m:t> </m:t>
                      </m:r>
                      <m:r>
                        <a:rPr lang="fr-CH" i="1">
                          <a:latin typeface="Cambria Math" panose="02040503050406030204" pitchFamily="18" charset="0"/>
                          <a:ea typeface="Cambria Math" panose="02040503050406030204" pitchFamily="18" charset="0"/>
                        </a:rPr>
                        <m:t>¬</m:t>
                      </m:r>
                      <m:r>
                        <a:rPr lang="fr-CH" i="1">
                          <a:latin typeface="Cambria Math" panose="02040503050406030204" pitchFamily="18" charset="0"/>
                        </a:rPr>
                        <m:t>𝑥</m:t>
                      </m:r>
                      <m:r>
                        <a:rPr lang="fr-CH" b="0" i="1" baseline="-25000" smtClean="0">
                          <a:latin typeface="Cambria Math" panose="02040503050406030204" pitchFamily="18" charset="0"/>
                        </a:rPr>
                        <m:t>4</m:t>
                      </m:r>
                      <m:r>
                        <a:rPr lang="fr-CH" i="1">
                          <a:latin typeface="Cambria Math" panose="02040503050406030204" pitchFamily="18" charset="0"/>
                        </a:rPr>
                        <m:t> </m:t>
                      </m:r>
                      <m:r>
                        <a:rPr lang="fr-CH" i="1">
                          <a:latin typeface="Cambria Math" panose="02040503050406030204" pitchFamily="18" charset="0"/>
                          <a:ea typeface="Cambria Math" panose="02040503050406030204" pitchFamily="18" charset="0"/>
                        </a:rPr>
                        <m:t>⋁</m:t>
                      </m:r>
                      <m:r>
                        <a:rPr lang="fr-CH" i="1">
                          <a:latin typeface="Cambria Math" panose="02040503050406030204" pitchFamily="18" charset="0"/>
                        </a:rPr>
                        <m:t> </m:t>
                      </m:r>
                      <m:r>
                        <a:rPr lang="fr-CH" i="1">
                          <a:latin typeface="Cambria Math" panose="02040503050406030204" pitchFamily="18" charset="0"/>
                        </a:rPr>
                        <m:t>𝑥</m:t>
                      </m:r>
                      <m:r>
                        <a:rPr lang="fr-CH" b="0" i="1" baseline="-25000" smtClean="0">
                          <a:latin typeface="Cambria Math" panose="02040503050406030204" pitchFamily="18" charset="0"/>
                        </a:rPr>
                        <m:t>7</m:t>
                      </m:r>
                    </m:oMath>
                  </a14:m>
                  <a:r>
                    <a:rPr lang="en-US" dirty="0"/>
                    <a:t>) </a:t>
                  </a:r>
                </a:p>
              </p:txBody>
            </p:sp>
          </mc:Choice>
          <mc:Fallback xmlns="">
            <p:sp>
              <p:nvSpPr>
                <p:cNvPr id="6" name="TextBox 5">
                  <a:extLst>
                    <a:ext uri="{FF2B5EF4-FFF2-40B4-BE49-F238E27FC236}">
                      <a16:creationId xmlns:a16="http://schemas.microsoft.com/office/drawing/2014/main" id="{A2F2B8D6-D0F4-2C37-B1BC-1AE04E2EAE62}"/>
                    </a:ext>
                  </a:extLst>
                </p:cNvPr>
                <p:cNvSpPr txBox="1">
                  <a:spLocks noRot="1" noChangeAspect="1" noMove="1" noResize="1" noEditPoints="1" noAdjustHandles="1" noChangeArrowheads="1" noChangeShapeType="1" noTextEdit="1"/>
                </p:cNvSpPr>
                <p:nvPr/>
              </p:nvSpPr>
              <p:spPr>
                <a:xfrm>
                  <a:off x="650941" y="2195518"/>
                  <a:ext cx="5315942" cy="369332"/>
                </a:xfrm>
                <a:prstGeom prst="rect">
                  <a:avLst/>
                </a:prstGeom>
                <a:blipFill>
                  <a:blip r:embed="rId3"/>
                  <a:stretch>
                    <a:fillRect l="-477" t="-6452" b="-22581"/>
                  </a:stretch>
                </a:blipFill>
              </p:spPr>
              <p:txBody>
                <a:bodyPr/>
                <a:lstStyle/>
                <a:p>
                  <a:r>
                    <a:rPr lang="en-US">
                      <a:noFill/>
                    </a:rPr>
                    <a:t> </a:t>
                  </a:r>
                </a:p>
              </p:txBody>
            </p:sp>
          </mc:Fallback>
        </mc:AlternateContent>
      </p:grpSp>
      <p:grpSp>
        <p:nvGrpSpPr>
          <p:cNvPr id="28" name="Group 27">
            <a:extLst>
              <a:ext uri="{FF2B5EF4-FFF2-40B4-BE49-F238E27FC236}">
                <a16:creationId xmlns:a16="http://schemas.microsoft.com/office/drawing/2014/main" id="{3683B0BC-F06D-5638-2CF9-BF82D8EC46CA}"/>
              </a:ext>
            </a:extLst>
          </p:cNvPr>
          <p:cNvGrpSpPr/>
          <p:nvPr/>
        </p:nvGrpSpPr>
        <p:grpSpPr>
          <a:xfrm>
            <a:off x="6208461" y="2123252"/>
            <a:ext cx="5519713" cy="1039120"/>
            <a:chOff x="6208461" y="2123252"/>
            <a:chExt cx="5519713" cy="1039120"/>
          </a:xfrm>
        </p:grpSpPr>
        <mc:AlternateContent xmlns:mc="http://schemas.openxmlformats.org/markup-compatibility/2006" xmlns:a14="http://schemas.microsoft.com/office/drawing/2010/main">
          <mc:Choice Requires="a14">
            <p:sp>
              <p:nvSpPr>
                <p:cNvPr id="10" name="Rounded Rectangle 9">
                  <a:extLst>
                    <a:ext uri="{FF2B5EF4-FFF2-40B4-BE49-F238E27FC236}">
                      <a16:creationId xmlns:a16="http://schemas.microsoft.com/office/drawing/2014/main" id="{2371473B-465A-19DB-1821-F087861099D5}"/>
                    </a:ext>
                  </a:extLst>
                </p:cNvPr>
                <p:cNvSpPr/>
                <p:nvPr/>
              </p:nvSpPr>
              <p:spPr>
                <a:xfrm>
                  <a:off x="6208461" y="2123252"/>
                  <a:ext cx="5519713" cy="103912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2800" dirty="0">
                      <a:solidFill>
                        <a:schemeClr val="tx1"/>
                      </a:solidFill>
                      <a:latin typeface="Cambria Math" panose="02040503050406030204" pitchFamily="18" charset="0"/>
                      <a:ea typeface="Cambria Math" panose="02040503050406030204" pitchFamily="18" charset="0"/>
                    </a:rPr>
                    <a:t>Theorem: 2-SAT </a:t>
                  </a:r>
                  <a14:m>
                    <m:oMath xmlns:m="http://schemas.openxmlformats.org/officeDocument/2006/math">
                      <m:r>
                        <a:rPr lang="en-US" sz="2800" i="1" dirty="0" smtClean="0">
                          <a:solidFill>
                            <a:schemeClr val="tx1"/>
                          </a:solidFill>
                          <a:latin typeface="Cambria Math" panose="02040503050406030204" pitchFamily="18" charset="0"/>
                          <a:ea typeface="Cambria Math" panose="02040503050406030204" pitchFamily="18" charset="0"/>
                        </a:rPr>
                        <m:t>∉</m:t>
                      </m:r>
                    </m:oMath>
                  </a14:m>
                  <a:r>
                    <a:rPr lang="en-US" sz="2800" dirty="0">
                      <a:solidFill>
                        <a:schemeClr val="tx1"/>
                      </a:solidFill>
                      <a:latin typeface="Cambria Math" panose="02040503050406030204" pitchFamily="18" charset="0"/>
                      <a:ea typeface="Cambria Math" panose="02040503050406030204" pitchFamily="18" charset="0"/>
                    </a:rPr>
                    <a:t> </a:t>
                  </a:r>
                  <a:r>
                    <a:rPr lang="en-US" sz="2800" b="1" dirty="0">
                      <a:solidFill>
                        <a:schemeClr val="tx1"/>
                      </a:solidFill>
                      <a:latin typeface="Cambria Math" panose="02040503050406030204" pitchFamily="18" charset="0"/>
                      <a:ea typeface="Cambria Math" panose="02040503050406030204" pitchFamily="18" charset="0"/>
                    </a:rPr>
                    <a:t>P</a:t>
                  </a:r>
                </a:p>
              </p:txBody>
            </p:sp>
          </mc:Choice>
          <mc:Fallback xmlns="">
            <p:sp>
              <p:nvSpPr>
                <p:cNvPr id="10" name="Rounded Rectangle 9">
                  <a:extLst>
                    <a:ext uri="{FF2B5EF4-FFF2-40B4-BE49-F238E27FC236}">
                      <a16:creationId xmlns:a16="http://schemas.microsoft.com/office/drawing/2014/main" id="{2371473B-465A-19DB-1821-F087861099D5}"/>
                    </a:ext>
                  </a:extLst>
                </p:cNvPr>
                <p:cNvSpPr>
                  <a:spLocks noRot="1" noChangeAspect="1" noMove="1" noResize="1" noEditPoints="1" noAdjustHandles="1" noChangeArrowheads="1" noChangeShapeType="1" noTextEdit="1"/>
                </p:cNvSpPr>
                <p:nvPr/>
              </p:nvSpPr>
              <p:spPr>
                <a:xfrm>
                  <a:off x="6208461" y="2123252"/>
                  <a:ext cx="5519713" cy="1039120"/>
                </a:xfrm>
                <a:prstGeom prst="roundRect">
                  <a:avLst/>
                </a:prstGeom>
                <a:blipFill>
                  <a:blip r:embed="rId4"/>
                  <a:stretch>
                    <a:fillRect b="-1084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03C79DF-10E2-A675-AC87-0EBC37B0BEBD}"/>
                    </a:ext>
                  </a:extLst>
                </p:cNvPr>
                <p:cNvSpPr txBox="1"/>
                <p:nvPr/>
              </p:nvSpPr>
              <p:spPr>
                <a:xfrm>
                  <a:off x="7180776" y="2195518"/>
                  <a:ext cx="3575081" cy="369332"/>
                </a:xfrm>
                <a:prstGeom prst="rect">
                  <a:avLst/>
                </a:prstGeom>
                <a:noFill/>
              </p:spPr>
              <p:txBody>
                <a:bodyPr wrap="none" rtlCol="0">
                  <a:spAutoFit/>
                </a:bodyPr>
                <a:lstStyle/>
                <a:p>
                  <a14:m>
                    <m:oMath xmlns:m="http://schemas.openxmlformats.org/officeDocument/2006/math">
                      <m:r>
                        <a:rPr lang="fr-CH" b="0" i="1" smtClean="0">
                          <a:latin typeface="Cambria Math" panose="02040503050406030204" pitchFamily="18" charset="0"/>
                        </a:rPr>
                        <m:t>(</m:t>
                      </m:r>
                      <m:sSub>
                        <m:sSubPr>
                          <m:ctrlPr>
                            <a:rPr lang="fr-CH" b="0" i="1" smtClean="0">
                              <a:latin typeface="Cambria Math" panose="02040503050406030204" pitchFamily="18" charset="0"/>
                            </a:rPr>
                          </m:ctrlPr>
                        </m:sSubPr>
                        <m:e>
                          <m:r>
                            <a:rPr lang="fr-CH" b="0" i="1" smtClean="0">
                              <a:latin typeface="Cambria Math" panose="02040503050406030204" pitchFamily="18" charset="0"/>
                            </a:rPr>
                            <m:t>𝑥</m:t>
                          </m:r>
                        </m:e>
                        <m:sub>
                          <m:r>
                            <a:rPr lang="fr-CH" b="0" i="1" smtClean="0">
                              <a:latin typeface="Cambria Math" panose="02040503050406030204" pitchFamily="18" charset="0"/>
                            </a:rPr>
                            <m:t>1</m:t>
                          </m:r>
                        </m:sub>
                      </m:sSub>
                      <m:r>
                        <a:rPr lang="fr-CH" b="0" i="1" smtClean="0">
                          <a:latin typeface="Cambria Math" panose="02040503050406030204" pitchFamily="18" charset="0"/>
                          <a:ea typeface="Cambria Math" panose="02040503050406030204" pitchFamily="18" charset="0"/>
                        </a:rPr>
                        <m:t>⋁</m:t>
                      </m:r>
                      <m:r>
                        <a:rPr lang="fr-CH" b="0" i="1" smtClean="0">
                          <a:latin typeface="Cambria Math" panose="02040503050406030204" pitchFamily="18" charset="0"/>
                        </a:rPr>
                        <m:t> </m:t>
                      </m:r>
                      <m:r>
                        <a:rPr lang="fr-CH" b="0" i="1" smtClean="0">
                          <a:latin typeface="Cambria Math" panose="02040503050406030204" pitchFamily="18" charset="0"/>
                        </a:rPr>
                        <m:t>𝑥</m:t>
                      </m:r>
                      <m:r>
                        <a:rPr lang="fr-CH" b="0" i="1" baseline="-25000" smtClean="0">
                          <a:latin typeface="Cambria Math" panose="02040503050406030204" pitchFamily="18" charset="0"/>
                        </a:rPr>
                        <m:t>2</m:t>
                      </m:r>
                      <m:r>
                        <a:rPr lang="fr-CH" b="0" i="1" smtClean="0">
                          <a:latin typeface="Cambria Math" panose="02040503050406030204" pitchFamily="18" charset="0"/>
                        </a:rPr>
                        <m:t>)</m:t>
                      </m:r>
                    </m:oMath>
                  </a14:m>
                  <a:r>
                    <a:rPr lang="en-US" dirty="0"/>
                    <a:t> </a:t>
                  </a:r>
                  <a14:m>
                    <m:oMath xmlns:m="http://schemas.openxmlformats.org/officeDocument/2006/math">
                      <m:r>
                        <a:rPr lang="fr-CH" i="1">
                          <a:latin typeface="Cambria Math" panose="02040503050406030204" pitchFamily="18" charset="0"/>
                          <a:ea typeface="Cambria Math" panose="02040503050406030204" pitchFamily="18" charset="0"/>
                        </a:rPr>
                        <m:t>⋀</m:t>
                      </m:r>
                    </m:oMath>
                  </a14:m>
                  <a:r>
                    <a:rPr lang="en-US" dirty="0"/>
                    <a:t> (</a:t>
                  </a:r>
                  <a14:m>
                    <m:oMath xmlns:m="http://schemas.openxmlformats.org/officeDocument/2006/math">
                      <m:sSub>
                        <m:sSubPr>
                          <m:ctrlPr>
                            <a:rPr lang="fr-CH" i="1">
                              <a:latin typeface="Cambria Math" panose="02040503050406030204" pitchFamily="18" charset="0"/>
                            </a:rPr>
                          </m:ctrlPr>
                        </m:sSubPr>
                        <m:e>
                          <m:r>
                            <a:rPr lang="fr-CH" i="1" smtClean="0">
                              <a:latin typeface="Cambria Math" panose="02040503050406030204" pitchFamily="18" charset="0"/>
                              <a:ea typeface="Cambria Math" panose="02040503050406030204" pitchFamily="18" charset="0"/>
                            </a:rPr>
                            <m:t>¬</m:t>
                          </m:r>
                          <m:r>
                            <a:rPr lang="fr-CH" i="1">
                              <a:latin typeface="Cambria Math" panose="02040503050406030204" pitchFamily="18" charset="0"/>
                            </a:rPr>
                            <m:t>𝑥</m:t>
                          </m:r>
                        </m:e>
                        <m:sub>
                          <m:r>
                            <a:rPr lang="fr-CH" i="1">
                              <a:latin typeface="Cambria Math" panose="02040503050406030204" pitchFamily="18" charset="0"/>
                            </a:rPr>
                            <m:t>1</m:t>
                          </m:r>
                        </m:sub>
                      </m:sSub>
                      <m:r>
                        <a:rPr lang="fr-CH" i="1">
                          <a:latin typeface="Cambria Math" panose="02040503050406030204" pitchFamily="18" charset="0"/>
                          <a:ea typeface="Cambria Math" panose="02040503050406030204" pitchFamily="18" charset="0"/>
                        </a:rPr>
                        <m:t>⋁</m:t>
                      </m:r>
                      <m:r>
                        <a:rPr lang="fr-CH" i="1">
                          <a:latin typeface="Cambria Math" panose="02040503050406030204" pitchFamily="18" charset="0"/>
                        </a:rPr>
                        <m:t> </m:t>
                      </m:r>
                      <m:r>
                        <a:rPr lang="fr-CH" i="1">
                          <a:latin typeface="Cambria Math" panose="02040503050406030204" pitchFamily="18" charset="0"/>
                        </a:rPr>
                        <m:t>𝑥</m:t>
                      </m:r>
                      <m:r>
                        <a:rPr lang="fr-CH" b="0" i="1" baseline="-25000" smtClean="0">
                          <a:latin typeface="Cambria Math" panose="02040503050406030204" pitchFamily="18" charset="0"/>
                        </a:rPr>
                        <m:t>3</m:t>
                      </m:r>
                    </m:oMath>
                  </a14:m>
                  <a:r>
                    <a:rPr lang="en-US" dirty="0"/>
                    <a:t>) </a:t>
                  </a:r>
                  <a14:m>
                    <m:oMath xmlns:m="http://schemas.openxmlformats.org/officeDocument/2006/math">
                      <m:r>
                        <a:rPr lang="fr-CH" i="1">
                          <a:latin typeface="Cambria Math" panose="02040503050406030204" pitchFamily="18" charset="0"/>
                          <a:ea typeface="Cambria Math" panose="02040503050406030204" pitchFamily="18" charset="0"/>
                        </a:rPr>
                        <m:t>⋀</m:t>
                      </m:r>
                    </m:oMath>
                  </a14:m>
                  <a:r>
                    <a:rPr lang="en-US" dirty="0"/>
                    <a:t> (</a:t>
                  </a:r>
                  <a14:m>
                    <m:oMath xmlns:m="http://schemas.openxmlformats.org/officeDocument/2006/math">
                      <m:sSub>
                        <m:sSubPr>
                          <m:ctrlPr>
                            <a:rPr lang="fr-CH" i="1">
                              <a:latin typeface="Cambria Math" panose="02040503050406030204" pitchFamily="18" charset="0"/>
                            </a:rPr>
                          </m:ctrlPr>
                        </m:sSubPr>
                        <m:e>
                          <m:r>
                            <a:rPr lang="fr-CH" i="1">
                              <a:latin typeface="Cambria Math" panose="02040503050406030204" pitchFamily="18" charset="0"/>
                              <a:ea typeface="Cambria Math" panose="02040503050406030204" pitchFamily="18" charset="0"/>
                            </a:rPr>
                            <m:t>¬</m:t>
                          </m:r>
                          <m:r>
                            <a:rPr lang="fr-CH" i="1">
                              <a:latin typeface="Cambria Math" panose="02040503050406030204" pitchFamily="18" charset="0"/>
                            </a:rPr>
                            <m:t>𝑥</m:t>
                          </m:r>
                        </m:e>
                        <m:sub>
                          <m:r>
                            <a:rPr lang="fr-CH" b="0" i="1" smtClean="0">
                              <a:latin typeface="Cambria Math" panose="02040503050406030204" pitchFamily="18" charset="0"/>
                            </a:rPr>
                            <m:t>3</m:t>
                          </m:r>
                        </m:sub>
                      </m:sSub>
                      <m:r>
                        <a:rPr lang="fr-CH" i="1">
                          <a:latin typeface="Cambria Math" panose="02040503050406030204" pitchFamily="18" charset="0"/>
                          <a:ea typeface="Cambria Math" panose="02040503050406030204" pitchFamily="18" charset="0"/>
                        </a:rPr>
                        <m:t>⋁</m:t>
                      </m:r>
                      <m:r>
                        <a:rPr lang="fr-CH" i="1">
                          <a:latin typeface="Cambria Math" panose="02040503050406030204" pitchFamily="18" charset="0"/>
                        </a:rPr>
                        <m:t> </m:t>
                      </m:r>
                      <m:r>
                        <a:rPr lang="fr-CH" i="1">
                          <a:latin typeface="Cambria Math" panose="02040503050406030204" pitchFamily="18" charset="0"/>
                        </a:rPr>
                        <m:t>𝑥</m:t>
                      </m:r>
                      <m:r>
                        <a:rPr lang="fr-CH" b="0" i="1" baseline="-25000" smtClean="0">
                          <a:latin typeface="Cambria Math" panose="02040503050406030204" pitchFamily="18" charset="0"/>
                        </a:rPr>
                        <m:t>5</m:t>
                      </m:r>
                    </m:oMath>
                  </a14:m>
                  <a:r>
                    <a:rPr lang="en-US" dirty="0"/>
                    <a:t>) </a:t>
                  </a:r>
                </a:p>
              </p:txBody>
            </p:sp>
          </mc:Choice>
          <mc:Fallback xmlns="">
            <p:sp>
              <p:nvSpPr>
                <p:cNvPr id="8" name="TextBox 7">
                  <a:extLst>
                    <a:ext uri="{FF2B5EF4-FFF2-40B4-BE49-F238E27FC236}">
                      <a16:creationId xmlns:a16="http://schemas.microsoft.com/office/drawing/2014/main" id="{D03C79DF-10E2-A675-AC87-0EBC37B0BEBD}"/>
                    </a:ext>
                  </a:extLst>
                </p:cNvPr>
                <p:cNvSpPr txBox="1">
                  <a:spLocks noRot="1" noChangeAspect="1" noMove="1" noResize="1" noEditPoints="1" noAdjustHandles="1" noChangeArrowheads="1" noChangeShapeType="1" noTextEdit="1"/>
                </p:cNvSpPr>
                <p:nvPr/>
              </p:nvSpPr>
              <p:spPr>
                <a:xfrm>
                  <a:off x="7180776" y="2195518"/>
                  <a:ext cx="3575081" cy="369332"/>
                </a:xfrm>
                <a:prstGeom prst="rect">
                  <a:avLst/>
                </a:prstGeom>
                <a:blipFill>
                  <a:blip r:embed="rId5"/>
                  <a:stretch>
                    <a:fillRect l="-355" t="-6452" r="-709" b="-22581"/>
                  </a:stretch>
                </a:blipFill>
              </p:spPr>
              <p:txBody>
                <a:bodyPr/>
                <a:lstStyle/>
                <a:p>
                  <a:r>
                    <a:rPr lang="en-US">
                      <a:noFill/>
                    </a:rPr>
                    <a:t> </a:t>
                  </a:r>
                </a:p>
              </p:txBody>
            </p:sp>
          </mc:Fallback>
        </mc:AlternateContent>
      </p:grpSp>
      <p:sp>
        <p:nvSpPr>
          <p:cNvPr id="12" name="Rectangle 11">
            <a:extLst>
              <a:ext uri="{FF2B5EF4-FFF2-40B4-BE49-F238E27FC236}">
                <a16:creationId xmlns:a16="http://schemas.microsoft.com/office/drawing/2014/main" id="{689FD1A9-8805-8EAC-2D80-78EDB9702092}"/>
              </a:ext>
            </a:extLst>
          </p:cNvPr>
          <p:cNvSpPr/>
          <p:nvPr/>
        </p:nvSpPr>
        <p:spPr>
          <a:xfrm>
            <a:off x="4444507" y="3509491"/>
            <a:ext cx="3269673" cy="87283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a:latin typeface="Cambria Math" panose="02040503050406030204" pitchFamily="18" charset="0"/>
                <a:ea typeface="Cambria Math" panose="02040503050406030204" pitchFamily="18" charset="0"/>
              </a:rPr>
              <a:t>Proof</a:t>
            </a:r>
          </a:p>
        </p:txBody>
      </p:sp>
      <p:cxnSp>
        <p:nvCxnSpPr>
          <p:cNvPr id="14" name="Straight Arrow Connector 13">
            <a:extLst>
              <a:ext uri="{FF2B5EF4-FFF2-40B4-BE49-F238E27FC236}">
                <a16:creationId xmlns:a16="http://schemas.microsoft.com/office/drawing/2014/main" id="{35FF88D9-CFFB-22E5-0122-7452E30EAF9B}"/>
              </a:ext>
            </a:extLst>
          </p:cNvPr>
          <p:cNvCxnSpPr>
            <a:cxnSpLocks/>
            <a:stCxn id="12" idx="0"/>
            <a:endCxn id="7" idx="2"/>
          </p:cNvCxnSpPr>
          <p:nvPr/>
        </p:nvCxnSpPr>
        <p:spPr>
          <a:xfrm flipH="1" flipV="1">
            <a:off x="3207027" y="3175029"/>
            <a:ext cx="2872317" cy="334462"/>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783C27AA-39EF-C91F-0A99-9448B88167AC}"/>
              </a:ext>
            </a:extLst>
          </p:cNvPr>
          <p:cNvCxnSpPr>
            <a:cxnSpLocks/>
            <a:stCxn id="12" idx="0"/>
            <a:endCxn id="10" idx="2"/>
          </p:cNvCxnSpPr>
          <p:nvPr/>
        </p:nvCxnSpPr>
        <p:spPr>
          <a:xfrm flipV="1">
            <a:off x="6079344" y="3162372"/>
            <a:ext cx="2888974" cy="347119"/>
          </a:xfrm>
          <a:prstGeom prst="straightConnector1">
            <a:avLst/>
          </a:prstGeom>
          <a:ln w="57150">
            <a:solidFill>
              <a:schemeClr val="accent6"/>
            </a:solidFill>
            <a:tailEnd type="triangle"/>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F333F58F-8193-E956-F1C2-1DC24146F293}"/>
              </a:ext>
            </a:extLst>
          </p:cNvPr>
          <p:cNvSpPr txBox="1"/>
          <p:nvPr/>
        </p:nvSpPr>
        <p:spPr>
          <a:xfrm>
            <a:off x="389348" y="1298448"/>
            <a:ext cx="11091452" cy="400110"/>
          </a:xfrm>
          <a:prstGeom prst="rect">
            <a:avLst/>
          </a:prstGeom>
          <a:solidFill>
            <a:schemeClr val="bg1"/>
          </a:solidFill>
          <a:effectLst>
            <a:outerShdw blurRad="50800" dist="38100" dir="5400000" algn="t" rotWithShape="0">
              <a:prstClr val="black">
                <a:alpha val="40000"/>
              </a:prstClr>
            </a:outerShdw>
          </a:effectLst>
          <a:scene3d>
            <a:camera prst="orthographicFront"/>
            <a:lightRig rig="threePt" dir="t"/>
          </a:scene3d>
          <a:sp3d>
            <a:bevelT w="25400" h="25400" prst="coolSlant"/>
          </a:sp3d>
        </p:spPr>
        <p:txBody>
          <a:bodyPr wrap="square" lIns="91440" rtlCol="0" anchor="ctr">
            <a:spAutoFit/>
          </a:bodyPr>
          <a:lstStyle/>
          <a:p>
            <a:pPr>
              <a:spcBef>
                <a:spcPts val="1200"/>
              </a:spcBef>
            </a:pPr>
            <a:r>
              <a:rPr lang="en-US" sz="2000" b="1" dirty="0">
                <a:solidFill>
                  <a:schemeClr val="tx1">
                    <a:lumMod val="75000"/>
                    <a:lumOff val="25000"/>
                  </a:schemeClr>
                </a:solidFill>
                <a:latin typeface="Lucida Grande" panose="020B0600040502020204" pitchFamily="34" charset="0"/>
                <a:cs typeface="Lucida Grande" panose="020B0600040502020204" pitchFamily="34" charset="0"/>
              </a:rPr>
              <a:t>3.  The approach seems to yield something much stronger and maybe even false.</a:t>
            </a:r>
          </a:p>
        </p:txBody>
      </p:sp>
      <p:pic>
        <p:nvPicPr>
          <p:cNvPr id="15" name="Picture 14">
            <a:extLst>
              <a:ext uri="{FF2B5EF4-FFF2-40B4-BE49-F238E27FC236}">
                <a16:creationId xmlns:a16="http://schemas.microsoft.com/office/drawing/2014/main" id="{D6E3941F-B5E9-F325-17E0-9E9691C8D1E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23215" y="622774"/>
            <a:ext cx="9334874" cy="5536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09355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2416185-1DF4-9379-936D-D090D70C903E}"/>
              </a:ext>
            </a:extLst>
          </p:cNvPr>
          <p:cNvSpPr>
            <a:spLocks noGrp="1"/>
          </p:cNvSpPr>
          <p:nvPr>
            <p:ph type="sldNum" sz="quarter" idx="12"/>
          </p:nvPr>
        </p:nvSpPr>
        <p:spPr/>
        <p:txBody>
          <a:bodyPr/>
          <a:lstStyle/>
          <a:p>
            <a:fld id="{BBDB7499-F370-8348-83C5-507685BB046D}" type="slidenum">
              <a:rPr lang="en-US" smtClean="0"/>
              <a:pPr/>
              <a:t>18</a:t>
            </a:fld>
            <a:endParaRPr lang="en-US" sz="1600" dirty="0"/>
          </a:p>
        </p:txBody>
      </p:sp>
      <p:sp>
        <p:nvSpPr>
          <p:cNvPr id="19" name="Content Placeholder 2">
            <a:extLst>
              <a:ext uri="{FF2B5EF4-FFF2-40B4-BE49-F238E27FC236}">
                <a16:creationId xmlns:a16="http://schemas.microsoft.com/office/drawing/2014/main" id="{5D872BE7-23F2-939C-4691-E2FC0E1FF40C}"/>
              </a:ext>
            </a:extLst>
          </p:cNvPr>
          <p:cNvSpPr txBox="1">
            <a:spLocks/>
          </p:cNvSpPr>
          <p:nvPr/>
        </p:nvSpPr>
        <p:spPr>
          <a:xfrm>
            <a:off x="774976" y="7576306"/>
            <a:ext cx="11264348" cy="21494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4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dirty="0"/>
          </a:p>
        </p:txBody>
      </p:sp>
      <p:sp>
        <p:nvSpPr>
          <p:cNvPr id="27" name="Rounded Rectangle 26">
            <a:extLst>
              <a:ext uri="{FF2B5EF4-FFF2-40B4-BE49-F238E27FC236}">
                <a16:creationId xmlns:a16="http://schemas.microsoft.com/office/drawing/2014/main" id="{C9D8438C-883C-9DA2-8370-834E3AA78A7F}"/>
              </a:ext>
            </a:extLst>
          </p:cNvPr>
          <p:cNvSpPr/>
          <p:nvPr/>
        </p:nvSpPr>
        <p:spPr>
          <a:xfrm>
            <a:off x="6208461" y="2123252"/>
            <a:ext cx="5519713" cy="103912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ambria Math" panose="02040503050406030204" pitchFamily="18" charset="0"/>
                <a:ea typeface="Cambria Math" panose="02040503050406030204" pitchFamily="18" charset="0"/>
              </a:rPr>
              <a:t>	is robust</a:t>
            </a:r>
          </a:p>
        </p:txBody>
      </p:sp>
      <p:sp>
        <p:nvSpPr>
          <p:cNvPr id="28" name="Rounded Rectangle 27">
            <a:extLst>
              <a:ext uri="{FF2B5EF4-FFF2-40B4-BE49-F238E27FC236}">
                <a16:creationId xmlns:a16="http://schemas.microsoft.com/office/drawing/2014/main" id="{3577A255-C7E2-7BB6-3C71-912260E53B54}"/>
              </a:ext>
            </a:extLst>
          </p:cNvPr>
          <p:cNvSpPr/>
          <p:nvPr/>
        </p:nvSpPr>
        <p:spPr>
          <a:xfrm>
            <a:off x="447170" y="2135909"/>
            <a:ext cx="5519713" cy="103912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ambria Math" panose="02040503050406030204" pitchFamily="18" charset="0"/>
                <a:ea typeface="Cambria Math" panose="02040503050406030204" pitchFamily="18" charset="0"/>
              </a:rPr>
              <a:t>	is robust</a:t>
            </a:r>
          </a:p>
        </p:txBody>
      </p:sp>
      <p:sp>
        <p:nvSpPr>
          <p:cNvPr id="31" name="Rectangle 30">
            <a:extLst>
              <a:ext uri="{FF2B5EF4-FFF2-40B4-BE49-F238E27FC236}">
                <a16:creationId xmlns:a16="http://schemas.microsoft.com/office/drawing/2014/main" id="{A593BC1A-EDF7-2EAC-5C83-85C52CACEDB8}"/>
              </a:ext>
            </a:extLst>
          </p:cNvPr>
          <p:cNvSpPr/>
          <p:nvPr/>
        </p:nvSpPr>
        <p:spPr>
          <a:xfrm>
            <a:off x="4444507" y="3509491"/>
            <a:ext cx="3269673" cy="87283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a:latin typeface="Cambria Math" panose="02040503050406030204" pitchFamily="18" charset="0"/>
                <a:ea typeface="Cambria Math" panose="02040503050406030204" pitchFamily="18" charset="0"/>
              </a:rPr>
              <a:t>Evaluation</a:t>
            </a:r>
          </a:p>
        </p:txBody>
      </p:sp>
      <p:cxnSp>
        <p:nvCxnSpPr>
          <p:cNvPr id="32" name="Straight Arrow Connector 31">
            <a:extLst>
              <a:ext uri="{FF2B5EF4-FFF2-40B4-BE49-F238E27FC236}">
                <a16:creationId xmlns:a16="http://schemas.microsoft.com/office/drawing/2014/main" id="{7E35648D-B6A8-7FA6-DD2B-813DC8322EEE}"/>
              </a:ext>
            </a:extLst>
          </p:cNvPr>
          <p:cNvCxnSpPr>
            <a:cxnSpLocks/>
            <a:stCxn id="31" idx="0"/>
            <a:endCxn id="28" idx="2"/>
          </p:cNvCxnSpPr>
          <p:nvPr/>
        </p:nvCxnSpPr>
        <p:spPr>
          <a:xfrm flipH="1" flipV="1">
            <a:off x="3207027" y="3175029"/>
            <a:ext cx="2872317" cy="334462"/>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33" name="Straight Arrow Connector 32">
            <a:extLst>
              <a:ext uri="{FF2B5EF4-FFF2-40B4-BE49-F238E27FC236}">
                <a16:creationId xmlns:a16="http://schemas.microsoft.com/office/drawing/2014/main" id="{E6FD2B0D-643C-F396-0576-AD1C72A56C5B}"/>
              </a:ext>
            </a:extLst>
          </p:cNvPr>
          <p:cNvCxnSpPr>
            <a:cxnSpLocks/>
            <a:stCxn id="31" idx="0"/>
            <a:endCxn id="27" idx="2"/>
          </p:cNvCxnSpPr>
          <p:nvPr/>
        </p:nvCxnSpPr>
        <p:spPr>
          <a:xfrm flipV="1">
            <a:off x="6079344" y="3162372"/>
            <a:ext cx="2888974" cy="347119"/>
          </a:xfrm>
          <a:prstGeom prst="straightConnector1">
            <a:avLst/>
          </a:prstGeom>
          <a:ln w="57150">
            <a:solidFill>
              <a:schemeClr val="accent6"/>
            </a:solidFill>
            <a:tailEnd type="triangle"/>
          </a:ln>
        </p:spPr>
        <p:style>
          <a:lnRef idx="1">
            <a:schemeClr val="dk1"/>
          </a:lnRef>
          <a:fillRef idx="0">
            <a:schemeClr val="dk1"/>
          </a:fillRef>
          <a:effectRef idx="0">
            <a:schemeClr val="dk1"/>
          </a:effectRef>
          <a:fontRef idx="minor">
            <a:schemeClr val="tx1"/>
          </a:fontRef>
        </p:style>
      </p:cxnSp>
      <p:pic>
        <p:nvPicPr>
          <p:cNvPr id="37" name="Picture 36">
            <a:extLst>
              <a:ext uri="{FF2B5EF4-FFF2-40B4-BE49-F238E27FC236}">
                <a16:creationId xmlns:a16="http://schemas.microsoft.com/office/drawing/2014/main" id="{E9C8B6C5-3AAB-120B-E807-79A99C02896A}"/>
              </a:ext>
            </a:extLst>
          </p:cNvPr>
          <p:cNvPicPr>
            <a:picLocks noChangeAspect="1"/>
          </p:cNvPicPr>
          <p:nvPr/>
        </p:nvPicPr>
        <p:blipFill>
          <a:blip r:embed="rId3"/>
          <a:stretch>
            <a:fillRect/>
          </a:stretch>
        </p:blipFill>
        <p:spPr>
          <a:xfrm>
            <a:off x="1055651" y="2222501"/>
            <a:ext cx="1854200" cy="927100"/>
          </a:xfrm>
          <a:prstGeom prst="rect">
            <a:avLst/>
          </a:prstGeom>
        </p:spPr>
      </p:pic>
      <p:pic>
        <p:nvPicPr>
          <p:cNvPr id="38" name="Picture 37">
            <a:extLst>
              <a:ext uri="{FF2B5EF4-FFF2-40B4-BE49-F238E27FC236}">
                <a16:creationId xmlns:a16="http://schemas.microsoft.com/office/drawing/2014/main" id="{6373DA92-AE7D-B364-89BE-A2FCC5947D3E}"/>
              </a:ext>
            </a:extLst>
          </p:cNvPr>
          <p:cNvPicPr>
            <a:picLocks noChangeAspect="1"/>
          </p:cNvPicPr>
          <p:nvPr/>
        </p:nvPicPr>
        <p:blipFill>
          <a:blip r:embed="rId4">
            <a:extLst>
              <a:ext uri="{BEBA8EAE-BF5A-486C-A8C5-ECC9F3942E4B}">
                <a14:imgProps xmlns:a14="http://schemas.microsoft.com/office/drawing/2010/main">
                  <a14:imgLayer r:embed="rId5">
                    <a14:imgEffect>
                      <a14:artisticPencilSketch/>
                    </a14:imgEffect>
                  </a14:imgLayer>
                </a14:imgProps>
              </a:ext>
            </a:extLst>
          </a:blip>
          <a:stretch>
            <a:fillRect/>
          </a:stretch>
        </p:blipFill>
        <p:spPr>
          <a:xfrm>
            <a:off x="6883400" y="2201518"/>
            <a:ext cx="1854200" cy="927100"/>
          </a:xfrm>
          <a:prstGeom prst="rect">
            <a:avLst/>
          </a:prstGeom>
        </p:spPr>
      </p:pic>
      <p:pic>
        <p:nvPicPr>
          <p:cNvPr id="40" name="Picture 39">
            <a:extLst>
              <a:ext uri="{FF2B5EF4-FFF2-40B4-BE49-F238E27FC236}">
                <a16:creationId xmlns:a16="http://schemas.microsoft.com/office/drawing/2014/main" id="{89409F07-3D58-4CC3-6771-208FF11AFAC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23215" y="622774"/>
            <a:ext cx="9334874" cy="5536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1" name="Rectangle 40">
            <a:extLst>
              <a:ext uri="{FF2B5EF4-FFF2-40B4-BE49-F238E27FC236}">
                <a16:creationId xmlns:a16="http://schemas.microsoft.com/office/drawing/2014/main" id="{8BE4B15D-C813-4F03-F80E-65656E129D80}"/>
              </a:ext>
            </a:extLst>
          </p:cNvPr>
          <p:cNvSpPr/>
          <p:nvPr/>
        </p:nvSpPr>
        <p:spPr>
          <a:xfrm>
            <a:off x="794026" y="4548611"/>
            <a:ext cx="10407374" cy="20045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dirty="0">
                <a:solidFill>
                  <a:srgbClr val="000000"/>
                </a:solidFill>
              </a:rPr>
              <a:t>If the </a:t>
            </a:r>
            <a:r>
              <a:rPr lang="en-US" sz="4000" i="1" dirty="0">
                <a:solidFill>
                  <a:srgbClr val="00B050"/>
                </a:solidFill>
              </a:rPr>
              <a:t>evaluation still passes</a:t>
            </a:r>
            <a:r>
              <a:rPr lang="en-US" sz="4000" i="1" dirty="0">
                <a:solidFill>
                  <a:srgbClr val="000000"/>
                </a:solidFill>
              </a:rPr>
              <a:t> </a:t>
            </a:r>
            <a:r>
              <a:rPr lang="en-US" sz="2000" i="1" dirty="0">
                <a:solidFill>
                  <a:srgbClr val="000000"/>
                </a:solidFill>
              </a:rPr>
              <a:t>(all attacks fail)</a:t>
            </a:r>
          </a:p>
          <a:p>
            <a:pPr lvl="0" algn="ctr"/>
            <a:r>
              <a:rPr lang="en-US" sz="4000" dirty="0">
                <a:solidFill>
                  <a:srgbClr val="000000"/>
                </a:solidFill>
              </a:rPr>
              <a:t>for a </a:t>
            </a:r>
            <a:r>
              <a:rPr lang="en-US" sz="4000" i="1" dirty="0">
                <a:solidFill>
                  <a:srgbClr val="DF5327"/>
                </a:solidFill>
              </a:rPr>
              <a:t>defense that is broken</a:t>
            </a:r>
            <a:r>
              <a:rPr lang="en-US" sz="4000" i="1" dirty="0">
                <a:solidFill>
                  <a:srgbClr val="000000"/>
                </a:solidFill>
              </a:rPr>
              <a:t>, </a:t>
            </a:r>
            <a:br>
              <a:rPr lang="en-US" sz="4000" i="1" dirty="0">
                <a:solidFill>
                  <a:srgbClr val="000000"/>
                </a:solidFill>
              </a:rPr>
            </a:br>
            <a:r>
              <a:rPr lang="en-US" sz="4000" dirty="0">
                <a:solidFill>
                  <a:srgbClr val="000000"/>
                </a:solidFill>
              </a:rPr>
              <a:t>there is clearly something wrong!</a:t>
            </a:r>
          </a:p>
        </p:txBody>
      </p:sp>
      <p:sp>
        <p:nvSpPr>
          <p:cNvPr id="42" name="TextBox 41">
            <a:extLst>
              <a:ext uri="{FF2B5EF4-FFF2-40B4-BE49-F238E27FC236}">
                <a16:creationId xmlns:a16="http://schemas.microsoft.com/office/drawing/2014/main" id="{D6CAFAE5-E59D-C8AA-45C1-97570972DEDB}"/>
              </a:ext>
            </a:extLst>
          </p:cNvPr>
          <p:cNvSpPr txBox="1"/>
          <p:nvPr/>
        </p:nvSpPr>
        <p:spPr>
          <a:xfrm>
            <a:off x="389348" y="1298448"/>
            <a:ext cx="11091452" cy="400110"/>
          </a:xfrm>
          <a:prstGeom prst="rect">
            <a:avLst/>
          </a:prstGeom>
          <a:solidFill>
            <a:schemeClr val="bg1"/>
          </a:solidFill>
          <a:effectLst>
            <a:outerShdw blurRad="50800" dist="38100" dir="5400000" algn="t" rotWithShape="0">
              <a:prstClr val="black">
                <a:alpha val="40000"/>
              </a:prstClr>
            </a:outerShdw>
          </a:effectLst>
          <a:scene3d>
            <a:camera prst="orthographicFront"/>
            <a:lightRig rig="threePt" dir="t"/>
          </a:scene3d>
          <a:sp3d>
            <a:bevelT w="25400" h="25400" prst="coolSlant"/>
          </a:sp3d>
        </p:spPr>
        <p:txBody>
          <a:bodyPr wrap="square" lIns="91440" rtlCol="0" anchor="ctr">
            <a:spAutoFit/>
          </a:bodyPr>
          <a:lstStyle/>
          <a:p>
            <a:pPr>
              <a:spcBef>
                <a:spcPts val="1200"/>
              </a:spcBef>
            </a:pPr>
            <a:r>
              <a:rPr lang="en-US" sz="2000" b="1" dirty="0">
                <a:solidFill>
                  <a:schemeClr val="tx1">
                    <a:lumMod val="75000"/>
                    <a:lumOff val="25000"/>
                  </a:schemeClr>
                </a:solidFill>
                <a:latin typeface="Lucida Grande" panose="020B0600040502020204" pitchFamily="34" charset="0"/>
                <a:cs typeface="Lucida Grande" panose="020B0600040502020204" pitchFamily="34" charset="0"/>
              </a:rPr>
              <a:t>3.  The approach seems to yield something much stronger and maybe even false.</a:t>
            </a:r>
          </a:p>
        </p:txBody>
      </p:sp>
      <p:sp>
        <p:nvSpPr>
          <p:cNvPr id="14" name="Multiply 13">
            <a:extLst>
              <a:ext uri="{FF2B5EF4-FFF2-40B4-BE49-F238E27FC236}">
                <a16:creationId xmlns:a16="http://schemas.microsoft.com/office/drawing/2014/main" id="{B88A1256-8570-C3BF-30C5-9D22B063B949}"/>
              </a:ext>
            </a:extLst>
          </p:cNvPr>
          <p:cNvSpPr/>
          <p:nvPr/>
        </p:nvSpPr>
        <p:spPr>
          <a:xfrm>
            <a:off x="565938" y="563632"/>
            <a:ext cx="907262" cy="689030"/>
          </a:xfrm>
          <a:prstGeom prst="mathMultiply">
            <a:avLst>
              <a:gd name="adj1" fmla="val 5464"/>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Multiply 14">
            <a:extLst>
              <a:ext uri="{FF2B5EF4-FFF2-40B4-BE49-F238E27FC236}">
                <a16:creationId xmlns:a16="http://schemas.microsoft.com/office/drawing/2014/main" id="{074025C6-46B5-6A4D-600E-8FA4148604B0}"/>
              </a:ext>
            </a:extLst>
          </p:cNvPr>
          <p:cNvSpPr/>
          <p:nvPr/>
        </p:nvSpPr>
        <p:spPr>
          <a:xfrm>
            <a:off x="3498309" y="563632"/>
            <a:ext cx="2017739" cy="689030"/>
          </a:xfrm>
          <a:prstGeom prst="mathMultiply">
            <a:avLst>
              <a:gd name="adj1" fmla="val 5464"/>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750D9BC9-1F9B-2A2E-9698-7F7CFB0769B3}"/>
              </a:ext>
            </a:extLst>
          </p:cNvPr>
          <p:cNvSpPr txBox="1"/>
          <p:nvPr/>
        </p:nvSpPr>
        <p:spPr>
          <a:xfrm>
            <a:off x="3757356" y="242741"/>
            <a:ext cx="1718740" cy="400110"/>
          </a:xfrm>
          <a:prstGeom prst="rect">
            <a:avLst/>
          </a:prstGeom>
          <a:noFill/>
        </p:spPr>
        <p:txBody>
          <a:bodyPr wrap="none" rtlCol="0">
            <a:spAutoFit/>
          </a:bodyPr>
          <a:lstStyle/>
          <a:p>
            <a:r>
              <a:rPr lang="en-US" sz="2000" b="1" dirty="0">
                <a:solidFill>
                  <a:schemeClr val="tx1">
                    <a:lumMod val="75000"/>
                    <a:lumOff val="25000"/>
                  </a:schemeClr>
                </a:solidFill>
                <a:latin typeface="Lucida Grande" panose="020B0600040502020204" pitchFamily="34" charset="0"/>
                <a:cs typeface="Lucida Grande" panose="020B0600040502020204" pitchFamily="34" charset="0"/>
              </a:rPr>
              <a:t>Robustness</a:t>
            </a:r>
            <a:endParaRPr lang="en-US" b="1" dirty="0">
              <a:solidFill>
                <a:schemeClr val="tx1">
                  <a:lumMod val="75000"/>
                  <a:lumOff val="25000"/>
                </a:schemeClr>
              </a:solidFill>
              <a:latin typeface="Lucida Grande" panose="020B0600040502020204" pitchFamily="34" charset="0"/>
              <a:cs typeface="Lucida Grande" panose="020B0600040502020204" pitchFamily="34" charset="0"/>
            </a:endParaRPr>
          </a:p>
        </p:txBody>
      </p:sp>
      <p:sp>
        <p:nvSpPr>
          <p:cNvPr id="17" name="TextBox 16">
            <a:extLst>
              <a:ext uri="{FF2B5EF4-FFF2-40B4-BE49-F238E27FC236}">
                <a16:creationId xmlns:a16="http://schemas.microsoft.com/office/drawing/2014/main" id="{BCC18645-3CA4-ADA8-C3F0-5C461CD735FC}"/>
              </a:ext>
            </a:extLst>
          </p:cNvPr>
          <p:cNvSpPr txBox="1"/>
          <p:nvPr/>
        </p:nvSpPr>
        <p:spPr>
          <a:xfrm>
            <a:off x="665530" y="246610"/>
            <a:ext cx="780983" cy="400110"/>
          </a:xfrm>
          <a:prstGeom prst="rect">
            <a:avLst/>
          </a:prstGeom>
          <a:noFill/>
        </p:spPr>
        <p:txBody>
          <a:bodyPr wrap="none" rtlCol="0">
            <a:spAutoFit/>
          </a:bodyPr>
          <a:lstStyle/>
          <a:p>
            <a:r>
              <a:rPr lang="en-US" sz="2000" b="1" dirty="0">
                <a:solidFill>
                  <a:schemeClr val="tx1">
                    <a:lumMod val="75000"/>
                    <a:lumOff val="25000"/>
                  </a:schemeClr>
                </a:solidFill>
                <a:latin typeface="Lucida Grande" panose="020B0600040502020204" pitchFamily="34" charset="0"/>
                <a:cs typeface="Lucida Grande" panose="020B0600040502020204" pitchFamily="34" charset="0"/>
              </a:rPr>
              <a:t>Four</a:t>
            </a:r>
            <a:endParaRPr lang="en-US" b="1" dirty="0">
              <a:solidFill>
                <a:schemeClr val="tx1">
                  <a:lumMod val="75000"/>
                  <a:lumOff val="25000"/>
                </a:schemeClr>
              </a:solidFill>
              <a:latin typeface="Lucida Grande" panose="020B0600040502020204" pitchFamily="34" charset="0"/>
              <a:cs typeface="Lucida Grande" panose="020B0600040502020204" pitchFamily="34" charset="0"/>
            </a:endParaRPr>
          </a:p>
        </p:txBody>
      </p:sp>
    </p:spTree>
    <p:extLst>
      <p:ext uri="{BB962C8B-B14F-4D97-AF65-F5344CB8AC3E}">
        <p14:creationId xmlns:p14="http://schemas.microsoft.com/office/powerpoint/2010/main" val="3063811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D015F-8F37-131F-8180-B4D0354C4AC5}"/>
              </a:ext>
            </a:extLst>
          </p:cNvPr>
          <p:cNvSpPr>
            <a:spLocks noGrp="1"/>
          </p:cNvSpPr>
          <p:nvPr>
            <p:ph type="title"/>
          </p:nvPr>
        </p:nvSpPr>
        <p:spPr>
          <a:xfrm>
            <a:off x="463826" y="410368"/>
            <a:ext cx="11728174" cy="1325563"/>
          </a:xfrm>
        </p:spPr>
        <p:txBody>
          <a:bodyPr/>
          <a:lstStyle/>
          <a:p>
            <a:r>
              <a:rPr lang="en-US" dirty="0"/>
              <a:t>Building a </a:t>
            </a:r>
            <a:r>
              <a:rPr lang="en-US" dirty="0">
                <a:solidFill>
                  <a:schemeClr val="accent6"/>
                </a:solidFill>
              </a:rPr>
              <a:t>minimally-altered, broken</a:t>
            </a:r>
            <a:r>
              <a:rPr lang="en-US" dirty="0"/>
              <a:t> defense: </a:t>
            </a:r>
            <a:br>
              <a:rPr lang="en-US" dirty="0"/>
            </a:br>
            <a:r>
              <a:rPr lang="en-US" dirty="0">
                <a:solidFill>
                  <a:srgbClr val="7030A0"/>
                </a:solidFill>
              </a:rPr>
              <a:t>the binarization test.</a:t>
            </a:r>
          </a:p>
        </p:txBody>
      </p:sp>
      <p:sp>
        <p:nvSpPr>
          <p:cNvPr id="4" name="Slide Number Placeholder 3">
            <a:extLst>
              <a:ext uri="{FF2B5EF4-FFF2-40B4-BE49-F238E27FC236}">
                <a16:creationId xmlns:a16="http://schemas.microsoft.com/office/drawing/2014/main" id="{FC92BD3B-B2FC-730E-A1F2-23E7C0A485BE}"/>
              </a:ext>
            </a:extLst>
          </p:cNvPr>
          <p:cNvSpPr>
            <a:spLocks noGrp="1"/>
          </p:cNvSpPr>
          <p:nvPr>
            <p:ph type="sldNum" sz="quarter" idx="12"/>
          </p:nvPr>
        </p:nvSpPr>
        <p:spPr/>
        <p:txBody>
          <a:bodyPr/>
          <a:lstStyle/>
          <a:p>
            <a:fld id="{BBDB7499-F370-8348-83C5-507685BB046D}" type="slidenum">
              <a:rPr lang="en-US" smtClean="0"/>
              <a:pPr/>
              <a:t>19</a:t>
            </a:fld>
            <a:endParaRPr lang="en-US" sz="1600" dirty="0"/>
          </a:p>
        </p:txBody>
      </p:sp>
      <p:sp>
        <p:nvSpPr>
          <p:cNvPr id="14" name="Rounded Rectangle 13">
            <a:extLst>
              <a:ext uri="{FF2B5EF4-FFF2-40B4-BE49-F238E27FC236}">
                <a16:creationId xmlns:a16="http://schemas.microsoft.com/office/drawing/2014/main" id="{D224AAF3-58E6-899F-28E7-81AC83C7A5C4}"/>
              </a:ext>
            </a:extLst>
          </p:cNvPr>
          <p:cNvSpPr/>
          <p:nvPr/>
        </p:nvSpPr>
        <p:spPr>
          <a:xfrm>
            <a:off x="6208461" y="2123252"/>
            <a:ext cx="5519713" cy="103912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ambria Math" panose="02040503050406030204" pitchFamily="18" charset="0"/>
                <a:ea typeface="Cambria Math" panose="02040503050406030204" pitchFamily="18" charset="0"/>
              </a:rPr>
              <a:t>	is robust</a:t>
            </a:r>
          </a:p>
        </p:txBody>
      </p:sp>
      <p:sp>
        <p:nvSpPr>
          <p:cNvPr id="15" name="Rounded Rectangle 14">
            <a:extLst>
              <a:ext uri="{FF2B5EF4-FFF2-40B4-BE49-F238E27FC236}">
                <a16:creationId xmlns:a16="http://schemas.microsoft.com/office/drawing/2014/main" id="{62143744-DFAE-4282-4E43-1A2D0F7ADEFA}"/>
              </a:ext>
            </a:extLst>
          </p:cNvPr>
          <p:cNvSpPr/>
          <p:nvPr/>
        </p:nvSpPr>
        <p:spPr>
          <a:xfrm>
            <a:off x="447170" y="2135909"/>
            <a:ext cx="5519713" cy="103912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ambria Math" panose="02040503050406030204" pitchFamily="18" charset="0"/>
                <a:ea typeface="Cambria Math" panose="02040503050406030204" pitchFamily="18" charset="0"/>
              </a:rPr>
              <a:t>	is robust</a:t>
            </a:r>
          </a:p>
        </p:txBody>
      </p:sp>
      <p:pic>
        <p:nvPicPr>
          <p:cNvPr id="19" name="Picture 18">
            <a:extLst>
              <a:ext uri="{FF2B5EF4-FFF2-40B4-BE49-F238E27FC236}">
                <a16:creationId xmlns:a16="http://schemas.microsoft.com/office/drawing/2014/main" id="{365CC34E-6AD9-1D40-3469-B7D4C6F7D799}"/>
              </a:ext>
            </a:extLst>
          </p:cNvPr>
          <p:cNvPicPr>
            <a:picLocks noChangeAspect="1"/>
          </p:cNvPicPr>
          <p:nvPr/>
        </p:nvPicPr>
        <p:blipFill>
          <a:blip r:embed="rId3"/>
          <a:stretch>
            <a:fillRect/>
          </a:stretch>
        </p:blipFill>
        <p:spPr>
          <a:xfrm>
            <a:off x="1055651" y="2222501"/>
            <a:ext cx="1854200" cy="927100"/>
          </a:xfrm>
          <a:prstGeom prst="rect">
            <a:avLst/>
          </a:prstGeom>
        </p:spPr>
      </p:pic>
      <p:sp>
        <p:nvSpPr>
          <p:cNvPr id="31" name="TextBox 30">
            <a:extLst>
              <a:ext uri="{FF2B5EF4-FFF2-40B4-BE49-F238E27FC236}">
                <a16:creationId xmlns:a16="http://schemas.microsoft.com/office/drawing/2014/main" id="{5FC005AC-12B6-B100-2E19-6669C5C1ED35}"/>
              </a:ext>
            </a:extLst>
          </p:cNvPr>
          <p:cNvSpPr txBox="1"/>
          <p:nvPr/>
        </p:nvSpPr>
        <p:spPr>
          <a:xfrm>
            <a:off x="463826" y="6415930"/>
            <a:ext cx="10843130" cy="584775"/>
          </a:xfrm>
          <a:prstGeom prst="rect">
            <a:avLst/>
          </a:prstGeom>
          <a:noFill/>
        </p:spPr>
        <p:txBody>
          <a:bodyPr wrap="square">
            <a:spAutoFit/>
          </a:bodyPr>
          <a:lstStyle/>
          <a:p>
            <a:r>
              <a:rPr lang="en-US" sz="1600" i="1" dirty="0"/>
              <a:t>“Increasing Confidence in Adversarial Robustness Evaluations”, </a:t>
            </a:r>
            <a:r>
              <a:rPr lang="en-US" sz="1600" dirty="0"/>
              <a:t>Zimmermann et al., </a:t>
            </a:r>
            <a:r>
              <a:rPr lang="en-US" sz="1600" u="sng" dirty="0">
                <a:solidFill>
                  <a:schemeClr val="accent1"/>
                </a:solidFill>
              </a:rPr>
              <a:t>https://</a:t>
            </a:r>
            <a:r>
              <a:rPr lang="en-US" sz="1600" u="sng" dirty="0" err="1">
                <a:solidFill>
                  <a:schemeClr val="accent1"/>
                </a:solidFill>
              </a:rPr>
              <a:t>arxiv.org</a:t>
            </a:r>
            <a:r>
              <a:rPr lang="en-US" sz="1600" u="sng" dirty="0">
                <a:solidFill>
                  <a:schemeClr val="accent1"/>
                </a:solidFill>
              </a:rPr>
              <a:t>/abs/2206.13991</a:t>
            </a:r>
          </a:p>
          <a:p>
            <a:endParaRPr lang="en-US" sz="1600" dirty="0">
              <a:effectLst/>
            </a:endParaRPr>
          </a:p>
        </p:txBody>
      </p:sp>
      <p:sp>
        <p:nvSpPr>
          <p:cNvPr id="33" name="TextBox 32">
            <a:extLst>
              <a:ext uri="{FF2B5EF4-FFF2-40B4-BE49-F238E27FC236}">
                <a16:creationId xmlns:a16="http://schemas.microsoft.com/office/drawing/2014/main" id="{53C01D44-C623-8D20-F797-CF4C1257B42A}"/>
              </a:ext>
            </a:extLst>
          </p:cNvPr>
          <p:cNvSpPr txBox="1"/>
          <p:nvPr/>
        </p:nvSpPr>
        <p:spPr>
          <a:xfrm>
            <a:off x="7561874" y="1781966"/>
            <a:ext cx="497252" cy="707886"/>
          </a:xfrm>
          <a:prstGeom prst="rect">
            <a:avLst/>
          </a:prstGeom>
          <a:noFill/>
        </p:spPr>
        <p:txBody>
          <a:bodyPr wrap="none" rtlCol="0">
            <a:spAutoFit/>
          </a:bodyPr>
          <a:lstStyle/>
          <a:p>
            <a:r>
              <a:rPr lang="en-US" sz="4000" b="1" dirty="0"/>
              <a:t>?</a:t>
            </a:r>
          </a:p>
        </p:txBody>
      </p:sp>
      <p:pic>
        <p:nvPicPr>
          <p:cNvPr id="34" name="Picture 33">
            <a:extLst>
              <a:ext uri="{FF2B5EF4-FFF2-40B4-BE49-F238E27FC236}">
                <a16:creationId xmlns:a16="http://schemas.microsoft.com/office/drawing/2014/main" id="{CAF4BDB3-8E8E-79AF-F211-46BE09D2EEE9}"/>
              </a:ext>
            </a:extLst>
          </p:cNvPr>
          <p:cNvPicPr>
            <a:picLocks noChangeAspect="1"/>
          </p:cNvPicPr>
          <p:nvPr/>
        </p:nvPicPr>
        <p:blipFill>
          <a:blip r:embed="rId4">
            <a:extLst>
              <a:ext uri="{BEBA8EAE-BF5A-486C-A8C5-ECC9F3942E4B}">
                <a14:imgProps xmlns:a14="http://schemas.microsoft.com/office/drawing/2010/main">
                  <a14:imgLayer r:embed="rId5">
                    <a14:imgEffect>
                      <a14:artisticPencilSketch/>
                    </a14:imgEffect>
                  </a14:imgLayer>
                </a14:imgProps>
              </a:ext>
            </a:extLst>
          </a:blip>
          <a:stretch>
            <a:fillRect/>
          </a:stretch>
        </p:blipFill>
        <p:spPr>
          <a:xfrm>
            <a:off x="6883400" y="2201518"/>
            <a:ext cx="1854200" cy="927100"/>
          </a:xfrm>
          <a:prstGeom prst="rect">
            <a:avLst/>
          </a:prstGeom>
        </p:spPr>
      </p:pic>
    </p:spTree>
    <p:extLst>
      <p:ext uri="{BB962C8B-B14F-4D97-AF65-F5344CB8AC3E}">
        <p14:creationId xmlns:p14="http://schemas.microsoft.com/office/powerpoint/2010/main" val="849422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300053CF-60BE-EE70-1561-6FF4B112E7D4}"/>
              </a:ext>
            </a:extLst>
          </p:cNvPr>
          <p:cNvSpPr/>
          <p:nvPr/>
        </p:nvSpPr>
        <p:spPr>
          <a:xfrm>
            <a:off x="645459" y="1820540"/>
            <a:ext cx="4437529" cy="922661"/>
          </a:xfrm>
          <a:prstGeom prst="roundRect">
            <a:avLst/>
          </a:prstGeom>
          <a:noFill/>
          <a:ln w="38100">
            <a:solidFill>
              <a:srgbClr val="7030A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D0124B5E-61F0-7968-DBE0-FC00D161AE9A}"/>
              </a:ext>
            </a:extLst>
          </p:cNvPr>
          <p:cNvSpPr>
            <a:spLocks noGrp="1"/>
          </p:cNvSpPr>
          <p:nvPr>
            <p:ph type="title"/>
          </p:nvPr>
        </p:nvSpPr>
        <p:spPr/>
        <p:txBody>
          <a:bodyPr/>
          <a:lstStyle/>
          <a:p>
            <a:r>
              <a:rPr lang="en-US" dirty="0" err="1">
                <a:solidFill>
                  <a:srgbClr val="7030A0"/>
                </a:solidFill>
              </a:rPr>
              <a:t>Defense</a:t>
            </a:r>
            <a:r>
              <a:rPr lang="en-US" dirty="0" err="1">
                <a:solidFill>
                  <a:srgbClr val="7030A0"/>
                </a:solidFill>
                <a:sym typeface="Wingdings" pitchFamily="2" charset="2"/>
              </a:rPr>
              <a:t></a:t>
            </a:r>
            <a:r>
              <a:rPr lang="en-US" dirty="0" err="1">
                <a:solidFill>
                  <a:srgbClr val="7030A0"/>
                </a:solidFill>
              </a:rPr>
              <a:t>Theorem</a:t>
            </a:r>
            <a:endParaRPr lang="en-US" dirty="0"/>
          </a:p>
        </p:txBody>
      </p:sp>
      <p:sp>
        <p:nvSpPr>
          <p:cNvPr id="4" name="Slide Number Placeholder 3">
            <a:extLst>
              <a:ext uri="{FF2B5EF4-FFF2-40B4-BE49-F238E27FC236}">
                <a16:creationId xmlns:a16="http://schemas.microsoft.com/office/drawing/2014/main" id="{9E1AD8C5-6DBD-68D1-8562-BA175463E583}"/>
              </a:ext>
            </a:extLst>
          </p:cNvPr>
          <p:cNvSpPr>
            <a:spLocks noGrp="1"/>
          </p:cNvSpPr>
          <p:nvPr>
            <p:ph type="sldNum" sz="quarter" idx="12"/>
          </p:nvPr>
        </p:nvSpPr>
        <p:spPr/>
        <p:txBody>
          <a:bodyPr/>
          <a:lstStyle/>
          <a:p>
            <a:fld id="{BBDB7499-F370-8348-83C5-507685BB046D}" type="slidenum">
              <a:rPr lang="en-US" smtClean="0"/>
              <a:pPr/>
              <a:t>2</a:t>
            </a:fld>
            <a:endParaRPr lang="en-US" sz="1600" dirty="0"/>
          </a:p>
        </p:txBody>
      </p:sp>
      <p:pic>
        <p:nvPicPr>
          <p:cNvPr id="6" name="Picture 4" descr="Neural Networks From Scratch - victorzhou.com">
            <a:extLst>
              <a:ext uri="{FF2B5EF4-FFF2-40B4-BE49-F238E27FC236}">
                <a16:creationId xmlns:a16="http://schemas.microsoft.com/office/drawing/2014/main" id="{84B018D7-869A-827C-0196-399E4A01433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317443" y="1820540"/>
            <a:ext cx="1845321" cy="922661"/>
          </a:xfrm>
          <a:prstGeom prst="rect">
            <a:avLst/>
          </a:prstGeom>
          <a:noFill/>
          <a:ln w="38100">
            <a:noFill/>
          </a:ln>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01FF709-905C-CC7C-EE84-45555997174E}"/>
              </a:ext>
            </a:extLst>
          </p:cNvPr>
          <p:cNvSpPr txBox="1"/>
          <p:nvPr/>
        </p:nvSpPr>
        <p:spPr>
          <a:xfrm>
            <a:off x="6521823" y="1999877"/>
            <a:ext cx="4663456" cy="584775"/>
          </a:xfrm>
          <a:prstGeom prst="rect">
            <a:avLst/>
          </a:prstGeom>
          <a:noFill/>
        </p:spPr>
        <p:txBody>
          <a:bodyPr wrap="none" rtlCol="0">
            <a:spAutoFit/>
          </a:bodyPr>
          <a:lstStyle/>
          <a:p>
            <a:r>
              <a:rPr lang="en-US" sz="3200" dirty="0">
                <a:latin typeface="Cambria Math" panose="02040503050406030204" pitchFamily="18" charset="0"/>
                <a:ea typeface="Cambria Math" panose="02040503050406030204" pitchFamily="18" charset="0"/>
              </a:rPr>
              <a:t>My			is robust. </a:t>
            </a:r>
          </a:p>
        </p:txBody>
      </p:sp>
      <p:sp>
        <p:nvSpPr>
          <p:cNvPr id="9" name="Rounded Rectangle 8">
            <a:extLst>
              <a:ext uri="{FF2B5EF4-FFF2-40B4-BE49-F238E27FC236}">
                <a16:creationId xmlns:a16="http://schemas.microsoft.com/office/drawing/2014/main" id="{589A5066-104D-83E3-6438-8FFB0BFAF34B}"/>
              </a:ext>
            </a:extLst>
          </p:cNvPr>
          <p:cNvSpPr/>
          <p:nvPr/>
        </p:nvSpPr>
        <p:spPr>
          <a:xfrm>
            <a:off x="6347012" y="1820539"/>
            <a:ext cx="4915765" cy="922661"/>
          </a:xfrm>
          <a:prstGeom prst="roundRect">
            <a:avLst/>
          </a:prstGeom>
          <a:noFill/>
          <a:ln w="38100">
            <a:solidFill>
              <a:srgbClr val="7030A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12" name="Picture 11">
            <a:extLst>
              <a:ext uri="{FF2B5EF4-FFF2-40B4-BE49-F238E27FC236}">
                <a16:creationId xmlns:a16="http://schemas.microsoft.com/office/drawing/2014/main" id="{52258FD1-72E9-DBBF-D804-E6373ED1D142}"/>
              </a:ext>
            </a:extLst>
          </p:cNvPr>
          <p:cNvPicPr>
            <a:picLocks noChangeAspect="1"/>
          </p:cNvPicPr>
          <p:nvPr/>
        </p:nvPicPr>
        <p:blipFill>
          <a:blip r:embed="rId3"/>
          <a:stretch>
            <a:fillRect/>
          </a:stretch>
        </p:blipFill>
        <p:spPr>
          <a:xfrm>
            <a:off x="998463" y="1939737"/>
            <a:ext cx="3934512" cy="684263"/>
          </a:xfrm>
          <a:prstGeom prst="rect">
            <a:avLst/>
          </a:prstGeom>
        </p:spPr>
      </p:pic>
    </p:spTree>
    <p:extLst>
      <p:ext uri="{BB962C8B-B14F-4D97-AF65-F5344CB8AC3E}">
        <p14:creationId xmlns:p14="http://schemas.microsoft.com/office/powerpoint/2010/main" val="30063557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D015F-8F37-131F-8180-B4D0354C4AC5}"/>
              </a:ext>
            </a:extLst>
          </p:cNvPr>
          <p:cNvSpPr>
            <a:spLocks noGrp="1"/>
          </p:cNvSpPr>
          <p:nvPr>
            <p:ph type="title"/>
          </p:nvPr>
        </p:nvSpPr>
        <p:spPr>
          <a:xfrm>
            <a:off x="463826" y="410368"/>
            <a:ext cx="11728174" cy="1325563"/>
          </a:xfrm>
        </p:spPr>
        <p:txBody>
          <a:bodyPr/>
          <a:lstStyle/>
          <a:p>
            <a:r>
              <a:rPr lang="en-US" dirty="0"/>
              <a:t>Building a </a:t>
            </a:r>
            <a:r>
              <a:rPr lang="en-US" dirty="0">
                <a:solidFill>
                  <a:schemeClr val="accent6"/>
                </a:solidFill>
              </a:rPr>
              <a:t>minimally-altered, broken</a:t>
            </a:r>
            <a:r>
              <a:rPr lang="en-US" dirty="0"/>
              <a:t> defense: </a:t>
            </a:r>
            <a:br>
              <a:rPr lang="en-US" dirty="0"/>
            </a:br>
            <a:r>
              <a:rPr lang="en-US" dirty="0">
                <a:solidFill>
                  <a:srgbClr val="7030A0"/>
                </a:solidFill>
              </a:rPr>
              <a:t>the binarization test.</a:t>
            </a:r>
          </a:p>
        </p:txBody>
      </p:sp>
      <p:sp>
        <p:nvSpPr>
          <p:cNvPr id="4" name="Slide Number Placeholder 3">
            <a:extLst>
              <a:ext uri="{FF2B5EF4-FFF2-40B4-BE49-F238E27FC236}">
                <a16:creationId xmlns:a16="http://schemas.microsoft.com/office/drawing/2014/main" id="{FC92BD3B-B2FC-730E-A1F2-23E7C0A485BE}"/>
              </a:ext>
            </a:extLst>
          </p:cNvPr>
          <p:cNvSpPr>
            <a:spLocks noGrp="1"/>
          </p:cNvSpPr>
          <p:nvPr>
            <p:ph type="sldNum" sz="quarter" idx="12"/>
          </p:nvPr>
        </p:nvSpPr>
        <p:spPr/>
        <p:txBody>
          <a:bodyPr/>
          <a:lstStyle/>
          <a:p>
            <a:fld id="{BBDB7499-F370-8348-83C5-507685BB046D}" type="slidenum">
              <a:rPr lang="en-US" smtClean="0"/>
              <a:pPr/>
              <a:t>20</a:t>
            </a:fld>
            <a:endParaRPr lang="en-US" sz="1600" dirty="0"/>
          </a:p>
        </p:txBody>
      </p:sp>
      <p:sp>
        <p:nvSpPr>
          <p:cNvPr id="14" name="Rounded Rectangle 13">
            <a:extLst>
              <a:ext uri="{FF2B5EF4-FFF2-40B4-BE49-F238E27FC236}">
                <a16:creationId xmlns:a16="http://schemas.microsoft.com/office/drawing/2014/main" id="{D224AAF3-58E6-899F-28E7-81AC83C7A5C4}"/>
              </a:ext>
            </a:extLst>
          </p:cNvPr>
          <p:cNvSpPr/>
          <p:nvPr/>
        </p:nvSpPr>
        <p:spPr>
          <a:xfrm>
            <a:off x="6208461" y="2123252"/>
            <a:ext cx="5519713" cy="103912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ambria Math" panose="02040503050406030204" pitchFamily="18" charset="0"/>
                <a:ea typeface="Cambria Math" panose="02040503050406030204" pitchFamily="18" charset="0"/>
              </a:rPr>
              <a:t>	is robust</a:t>
            </a:r>
          </a:p>
        </p:txBody>
      </p:sp>
      <p:sp>
        <p:nvSpPr>
          <p:cNvPr id="15" name="Rounded Rectangle 14">
            <a:extLst>
              <a:ext uri="{FF2B5EF4-FFF2-40B4-BE49-F238E27FC236}">
                <a16:creationId xmlns:a16="http://schemas.microsoft.com/office/drawing/2014/main" id="{62143744-DFAE-4282-4E43-1A2D0F7ADEFA}"/>
              </a:ext>
            </a:extLst>
          </p:cNvPr>
          <p:cNvSpPr/>
          <p:nvPr/>
        </p:nvSpPr>
        <p:spPr>
          <a:xfrm>
            <a:off x="447170" y="2135909"/>
            <a:ext cx="5519713" cy="103912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ambria Math" panose="02040503050406030204" pitchFamily="18" charset="0"/>
                <a:ea typeface="Cambria Math" panose="02040503050406030204" pitchFamily="18" charset="0"/>
              </a:rPr>
              <a:t>	is robust</a:t>
            </a:r>
          </a:p>
        </p:txBody>
      </p:sp>
      <p:pic>
        <p:nvPicPr>
          <p:cNvPr id="19" name="Picture 18">
            <a:extLst>
              <a:ext uri="{FF2B5EF4-FFF2-40B4-BE49-F238E27FC236}">
                <a16:creationId xmlns:a16="http://schemas.microsoft.com/office/drawing/2014/main" id="{365CC34E-6AD9-1D40-3469-B7D4C6F7D799}"/>
              </a:ext>
            </a:extLst>
          </p:cNvPr>
          <p:cNvPicPr>
            <a:picLocks noChangeAspect="1"/>
          </p:cNvPicPr>
          <p:nvPr/>
        </p:nvPicPr>
        <p:blipFill>
          <a:blip r:embed="rId3"/>
          <a:stretch>
            <a:fillRect/>
          </a:stretch>
        </p:blipFill>
        <p:spPr>
          <a:xfrm>
            <a:off x="1055651" y="2222501"/>
            <a:ext cx="1854200" cy="927100"/>
          </a:xfrm>
          <a:prstGeom prst="rect">
            <a:avLst/>
          </a:prstGeom>
        </p:spPr>
      </p:pic>
      <p:pic>
        <p:nvPicPr>
          <p:cNvPr id="22" name="Picture 21">
            <a:extLst>
              <a:ext uri="{FF2B5EF4-FFF2-40B4-BE49-F238E27FC236}">
                <a16:creationId xmlns:a16="http://schemas.microsoft.com/office/drawing/2014/main" id="{1AF16B5F-E823-34A5-2580-6F140C15741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885432" y="2208141"/>
            <a:ext cx="1238526" cy="927100"/>
          </a:xfrm>
          <a:prstGeom prst="rect">
            <a:avLst/>
          </a:prstGeom>
        </p:spPr>
      </p:pic>
      <p:pic>
        <p:nvPicPr>
          <p:cNvPr id="23" name="Picture 22">
            <a:extLst>
              <a:ext uri="{FF2B5EF4-FFF2-40B4-BE49-F238E27FC236}">
                <a16:creationId xmlns:a16="http://schemas.microsoft.com/office/drawing/2014/main" id="{EC2AC169-7F68-0459-6778-8C16663670BE}"/>
              </a:ext>
            </a:extLst>
          </p:cNvPr>
          <p:cNvPicPr>
            <a:picLocks noChangeAspect="1"/>
          </p:cNvPicPr>
          <p:nvPr/>
        </p:nvPicPr>
        <p:blipFill rotWithShape="1">
          <a:blip r:embed="rId5" cstate="screen">
            <a:duotone>
              <a:schemeClr val="accent6">
                <a:shade val="45000"/>
                <a:satMod val="135000"/>
              </a:schemeClr>
              <a:prstClr val="white"/>
            </a:duotone>
            <a:extLst>
              <a:ext uri="{BEBA8EAE-BF5A-486C-A8C5-ECC9F3942E4B}">
                <a14:imgProps xmlns:a14="http://schemas.microsoft.com/office/drawing/2010/main">
                  <a14:imgLayer r:embed="rId6">
                    <a14:imgEffect>
                      <a14:artisticPencilSketch/>
                    </a14:imgEffect>
                  </a14:imgLayer>
                </a14:imgProps>
              </a:ext>
              <a:ext uri="{28A0092B-C50C-407E-A947-70E740481C1C}">
                <a14:useLocalDpi xmlns:a14="http://schemas.microsoft.com/office/drawing/2010/main"/>
              </a:ext>
            </a:extLst>
          </a:blip>
          <a:srcRect/>
          <a:stretch/>
        </p:blipFill>
        <p:spPr>
          <a:xfrm>
            <a:off x="8132196" y="2208141"/>
            <a:ext cx="599505" cy="927100"/>
          </a:xfrm>
          <a:prstGeom prst="rect">
            <a:avLst/>
          </a:prstGeom>
        </p:spPr>
      </p:pic>
      <p:grpSp>
        <p:nvGrpSpPr>
          <p:cNvPr id="24" name="Group 23">
            <a:extLst>
              <a:ext uri="{FF2B5EF4-FFF2-40B4-BE49-F238E27FC236}">
                <a16:creationId xmlns:a16="http://schemas.microsoft.com/office/drawing/2014/main" id="{7D4F4AFB-CEA6-7953-3D02-9CCC05BBC5A4}"/>
              </a:ext>
            </a:extLst>
          </p:cNvPr>
          <p:cNvGrpSpPr>
            <a:grpSpLocks noChangeAspect="1"/>
          </p:cNvGrpSpPr>
          <p:nvPr/>
        </p:nvGrpSpPr>
        <p:grpSpPr>
          <a:xfrm>
            <a:off x="1859202" y="3169765"/>
            <a:ext cx="2404908" cy="2967811"/>
            <a:chOff x="1842248" y="2030430"/>
            <a:chExt cx="3200399" cy="3949497"/>
          </a:xfrm>
        </p:grpSpPr>
        <p:pic>
          <p:nvPicPr>
            <p:cNvPr id="25" name="Picture 24">
              <a:extLst>
                <a:ext uri="{FF2B5EF4-FFF2-40B4-BE49-F238E27FC236}">
                  <a16:creationId xmlns:a16="http://schemas.microsoft.com/office/drawing/2014/main" id="{C76FA94F-C7A5-96CD-ED23-C0095A886F04}"/>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56429" r="26792"/>
            <a:stretch/>
          </p:blipFill>
          <p:spPr>
            <a:xfrm>
              <a:off x="1842248" y="2064268"/>
              <a:ext cx="3200399" cy="3915659"/>
            </a:xfrm>
            <a:prstGeom prst="rect">
              <a:avLst/>
            </a:prstGeom>
          </p:spPr>
        </p:pic>
        <p:sp>
          <p:nvSpPr>
            <p:cNvPr id="26" name="Rectangle 25">
              <a:extLst>
                <a:ext uri="{FF2B5EF4-FFF2-40B4-BE49-F238E27FC236}">
                  <a16:creationId xmlns:a16="http://schemas.microsoft.com/office/drawing/2014/main" id="{F6495209-D588-0FD0-BF50-EDF7A002EB11}"/>
                </a:ext>
              </a:extLst>
            </p:cNvPr>
            <p:cNvSpPr/>
            <p:nvPr/>
          </p:nvSpPr>
          <p:spPr>
            <a:xfrm>
              <a:off x="1842248" y="2030430"/>
              <a:ext cx="602367" cy="658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292928D-92EC-83B1-6183-B3D9B8AB88A2}"/>
              </a:ext>
            </a:extLst>
          </p:cNvPr>
          <p:cNvGrpSpPr/>
          <p:nvPr/>
        </p:nvGrpSpPr>
        <p:grpSpPr>
          <a:xfrm>
            <a:off x="6353756" y="3387071"/>
            <a:ext cx="3526399" cy="2750504"/>
            <a:chOff x="6353756" y="3387071"/>
            <a:chExt cx="3526399" cy="2750504"/>
          </a:xfrm>
        </p:grpSpPr>
        <p:pic>
          <p:nvPicPr>
            <p:cNvPr id="27" name="Picture 26">
              <a:extLst>
                <a:ext uri="{FF2B5EF4-FFF2-40B4-BE49-F238E27FC236}">
                  <a16:creationId xmlns:a16="http://schemas.microsoft.com/office/drawing/2014/main" id="{15907922-0174-6D8D-91C8-36553283A9C6}"/>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73679"/>
            <a:stretch/>
          </p:blipFill>
          <p:spPr>
            <a:xfrm>
              <a:off x="6353756" y="3387071"/>
              <a:ext cx="3526399" cy="2750504"/>
            </a:xfrm>
            <a:prstGeom prst="rect">
              <a:avLst/>
            </a:prstGeom>
          </p:spPr>
        </p:pic>
        <p:sp>
          <p:nvSpPr>
            <p:cNvPr id="28" name="Rectangle 27">
              <a:extLst>
                <a:ext uri="{FF2B5EF4-FFF2-40B4-BE49-F238E27FC236}">
                  <a16:creationId xmlns:a16="http://schemas.microsoft.com/office/drawing/2014/main" id="{83D010F7-E066-4897-B968-C69C8DA3B4E4}"/>
                </a:ext>
              </a:extLst>
            </p:cNvPr>
            <p:cNvSpPr/>
            <p:nvPr/>
          </p:nvSpPr>
          <p:spPr>
            <a:xfrm>
              <a:off x="8386997" y="6013304"/>
              <a:ext cx="1098029" cy="122351"/>
            </a:xfrm>
            <a:prstGeom prst="rect">
              <a:avLst/>
            </a:prstGeom>
            <a:solidFill>
              <a:srgbClr val="E4E4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 name="Picture 28">
            <a:extLst>
              <a:ext uri="{FF2B5EF4-FFF2-40B4-BE49-F238E27FC236}">
                <a16:creationId xmlns:a16="http://schemas.microsoft.com/office/drawing/2014/main" id="{A3172668-BF81-D5E3-B376-DEF52F2033D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264110" y="4094779"/>
            <a:ext cx="1783563" cy="1335088"/>
          </a:xfrm>
          <a:prstGeom prst="rect">
            <a:avLst/>
          </a:prstGeom>
        </p:spPr>
      </p:pic>
      <p:sp>
        <p:nvSpPr>
          <p:cNvPr id="31" name="TextBox 30">
            <a:extLst>
              <a:ext uri="{FF2B5EF4-FFF2-40B4-BE49-F238E27FC236}">
                <a16:creationId xmlns:a16="http://schemas.microsoft.com/office/drawing/2014/main" id="{5FC005AC-12B6-B100-2E19-6669C5C1ED35}"/>
              </a:ext>
            </a:extLst>
          </p:cNvPr>
          <p:cNvSpPr txBox="1"/>
          <p:nvPr/>
        </p:nvSpPr>
        <p:spPr>
          <a:xfrm>
            <a:off x="463826" y="6415930"/>
            <a:ext cx="10843130" cy="584775"/>
          </a:xfrm>
          <a:prstGeom prst="rect">
            <a:avLst/>
          </a:prstGeom>
          <a:noFill/>
        </p:spPr>
        <p:txBody>
          <a:bodyPr wrap="square">
            <a:spAutoFit/>
          </a:bodyPr>
          <a:lstStyle/>
          <a:p>
            <a:r>
              <a:rPr lang="en-US" sz="1600" i="1" dirty="0"/>
              <a:t>“Increasing Confidence in Adversarial Robustness Evaluations”, </a:t>
            </a:r>
            <a:r>
              <a:rPr lang="en-US" sz="1600" dirty="0"/>
              <a:t>Zimmermann et al., </a:t>
            </a:r>
            <a:r>
              <a:rPr lang="en-US" sz="1600" u="sng" dirty="0">
                <a:solidFill>
                  <a:schemeClr val="accent1"/>
                </a:solidFill>
              </a:rPr>
              <a:t>https://</a:t>
            </a:r>
            <a:r>
              <a:rPr lang="en-US" sz="1600" u="sng" dirty="0" err="1">
                <a:solidFill>
                  <a:schemeClr val="accent1"/>
                </a:solidFill>
              </a:rPr>
              <a:t>arxiv.org</a:t>
            </a:r>
            <a:r>
              <a:rPr lang="en-US" sz="1600" u="sng" dirty="0">
                <a:solidFill>
                  <a:schemeClr val="accent1"/>
                </a:solidFill>
              </a:rPr>
              <a:t>/abs/2206.13991</a:t>
            </a:r>
            <a:endParaRPr lang="en-US" sz="1600" dirty="0">
              <a:solidFill>
                <a:schemeClr val="accent1"/>
              </a:solidFill>
            </a:endParaRPr>
          </a:p>
          <a:p>
            <a:endParaRPr lang="en-US" sz="1600" dirty="0">
              <a:effectLst/>
            </a:endParaRPr>
          </a:p>
        </p:txBody>
      </p:sp>
    </p:spTree>
    <p:extLst>
      <p:ext uri="{BB962C8B-B14F-4D97-AF65-F5344CB8AC3E}">
        <p14:creationId xmlns:p14="http://schemas.microsoft.com/office/powerpoint/2010/main" val="36379058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D015F-8F37-131F-8180-B4D0354C4AC5}"/>
              </a:ext>
            </a:extLst>
          </p:cNvPr>
          <p:cNvSpPr>
            <a:spLocks noGrp="1"/>
          </p:cNvSpPr>
          <p:nvPr>
            <p:ph type="title"/>
          </p:nvPr>
        </p:nvSpPr>
        <p:spPr>
          <a:xfrm>
            <a:off x="463826" y="410368"/>
            <a:ext cx="11728174" cy="1325563"/>
          </a:xfrm>
        </p:spPr>
        <p:txBody>
          <a:bodyPr/>
          <a:lstStyle/>
          <a:p>
            <a:r>
              <a:rPr lang="en-US" dirty="0"/>
              <a:t>Building a </a:t>
            </a:r>
            <a:r>
              <a:rPr lang="en-US" dirty="0">
                <a:solidFill>
                  <a:schemeClr val="accent6"/>
                </a:solidFill>
              </a:rPr>
              <a:t>minimally-altered, broken</a:t>
            </a:r>
            <a:r>
              <a:rPr lang="en-US" dirty="0"/>
              <a:t> defense: </a:t>
            </a:r>
            <a:br>
              <a:rPr lang="en-US" dirty="0"/>
            </a:br>
            <a:r>
              <a:rPr lang="en-US" dirty="0">
                <a:solidFill>
                  <a:srgbClr val="7030A0"/>
                </a:solidFill>
              </a:rPr>
              <a:t>the binarization test.</a:t>
            </a:r>
          </a:p>
        </p:txBody>
      </p:sp>
      <p:sp>
        <p:nvSpPr>
          <p:cNvPr id="4" name="Slide Number Placeholder 3">
            <a:extLst>
              <a:ext uri="{FF2B5EF4-FFF2-40B4-BE49-F238E27FC236}">
                <a16:creationId xmlns:a16="http://schemas.microsoft.com/office/drawing/2014/main" id="{FC92BD3B-B2FC-730E-A1F2-23E7C0A485BE}"/>
              </a:ext>
            </a:extLst>
          </p:cNvPr>
          <p:cNvSpPr>
            <a:spLocks noGrp="1"/>
          </p:cNvSpPr>
          <p:nvPr>
            <p:ph type="sldNum" sz="quarter" idx="12"/>
          </p:nvPr>
        </p:nvSpPr>
        <p:spPr/>
        <p:txBody>
          <a:bodyPr/>
          <a:lstStyle/>
          <a:p>
            <a:fld id="{BBDB7499-F370-8348-83C5-507685BB046D}" type="slidenum">
              <a:rPr lang="en-US" smtClean="0"/>
              <a:pPr/>
              <a:t>21</a:t>
            </a:fld>
            <a:endParaRPr lang="en-US" sz="1600" dirty="0"/>
          </a:p>
        </p:txBody>
      </p:sp>
      <p:sp>
        <p:nvSpPr>
          <p:cNvPr id="14" name="Rounded Rectangle 13">
            <a:extLst>
              <a:ext uri="{FF2B5EF4-FFF2-40B4-BE49-F238E27FC236}">
                <a16:creationId xmlns:a16="http://schemas.microsoft.com/office/drawing/2014/main" id="{D224AAF3-58E6-899F-28E7-81AC83C7A5C4}"/>
              </a:ext>
            </a:extLst>
          </p:cNvPr>
          <p:cNvSpPr/>
          <p:nvPr/>
        </p:nvSpPr>
        <p:spPr>
          <a:xfrm>
            <a:off x="6208461" y="2123252"/>
            <a:ext cx="5519713" cy="103912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ambria Math" panose="02040503050406030204" pitchFamily="18" charset="0"/>
                <a:ea typeface="Cambria Math" panose="02040503050406030204" pitchFamily="18" charset="0"/>
              </a:rPr>
              <a:t>	is robust</a:t>
            </a:r>
          </a:p>
        </p:txBody>
      </p:sp>
      <p:sp>
        <p:nvSpPr>
          <p:cNvPr id="15" name="Rounded Rectangle 14">
            <a:extLst>
              <a:ext uri="{FF2B5EF4-FFF2-40B4-BE49-F238E27FC236}">
                <a16:creationId xmlns:a16="http://schemas.microsoft.com/office/drawing/2014/main" id="{62143744-DFAE-4282-4E43-1A2D0F7ADEFA}"/>
              </a:ext>
            </a:extLst>
          </p:cNvPr>
          <p:cNvSpPr/>
          <p:nvPr/>
        </p:nvSpPr>
        <p:spPr>
          <a:xfrm>
            <a:off x="447170" y="2135909"/>
            <a:ext cx="5519713" cy="103912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ambria Math" panose="02040503050406030204" pitchFamily="18" charset="0"/>
                <a:ea typeface="Cambria Math" panose="02040503050406030204" pitchFamily="18" charset="0"/>
              </a:rPr>
              <a:t>	is robust</a:t>
            </a:r>
          </a:p>
        </p:txBody>
      </p:sp>
      <p:pic>
        <p:nvPicPr>
          <p:cNvPr id="19" name="Picture 18">
            <a:extLst>
              <a:ext uri="{FF2B5EF4-FFF2-40B4-BE49-F238E27FC236}">
                <a16:creationId xmlns:a16="http://schemas.microsoft.com/office/drawing/2014/main" id="{365CC34E-6AD9-1D40-3469-B7D4C6F7D799}"/>
              </a:ext>
            </a:extLst>
          </p:cNvPr>
          <p:cNvPicPr>
            <a:picLocks noChangeAspect="1"/>
          </p:cNvPicPr>
          <p:nvPr/>
        </p:nvPicPr>
        <p:blipFill>
          <a:blip r:embed="rId3"/>
          <a:stretch>
            <a:fillRect/>
          </a:stretch>
        </p:blipFill>
        <p:spPr>
          <a:xfrm>
            <a:off x="1055651" y="2222501"/>
            <a:ext cx="1854200" cy="927100"/>
          </a:xfrm>
          <a:prstGeom prst="rect">
            <a:avLst/>
          </a:prstGeom>
        </p:spPr>
      </p:pic>
      <p:pic>
        <p:nvPicPr>
          <p:cNvPr id="22" name="Picture 21">
            <a:extLst>
              <a:ext uri="{FF2B5EF4-FFF2-40B4-BE49-F238E27FC236}">
                <a16:creationId xmlns:a16="http://schemas.microsoft.com/office/drawing/2014/main" id="{1AF16B5F-E823-34A5-2580-6F140C15741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885432" y="2208141"/>
            <a:ext cx="1238526" cy="927100"/>
          </a:xfrm>
          <a:prstGeom prst="rect">
            <a:avLst/>
          </a:prstGeom>
        </p:spPr>
      </p:pic>
      <p:pic>
        <p:nvPicPr>
          <p:cNvPr id="23" name="Picture 22">
            <a:extLst>
              <a:ext uri="{FF2B5EF4-FFF2-40B4-BE49-F238E27FC236}">
                <a16:creationId xmlns:a16="http://schemas.microsoft.com/office/drawing/2014/main" id="{EC2AC169-7F68-0459-6778-8C16663670BE}"/>
              </a:ext>
            </a:extLst>
          </p:cNvPr>
          <p:cNvPicPr>
            <a:picLocks noChangeAspect="1"/>
          </p:cNvPicPr>
          <p:nvPr/>
        </p:nvPicPr>
        <p:blipFill rotWithShape="1">
          <a:blip r:embed="rId5" cstate="screen">
            <a:duotone>
              <a:schemeClr val="accent6">
                <a:shade val="45000"/>
                <a:satMod val="135000"/>
              </a:schemeClr>
              <a:prstClr val="white"/>
            </a:duotone>
            <a:extLst>
              <a:ext uri="{BEBA8EAE-BF5A-486C-A8C5-ECC9F3942E4B}">
                <a14:imgProps xmlns:a14="http://schemas.microsoft.com/office/drawing/2010/main">
                  <a14:imgLayer r:embed="rId6">
                    <a14:imgEffect>
                      <a14:artisticPencilSketch/>
                    </a14:imgEffect>
                  </a14:imgLayer>
                </a14:imgProps>
              </a:ext>
              <a:ext uri="{28A0092B-C50C-407E-A947-70E740481C1C}">
                <a14:useLocalDpi xmlns:a14="http://schemas.microsoft.com/office/drawing/2010/main"/>
              </a:ext>
            </a:extLst>
          </a:blip>
          <a:srcRect/>
          <a:stretch/>
        </p:blipFill>
        <p:spPr>
          <a:xfrm>
            <a:off x="8132196" y="2208141"/>
            <a:ext cx="599505" cy="927100"/>
          </a:xfrm>
          <a:prstGeom prst="rect">
            <a:avLst/>
          </a:prstGeom>
        </p:spPr>
      </p:pic>
      <p:sp>
        <p:nvSpPr>
          <p:cNvPr id="31" name="TextBox 30">
            <a:extLst>
              <a:ext uri="{FF2B5EF4-FFF2-40B4-BE49-F238E27FC236}">
                <a16:creationId xmlns:a16="http://schemas.microsoft.com/office/drawing/2014/main" id="{5FC005AC-12B6-B100-2E19-6669C5C1ED35}"/>
              </a:ext>
            </a:extLst>
          </p:cNvPr>
          <p:cNvSpPr txBox="1"/>
          <p:nvPr/>
        </p:nvSpPr>
        <p:spPr>
          <a:xfrm>
            <a:off x="463826" y="6415930"/>
            <a:ext cx="10843130" cy="584775"/>
          </a:xfrm>
          <a:prstGeom prst="rect">
            <a:avLst/>
          </a:prstGeom>
          <a:noFill/>
        </p:spPr>
        <p:txBody>
          <a:bodyPr wrap="square">
            <a:spAutoFit/>
          </a:bodyPr>
          <a:lstStyle/>
          <a:p>
            <a:r>
              <a:rPr lang="en-US" sz="1600" i="1" dirty="0"/>
              <a:t>“Increasing Confidence in Adversarial Robustness Evaluations”, </a:t>
            </a:r>
            <a:r>
              <a:rPr lang="en-US" sz="1600" dirty="0"/>
              <a:t>Zimmermann et al., </a:t>
            </a:r>
            <a:r>
              <a:rPr lang="en-US" sz="1600" u="sng" dirty="0">
                <a:solidFill>
                  <a:schemeClr val="accent1"/>
                </a:solidFill>
              </a:rPr>
              <a:t>https://</a:t>
            </a:r>
            <a:r>
              <a:rPr lang="en-US" sz="1600" u="sng" dirty="0" err="1">
                <a:solidFill>
                  <a:schemeClr val="accent1"/>
                </a:solidFill>
              </a:rPr>
              <a:t>arxiv.org</a:t>
            </a:r>
            <a:r>
              <a:rPr lang="en-US" sz="1600" u="sng" dirty="0">
                <a:solidFill>
                  <a:schemeClr val="accent1"/>
                </a:solidFill>
              </a:rPr>
              <a:t>/abs/2206.13991</a:t>
            </a:r>
            <a:endParaRPr lang="en-US" sz="1600" dirty="0">
              <a:solidFill>
                <a:schemeClr val="accent1"/>
              </a:solidFill>
            </a:endParaRPr>
          </a:p>
          <a:p>
            <a:endParaRPr lang="en-US" sz="1600" dirty="0">
              <a:effectLst/>
            </a:endParaRPr>
          </a:p>
        </p:txBody>
      </p:sp>
      <p:sp>
        <p:nvSpPr>
          <p:cNvPr id="18" name="Rectangle 17">
            <a:extLst>
              <a:ext uri="{FF2B5EF4-FFF2-40B4-BE49-F238E27FC236}">
                <a16:creationId xmlns:a16="http://schemas.microsoft.com/office/drawing/2014/main" id="{F149BF79-FD1B-B9CF-9BC7-04EBC000CEB0}"/>
              </a:ext>
            </a:extLst>
          </p:cNvPr>
          <p:cNvSpPr/>
          <p:nvPr/>
        </p:nvSpPr>
        <p:spPr>
          <a:xfrm>
            <a:off x="4444507" y="3509491"/>
            <a:ext cx="3269673" cy="66554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a:latin typeface="Cambria Math" panose="02040503050406030204" pitchFamily="18" charset="0"/>
                <a:ea typeface="Cambria Math" panose="02040503050406030204" pitchFamily="18" charset="0"/>
              </a:rPr>
              <a:t>Evaluation</a:t>
            </a:r>
          </a:p>
        </p:txBody>
      </p:sp>
      <p:cxnSp>
        <p:nvCxnSpPr>
          <p:cNvPr id="20" name="Straight Arrow Connector 19">
            <a:extLst>
              <a:ext uri="{FF2B5EF4-FFF2-40B4-BE49-F238E27FC236}">
                <a16:creationId xmlns:a16="http://schemas.microsoft.com/office/drawing/2014/main" id="{6EBBD2DA-DE8F-1F5B-7918-A8E23D08FD26}"/>
              </a:ext>
            </a:extLst>
          </p:cNvPr>
          <p:cNvCxnSpPr>
            <a:cxnSpLocks/>
            <a:stCxn id="18" idx="0"/>
          </p:cNvCxnSpPr>
          <p:nvPr/>
        </p:nvCxnSpPr>
        <p:spPr>
          <a:xfrm flipH="1" flipV="1">
            <a:off x="3207027" y="3175029"/>
            <a:ext cx="2872317" cy="334462"/>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9BF5AD28-DD48-A58B-645A-482AB3A6EEC0}"/>
              </a:ext>
            </a:extLst>
          </p:cNvPr>
          <p:cNvCxnSpPr>
            <a:cxnSpLocks/>
            <a:stCxn id="18" idx="0"/>
          </p:cNvCxnSpPr>
          <p:nvPr/>
        </p:nvCxnSpPr>
        <p:spPr>
          <a:xfrm flipV="1">
            <a:off x="6079344" y="3162372"/>
            <a:ext cx="2888974" cy="347119"/>
          </a:xfrm>
          <a:prstGeom prst="straightConnector1">
            <a:avLst/>
          </a:prstGeom>
          <a:ln w="57150">
            <a:solidFill>
              <a:schemeClr val="accent6"/>
            </a:solidFill>
            <a:tailEnd type="triangle"/>
          </a:ln>
        </p:spPr>
        <p:style>
          <a:lnRef idx="1">
            <a:schemeClr val="dk1"/>
          </a:lnRef>
          <a:fillRef idx="0">
            <a:schemeClr val="dk1"/>
          </a:fillRef>
          <a:effectRef idx="0">
            <a:schemeClr val="dk1"/>
          </a:effectRef>
          <a:fontRef idx="minor">
            <a:schemeClr val="tx1"/>
          </a:fontRef>
        </p:style>
      </p:cxnSp>
      <p:sp>
        <p:nvSpPr>
          <p:cNvPr id="30" name="Rectangle 29">
            <a:extLst>
              <a:ext uri="{FF2B5EF4-FFF2-40B4-BE49-F238E27FC236}">
                <a16:creationId xmlns:a16="http://schemas.microsoft.com/office/drawing/2014/main" id="{682A1376-5F89-1B3E-0037-287C6966C873}"/>
              </a:ext>
            </a:extLst>
          </p:cNvPr>
          <p:cNvSpPr/>
          <p:nvPr/>
        </p:nvSpPr>
        <p:spPr>
          <a:xfrm>
            <a:off x="794026" y="4548611"/>
            <a:ext cx="10407374" cy="15285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dirty="0">
                <a:solidFill>
                  <a:srgbClr val="000000"/>
                </a:solidFill>
              </a:rPr>
              <a:t>If the </a:t>
            </a:r>
            <a:r>
              <a:rPr lang="en-US" sz="4000" i="1" dirty="0">
                <a:solidFill>
                  <a:srgbClr val="00B050"/>
                </a:solidFill>
              </a:rPr>
              <a:t>evaluation were strong </a:t>
            </a:r>
            <a:br>
              <a:rPr lang="en-US" sz="4000" i="1" dirty="0">
                <a:solidFill>
                  <a:srgbClr val="00B050"/>
                </a:solidFill>
              </a:rPr>
            </a:br>
            <a:r>
              <a:rPr lang="en-US" sz="4000" dirty="0">
                <a:solidFill>
                  <a:schemeClr val="tx1"/>
                </a:solidFill>
              </a:rPr>
              <a:t>it would break the </a:t>
            </a:r>
            <a:r>
              <a:rPr lang="en-US" sz="4000" dirty="0">
                <a:solidFill>
                  <a:schemeClr val="accent6"/>
                </a:solidFill>
              </a:rPr>
              <a:t>non-robust defense</a:t>
            </a:r>
          </a:p>
        </p:txBody>
      </p:sp>
    </p:spTree>
    <p:extLst>
      <p:ext uri="{BB962C8B-B14F-4D97-AF65-F5344CB8AC3E}">
        <p14:creationId xmlns:p14="http://schemas.microsoft.com/office/powerpoint/2010/main" val="42438979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08CBF-8B64-6CEE-46D6-38EA3D70A553}"/>
              </a:ext>
            </a:extLst>
          </p:cNvPr>
          <p:cNvSpPr>
            <a:spLocks noGrp="1"/>
          </p:cNvSpPr>
          <p:nvPr>
            <p:ph type="title"/>
          </p:nvPr>
        </p:nvSpPr>
        <p:spPr/>
        <p:txBody>
          <a:bodyPr/>
          <a:lstStyle/>
          <a:p>
            <a:r>
              <a:rPr lang="en-US" dirty="0"/>
              <a:t>The binarization test </a:t>
            </a:r>
            <a:r>
              <a:rPr lang="en-US" dirty="0">
                <a:solidFill>
                  <a:srgbClr val="7030A0"/>
                </a:solidFill>
              </a:rPr>
              <a:t>identifies flawed evaluations.</a:t>
            </a:r>
          </a:p>
        </p:txBody>
      </p:sp>
      <p:sp>
        <p:nvSpPr>
          <p:cNvPr id="14" name="Slide Number Placeholder 3">
            <a:extLst>
              <a:ext uri="{FF2B5EF4-FFF2-40B4-BE49-F238E27FC236}">
                <a16:creationId xmlns:a16="http://schemas.microsoft.com/office/drawing/2014/main" id="{84BD7DFD-6905-9239-3CDA-D6407FCF057D}"/>
              </a:ext>
            </a:extLst>
          </p:cNvPr>
          <p:cNvSpPr>
            <a:spLocks noGrp="1"/>
          </p:cNvSpPr>
          <p:nvPr>
            <p:ph type="sldNum" sz="quarter" idx="12"/>
          </p:nvPr>
        </p:nvSpPr>
        <p:spPr>
          <a:xfrm>
            <a:off x="8984974" y="6356350"/>
            <a:ext cx="2743200" cy="365125"/>
          </a:xfrm>
        </p:spPr>
        <p:txBody>
          <a:bodyPr/>
          <a:lstStyle/>
          <a:p>
            <a:fld id="{BBDB7499-F370-8348-83C5-507685BB046D}" type="slidenum">
              <a:rPr lang="en-US" smtClean="0"/>
              <a:pPr/>
              <a:t>22</a:t>
            </a:fld>
            <a:endParaRPr lang="en-US" sz="1600" dirty="0"/>
          </a:p>
        </p:txBody>
      </p:sp>
      <p:sp>
        <p:nvSpPr>
          <p:cNvPr id="16" name="TextBox 15">
            <a:extLst>
              <a:ext uri="{FF2B5EF4-FFF2-40B4-BE49-F238E27FC236}">
                <a16:creationId xmlns:a16="http://schemas.microsoft.com/office/drawing/2014/main" id="{46E66584-9D71-C4F3-A5B3-D693B3FCBE2F}"/>
              </a:ext>
            </a:extLst>
          </p:cNvPr>
          <p:cNvSpPr txBox="1"/>
          <p:nvPr/>
        </p:nvSpPr>
        <p:spPr>
          <a:xfrm>
            <a:off x="463826" y="6415930"/>
            <a:ext cx="10843130" cy="584775"/>
          </a:xfrm>
          <a:prstGeom prst="rect">
            <a:avLst/>
          </a:prstGeom>
          <a:noFill/>
        </p:spPr>
        <p:txBody>
          <a:bodyPr wrap="square">
            <a:spAutoFit/>
          </a:bodyPr>
          <a:lstStyle/>
          <a:p>
            <a:r>
              <a:rPr lang="en-US" sz="1600" i="1" dirty="0"/>
              <a:t>“Increasing Confidence in Adversarial Robustness Evaluations”, </a:t>
            </a:r>
            <a:r>
              <a:rPr lang="en-US" sz="1600" dirty="0"/>
              <a:t>Zimmermann et al., </a:t>
            </a:r>
            <a:r>
              <a:rPr lang="en-US" sz="1600" u="sng" dirty="0">
                <a:solidFill>
                  <a:schemeClr val="accent1"/>
                </a:solidFill>
              </a:rPr>
              <a:t>https://</a:t>
            </a:r>
            <a:r>
              <a:rPr lang="en-US" sz="1600" u="sng" dirty="0" err="1">
                <a:solidFill>
                  <a:schemeClr val="accent1"/>
                </a:solidFill>
              </a:rPr>
              <a:t>arxiv.org</a:t>
            </a:r>
            <a:r>
              <a:rPr lang="en-US" sz="1600" u="sng" dirty="0">
                <a:solidFill>
                  <a:schemeClr val="accent1"/>
                </a:solidFill>
              </a:rPr>
              <a:t>/abs/2206.13991</a:t>
            </a:r>
            <a:endParaRPr lang="en-US" sz="1600" dirty="0">
              <a:solidFill>
                <a:schemeClr val="accent1"/>
              </a:solidFill>
            </a:endParaRPr>
          </a:p>
          <a:p>
            <a:endParaRPr lang="en-US" sz="1600" dirty="0">
              <a:effectLst/>
            </a:endParaRPr>
          </a:p>
        </p:txBody>
      </p:sp>
      <p:pic>
        <p:nvPicPr>
          <p:cNvPr id="3" name="Picture 2">
            <a:extLst>
              <a:ext uri="{FF2B5EF4-FFF2-40B4-BE49-F238E27FC236}">
                <a16:creationId xmlns:a16="http://schemas.microsoft.com/office/drawing/2014/main" id="{478E6318-99D7-76B3-7C63-663B2D105E0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74435" y="2485108"/>
            <a:ext cx="10843130" cy="2135383"/>
          </a:xfrm>
          <a:prstGeom prst="rect">
            <a:avLst/>
          </a:prstGeom>
        </p:spPr>
      </p:pic>
      <p:sp>
        <p:nvSpPr>
          <p:cNvPr id="4" name="Rounded Rectangle 3">
            <a:extLst>
              <a:ext uri="{FF2B5EF4-FFF2-40B4-BE49-F238E27FC236}">
                <a16:creationId xmlns:a16="http://schemas.microsoft.com/office/drawing/2014/main" id="{FF9905D8-6466-45B6-46CE-2F51C2BE7996}"/>
              </a:ext>
            </a:extLst>
          </p:cNvPr>
          <p:cNvSpPr/>
          <p:nvPr/>
        </p:nvSpPr>
        <p:spPr>
          <a:xfrm>
            <a:off x="1506072" y="4762278"/>
            <a:ext cx="9800884" cy="92582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13 defenses where the original evaluation overestimated robustness, compared to a future re-evaluation</a:t>
            </a:r>
          </a:p>
        </p:txBody>
      </p:sp>
    </p:spTree>
    <p:extLst>
      <p:ext uri="{BB962C8B-B14F-4D97-AF65-F5344CB8AC3E}">
        <p14:creationId xmlns:p14="http://schemas.microsoft.com/office/powerpoint/2010/main" val="36013785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DFA946E-D1EF-45E2-8FF6-27AE509BB1D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74435" y="2485108"/>
            <a:ext cx="10843130" cy="2135383"/>
          </a:xfrm>
          <a:prstGeom prst="rect">
            <a:avLst/>
          </a:prstGeom>
        </p:spPr>
      </p:pic>
      <p:sp>
        <p:nvSpPr>
          <p:cNvPr id="2" name="Title 1">
            <a:extLst>
              <a:ext uri="{FF2B5EF4-FFF2-40B4-BE49-F238E27FC236}">
                <a16:creationId xmlns:a16="http://schemas.microsoft.com/office/drawing/2014/main" id="{36E08CBF-8B64-6CEE-46D6-38EA3D70A553}"/>
              </a:ext>
            </a:extLst>
          </p:cNvPr>
          <p:cNvSpPr>
            <a:spLocks noGrp="1"/>
          </p:cNvSpPr>
          <p:nvPr>
            <p:ph type="title"/>
          </p:nvPr>
        </p:nvSpPr>
        <p:spPr/>
        <p:txBody>
          <a:bodyPr/>
          <a:lstStyle/>
          <a:p>
            <a:r>
              <a:rPr lang="en-US" dirty="0"/>
              <a:t>Weak evaluations </a:t>
            </a:r>
            <a:r>
              <a:rPr lang="en-US" dirty="0">
                <a:solidFill>
                  <a:srgbClr val="7030A0"/>
                </a:solidFill>
              </a:rPr>
              <a:t>fail the test.</a:t>
            </a:r>
          </a:p>
        </p:txBody>
      </p:sp>
      <p:pic>
        <p:nvPicPr>
          <p:cNvPr id="17414" name="Picture 6" descr="Slingshot design Clipart Vector PNG , SVG, EPS, PSD, AI">
            <a:extLst>
              <a:ext uri="{FF2B5EF4-FFF2-40B4-BE49-F238E27FC236}">
                <a16:creationId xmlns:a16="http://schemas.microsoft.com/office/drawing/2014/main" id="{C5D83166-60A7-57B0-8007-D5C6C1AB8357}"/>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191000" y="1059353"/>
            <a:ext cx="1181100" cy="1181100"/>
          </a:xfrm>
          <a:prstGeom prst="rect">
            <a:avLst/>
          </a:prstGeom>
          <a:noFill/>
          <a:extLst>
            <a:ext uri="{909E8E84-426E-40DD-AFC4-6F175D3DCCD1}">
              <a14:hiddenFill xmlns:a14="http://schemas.microsoft.com/office/drawing/2010/main">
                <a:solidFill>
                  <a:srgbClr val="FFFFFF"/>
                </a:solidFill>
              </a14:hiddenFill>
            </a:ext>
          </a:extLst>
        </p:spPr>
      </p:pic>
      <p:sp>
        <p:nvSpPr>
          <p:cNvPr id="14" name="Slide Number Placeholder 3">
            <a:extLst>
              <a:ext uri="{FF2B5EF4-FFF2-40B4-BE49-F238E27FC236}">
                <a16:creationId xmlns:a16="http://schemas.microsoft.com/office/drawing/2014/main" id="{84BD7DFD-6905-9239-3CDA-D6407FCF057D}"/>
              </a:ext>
            </a:extLst>
          </p:cNvPr>
          <p:cNvSpPr>
            <a:spLocks noGrp="1"/>
          </p:cNvSpPr>
          <p:nvPr>
            <p:ph type="sldNum" sz="quarter" idx="12"/>
          </p:nvPr>
        </p:nvSpPr>
        <p:spPr>
          <a:xfrm>
            <a:off x="8984974" y="6356350"/>
            <a:ext cx="2743200" cy="365125"/>
          </a:xfrm>
        </p:spPr>
        <p:txBody>
          <a:bodyPr/>
          <a:lstStyle/>
          <a:p>
            <a:fld id="{BBDB7499-F370-8348-83C5-507685BB046D}" type="slidenum">
              <a:rPr lang="en-US" smtClean="0"/>
              <a:pPr/>
              <a:t>23</a:t>
            </a:fld>
            <a:endParaRPr lang="en-US" sz="1600" dirty="0"/>
          </a:p>
        </p:txBody>
      </p:sp>
      <p:sp>
        <p:nvSpPr>
          <p:cNvPr id="9" name="Oval 8">
            <a:extLst>
              <a:ext uri="{FF2B5EF4-FFF2-40B4-BE49-F238E27FC236}">
                <a16:creationId xmlns:a16="http://schemas.microsoft.com/office/drawing/2014/main" id="{171CDCA0-546A-FCDC-226F-C44A114DDBEA}"/>
              </a:ext>
            </a:extLst>
          </p:cNvPr>
          <p:cNvSpPr/>
          <p:nvPr/>
        </p:nvSpPr>
        <p:spPr>
          <a:xfrm>
            <a:off x="1718982" y="2167382"/>
            <a:ext cx="8432800" cy="1084566"/>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C04B495-99C8-9FD3-9171-9FEAC797EC23}"/>
              </a:ext>
            </a:extLst>
          </p:cNvPr>
          <p:cNvSpPr txBox="1"/>
          <p:nvPr/>
        </p:nvSpPr>
        <p:spPr>
          <a:xfrm>
            <a:off x="463826" y="6415930"/>
            <a:ext cx="10843130" cy="584775"/>
          </a:xfrm>
          <a:prstGeom prst="rect">
            <a:avLst/>
          </a:prstGeom>
          <a:noFill/>
        </p:spPr>
        <p:txBody>
          <a:bodyPr wrap="square">
            <a:spAutoFit/>
          </a:bodyPr>
          <a:lstStyle/>
          <a:p>
            <a:r>
              <a:rPr lang="en-US" sz="1600" i="1" dirty="0"/>
              <a:t>“Increasing Confidence in Adversarial Robustness Evaluations”, </a:t>
            </a:r>
            <a:r>
              <a:rPr lang="en-US" sz="1600" dirty="0"/>
              <a:t>Zimmermann et al., </a:t>
            </a:r>
            <a:r>
              <a:rPr lang="en-US" sz="1600" u="sng" dirty="0">
                <a:solidFill>
                  <a:schemeClr val="accent1"/>
                </a:solidFill>
              </a:rPr>
              <a:t>https://</a:t>
            </a:r>
            <a:r>
              <a:rPr lang="en-US" sz="1600" u="sng" dirty="0" err="1">
                <a:solidFill>
                  <a:schemeClr val="accent1"/>
                </a:solidFill>
              </a:rPr>
              <a:t>arxiv.org</a:t>
            </a:r>
            <a:r>
              <a:rPr lang="en-US" sz="1600" u="sng" dirty="0">
                <a:solidFill>
                  <a:schemeClr val="accent1"/>
                </a:solidFill>
              </a:rPr>
              <a:t>/abs/2206.13991</a:t>
            </a:r>
            <a:endParaRPr lang="en-US" sz="1600" dirty="0">
              <a:solidFill>
                <a:schemeClr val="accent1"/>
              </a:solidFill>
            </a:endParaRPr>
          </a:p>
          <a:p>
            <a:endParaRPr lang="en-US" sz="1600" dirty="0">
              <a:effectLst/>
            </a:endParaRPr>
          </a:p>
        </p:txBody>
      </p:sp>
    </p:spTree>
    <p:extLst>
      <p:ext uri="{BB962C8B-B14F-4D97-AF65-F5344CB8AC3E}">
        <p14:creationId xmlns:p14="http://schemas.microsoft.com/office/powerpoint/2010/main" val="22202465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016282D-BA54-5343-8D0D-4C6B98821BF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74435" y="2485108"/>
            <a:ext cx="10843130" cy="2135383"/>
          </a:xfrm>
          <a:prstGeom prst="rect">
            <a:avLst/>
          </a:prstGeom>
        </p:spPr>
      </p:pic>
      <p:sp>
        <p:nvSpPr>
          <p:cNvPr id="2" name="Title 1">
            <a:extLst>
              <a:ext uri="{FF2B5EF4-FFF2-40B4-BE49-F238E27FC236}">
                <a16:creationId xmlns:a16="http://schemas.microsoft.com/office/drawing/2014/main" id="{36E08CBF-8B64-6CEE-46D6-38EA3D70A553}"/>
              </a:ext>
            </a:extLst>
          </p:cNvPr>
          <p:cNvSpPr>
            <a:spLocks noGrp="1"/>
          </p:cNvSpPr>
          <p:nvPr>
            <p:ph type="title"/>
          </p:nvPr>
        </p:nvSpPr>
        <p:spPr/>
        <p:txBody>
          <a:bodyPr/>
          <a:lstStyle/>
          <a:p>
            <a:r>
              <a:rPr lang="en-US" dirty="0"/>
              <a:t>Strong adaptive evaluations (which broke the defenses)</a:t>
            </a:r>
            <a:r>
              <a:rPr lang="en-US" dirty="0">
                <a:solidFill>
                  <a:srgbClr val="7030A0"/>
                </a:solidFill>
              </a:rPr>
              <a:t> pass the test.</a:t>
            </a:r>
          </a:p>
        </p:txBody>
      </p:sp>
      <p:pic>
        <p:nvPicPr>
          <p:cNvPr id="11" name="Picture 8" descr="Cannon Clipart Png Free - Clipart World">
            <a:extLst>
              <a:ext uri="{FF2B5EF4-FFF2-40B4-BE49-F238E27FC236}">
                <a16:creationId xmlns:a16="http://schemas.microsoft.com/office/drawing/2014/main" id="{F47CCCB4-49B6-6F4F-07BF-77711C603755}"/>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740901" y="4236783"/>
            <a:ext cx="2305432" cy="1770572"/>
          </a:xfrm>
          <a:prstGeom prst="rect">
            <a:avLst/>
          </a:prstGeom>
          <a:noFill/>
          <a:extLst>
            <a:ext uri="{909E8E84-426E-40DD-AFC4-6F175D3DCCD1}">
              <a14:hiddenFill xmlns:a14="http://schemas.microsoft.com/office/drawing/2010/main">
                <a:solidFill>
                  <a:srgbClr val="FFFFFF"/>
                </a:solidFill>
              </a14:hiddenFill>
            </a:ext>
          </a:extLst>
        </p:spPr>
      </p:pic>
      <p:sp>
        <p:nvSpPr>
          <p:cNvPr id="14" name="Slide Number Placeholder 3">
            <a:extLst>
              <a:ext uri="{FF2B5EF4-FFF2-40B4-BE49-F238E27FC236}">
                <a16:creationId xmlns:a16="http://schemas.microsoft.com/office/drawing/2014/main" id="{84BD7DFD-6905-9239-3CDA-D6407FCF057D}"/>
              </a:ext>
            </a:extLst>
          </p:cNvPr>
          <p:cNvSpPr>
            <a:spLocks noGrp="1"/>
          </p:cNvSpPr>
          <p:nvPr>
            <p:ph type="sldNum" sz="quarter" idx="12"/>
          </p:nvPr>
        </p:nvSpPr>
        <p:spPr>
          <a:xfrm>
            <a:off x="8984974" y="6356350"/>
            <a:ext cx="2743200" cy="365125"/>
          </a:xfrm>
        </p:spPr>
        <p:txBody>
          <a:bodyPr/>
          <a:lstStyle/>
          <a:p>
            <a:fld id="{BBDB7499-F370-8348-83C5-507685BB046D}" type="slidenum">
              <a:rPr lang="en-US" smtClean="0"/>
              <a:pPr/>
              <a:t>24</a:t>
            </a:fld>
            <a:endParaRPr lang="en-US" sz="1600" dirty="0"/>
          </a:p>
        </p:txBody>
      </p:sp>
      <p:sp>
        <p:nvSpPr>
          <p:cNvPr id="9" name="Oval 8">
            <a:extLst>
              <a:ext uri="{FF2B5EF4-FFF2-40B4-BE49-F238E27FC236}">
                <a16:creationId xmlns:a16="http://schemas.microsoft.com/office/drawing/2014/main" id="{171CDCA0-546A-FCDC-226F-C44A114DDBEA}"/>
              </a:ext>
            </a:extLst>
          </p:cNvPr>
          <p:cNvSpPr/>
          <p:nvPr/>
        </p:nvSpPr>
        <p:spPr>
          <a:xfrm>
            <a:off x="10618280" y="3205466"/>
            <a:ext cx="718536" cy="668035"/>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C5B81B0-6801-923B-5F51-F12B38FFC4C4}"/>
              </a:ext>
            </a:extLst>
          </p:cNvPr>
          <p:cNvSpPr txBox="1"/>
          <p:nvPr/>
        </p:nvSpPr>
        <p:spPr>
          <a:xfrm>
            <a:off x="463826" y="6415930"/>
            <a:ext cx="10843130" cy="584775"/>
          </a:xfrm>
          <a:prstGeom prst="rect">
            <a:avLst/>
          </a:prstGeom>
          <a:noFill/>
        </p:spPr>
        <p:txBody>
          <a:bodyPr wrap="square">
            <a:spAutoFit/>
          </a:bodyPr>
          <a:lstStyle/>
          <a:p>
            <a:r>
              <a:rPr lang="en-US" sz="1600" i="1" dirty="0"/>
              <a:t>“Increasing Confidence in Adversarial Robustness Evaluations”, </a:t>
            </a:r>
            <a:r>
              <a:rPr lang="en-US" sz="1600" dirty="0"/>
              <a:t>Zimmermann et al., </a:t>
            </a:r>
            <a:r>
              <a:rPr lang="en-US" sz="1600" u="sng" dirty="0">
                <a:solidFill>
                  <a:schemeClr val="accent1"/>
                </a:solidFill>
              </a:rPr>
              <a:t>https://</a:t>
            </a:r>
            <a:r>
              <a:rPr lang="en-US" sz="1600" u="sng" dirty="0" err="1">
                <a:solidFill>
                  <a:schemeClr val="accent1"/>
                </a:solidFill>
              </a:rPr>
              <a:t>arxiv.org</a:t>
            </a:r>
            <a:r>
              <a:rPr lang="en-US" sz="1600" u="sng" dirty="0">
                <a:solidFill>
                  <a:schemeClr val="accent1"/>
                </a:solidFill>
              </a:rPr>
              <a:t>/abs/2206.13991</a:t>
            </a:r>
            <a:endParaRPr lang="en-US" sz="1600" dirty="0">
              <a:solidFill>
                <a:schemeClr val="accent1"/>
              </a:solidFill>
            </a:endParaRPr>
          </a:p>
          <a:p>
            <a:endParaRPr lang="en-US" sz="1600" dirty="0">
              <a:effectLst/>
            </a:endParaRPr>
          </a:p>
        </p:txBody>
      </p:sp>
    </p:spTree>
    <p:extLst>
      <p:ext uri="{BB962C8B-B14F-4D97-AF65-F5344CB8AC3E}">
        <p14:creationId xmlns:p14="http://schemas.microsoft.com/office/powerpoint/2010/main" val="25978091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8EAD2E3-FD59-E2CC-F740-1D338EBF5DC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74435" y="2485108"/>
            <a:ext cx="10843130" cy="2135383"/>
          </a:xfrm>
          <a:prstGeom prst="rect">
            <a:avLst/>
          </a:prstGeom>
        </p:spPr>
      </p:pic>
      <p:sp>
        <p:nvSpPr>
          <p:cNvPr id="2" name="Title 1">
            <a:extLst>
              <a:ext uri="{FF2B5EF4-FFF2-40B4-BE49-F238E27FC236}">
                <a16:creationId xmlns:a16="http://schemas.microsoft.com/office/drawing/2014/main" id="{36E08CBF-8B64-6CEE-46D6-38EA3D70A553}"/>
              </a:ext>
            </a:extLst>
          </p:cNvPr>
          <p:cNvSpPr>
            <a:spLocks noGrp="1"/>
          </p:cNvSpPr>
          <p:nvPr>
            <p:ph type="title"/>
          </p:nvPr>
        </p:nvSpPr>
        <p:spPr/>
        <p:txBody>
          <a:bodyPr/>
          <a:lstStyle/>
          <a:p>
            <a:r>
              <a:rPr lang="en-US" dirty="0"/>
              <a:t>Some adaptive attacks break defenses but </a:t>
            </a:r>
            <a:r>
              <a:rPr lang="en-US" dirty="0">
                <a:solidFill>
                  <a:srgbClr val="7030A0"/>
                </a:solidFill>
              </a:rPr>
              <a:t>remain quite weak.</a:t>
            </a:r>
          </a:p>
        </p:txBody>
      </p:sp>
      <p:pic>
        <p:nvPicPr>
          <p:cNvPr id="17410" name="Picture 2" descr="Free Ballista Catapult Cliparts, Download Free Ballista Catapult Cliparts  png images, Free ClipArts on Clipart Library">
            <a:extLst>
              <a:ext uri="{FF2B5EF4-FFF2-40B4-BE49-F238E27FC236}">
                <a16:creationId xmlns:a16="http://schemas.microsoft.com/office/drawing/2014/main" id="{D971F735-DE7E-D8E1-DC12-2085FD81F1A0}"/>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108576" y="4568335"/>
            <a:ext cx="2028135" cy="1107468"/>
          </a:xfrm>
          <a:prstGeom prst="rect">
            <a:avLst/>
          </a:prstGeom>
          <a:noFill/>
          <a:extLst>
            <a:ext uri="{909E8E84-426E-40DD-AFC4-6F175D3DCCD1}">
              <a14:hiddenFill xmlns:a14="http://schemas.microsoft.com/office/drawing/2010/main">
                <a:solidFill>
                  <a:srgbClr val="FFFFFF"/>
                </a:solidFill>
              </a14:hiddenFill>
            </a:ext>
          </a:extLst>
        </p:spPr>
      </p:pic>
      <p:sp>
        <p:nvSpPr>
          <p:cNvPr id="14" name="Slide Number Placeholder 3">
            <a:extLst>
              <a:ext uri="{FF2B5EF4-FFF2-40B4-BE49-F238E27FC236}">
                <a16:creationId xmlns:a16="http://schemas.microsoft.com/office/drawing/2014/main" id="{84BD7DFD-6905-9239-3CDA-D6407FCF057D}"/>
              </a:ext>
            </a:extLst>
          </p:cNvPr>
          <p:cNvSpPr>
            <a:spLocks noGrp="1"/>
          </p:cNvSpPr>
          <p:nvPr>
            <p:ph type="sldNum" sz="quarter" idx="12"/>
          </p:nvPr>
        </p:nvSpPr>
        <p:spPr>
          <a:xfrm>
            <a:off x="8984974" y="6356350"/>
            <a:ext cx="2743200" cy="365125"/>
          </a:xfrm>
        </p:spPr>
        <p:txBody>
          <a:bodyPr/>
          <a:lstStyle/>
          <a:p>
            <a:fld id="{BBDB7499-F370-8348-83C5-507685BB046D}" type="slidenum">
              <a:rPr lang="en-US" smtClean="0"/>
              <a:pPr/>
              <a:t>25</a:t>
            </a:fld>
            <a:endParaRPr lang="en-US" sz="1600" dirty="0"/>
          </a:p>
        </p:txBody>
      </p:sp>
      <p:sp>
        <p:nvSpPr>
          <p:cNvPr id="8" name="Oval 7">
            <a:extLst>
              <a:ext uri="{FF2B5EF4-FFF2-40B4-BE49-F238E27FC236}">
                <a16:creationId xmlns:a16="http://schemas.microsoft.com/office/drawing/2014/main" id="{B47DED37-3C9D-D546-C6DB-96D971B57155}"/>
              </a:ext>
            </a:extLst>
          </p:cNvPr>
          <p:cNvSpPr/>
          <p:nvPr/>
        </p:nvSpPr>
        <p:spPr>
          <a:xfrm>
            <a:off x="7665569" y="2949727"/>
            <a:ext cx="2627711" cy="1084566"/>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1EB9E0F-2812-905F-FC3A-D1011742D6C9}"/>
              </a:ext>
            </a:extLst>
          </p:cNvPr>
          <p:cNvSpPr txBox="1"/>
          <p:nvPr/>
        </p:nvSpPr>
        <p:spPr>
          <a:xfrm>
            <a:off x="463826" y="6415930"/>
            <a:ext cx="10843130" cy="584775"/>
          </a:xfrm>
          <a:prstGeom prst="rect">
            <a:avLst/>
          </a:prstGeom>
          <a:noFill/>
        </p:spPr>
        <p:txBody>
          <a:bodyPr wrap="square">
            <a:spAutoFit/>
          </a:bodyPr>
          <a:lstStyle/>
          <a:p>
            <a:r>
              <a:rPr lang="en-US" sz="1600" i="1" dirty="0"/>
              <a:t>“Increasing Confidence in Adversarial Robustness Evaluations”, </a:t>
            </a:r>
            <a:r>
              <a:rPr lang="en-US" sz="1600" dirty="0"/>
              <a:t>Zimmermann et al., </a:t>
            </a:r>
            <a:r>
              <a:rPr lang="en-US" sz="1600" u="sng" dirty="0">
                <a:solidFill>
                  <a:schemeClr val="accent1"/>
                </a:solidFill>
              </a:rPr>
              <a:t>https://</a:t>
            </a:r>
            <a:r>
              <a:rPr lang="en-US" sz="1600" u="sng" dirty="0" err="1">
                <a:solidFill>
                  <a:schemeClr val="accent1"/>
                </a:solidFill>
              </a:rPr>
              <a:t>arxiv.org</a:t>
            </a:r>
            <a:r>
              <a:rPr lang="en-US" sz="1600" u="sng" dirty="0">
                <a:solidFill>
                  <a:schemeClr val="accent1"/>
                </a:solidFill>
              </a:rPr>
              <a:t>/abs/2206.13991</a:t>
            </a:r>
            <a:endParaRPr lang="en-US" sz="1600" dirty="0">
              <a:solidFill>
                <a:schemeClr val="accent1"/>
              </a:solidFill>
            </a:endParaRPr>
          </a:p>
          <a:p>
            <a:endParaRPr lang="en-US" sz="1600" dirty="0">
              <a:effectLst/>
            </a:endParaRPr>
          </a:p>
        </p:txBody>
      </p:sp>
    </p:spTree>
    <p:extLst>
      <p:ext uri="{BB962C8B-B14F-4D97-AF65-F5344CB8AC3E}">
        <p14:creationId xmlns:p14="http://schemas.microsoft.com/office/powerpoint/2010/main" val="39927039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09A8E79-6F9F-C489-D650-A448F0FD052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74435" y="2485108"/>
            <a:ext cx="10843130" cy="2135383"/>
          </a:xfrm>
          <a:prstGeom prst="rect">
            <a:avLst/>
          </a:prstGeom>
        </p:spPr>
      </p:pic>
      <p:sp>
        <p:nvSpPr>
          <p:cNvPr id="2" name="Title 1">
            <a:extLst>
              <a:ext uri="{FF2B5EF4-FFF2-40B4-BE49-F238E27FC236}">
                <a16:creationId xmlns:a16="http://schemas.microsoft.com/office/drawing/2014/main" id="{36E08CBF-8B64-6CEE-46D6-38EA3D70A553}"/>
              </a:ext>
            </a:extLst>
          </p:cNvPr>
          <p:cNvSpPr>
            <a:spLocks noGrp="1"/>
          </p:cNvSpPr>
          <p:nvPr>
            <p:ph type="title"/>
          </p:nvPr>
        </p:nvSpPr>
        <p:spPr/>
        <p:txBody>
          <a:bodyPr/>
          <a:lstStyle/>
          <a:p>
            <a:r>
              <a:rPr lang="en-US" dirty="0"/>
              <a:t>Our test can have </a:t>
            </a:r>
            <a:r>
              <a:rPr lang="en-US" dirty="0">
                <a:solidFill>
                  <a:srgbClr val="7030A0"/>
                </a:solidFill>
              </a:rPr>
              <a:t>false positives.</a:t>
            </a:r>
            <a:br>
              <a:rPr lang="en-US" dirty="0">
                <a:solidFill>
                  <a:srgbClr val="7030A0"/>
                </a:solidFill>
              </a:rPr>
            </a:br>
            <a:endParaRPr lang="en-US" dirty="0"/>
          </a:p>
        </p:txBody>
      </p:sp>
      <p:sp>
        <p:nvSpPr>
          <p:cNvPr id="14" name="Slide Number Placeholder 3">
            <a:extLst>
              <a:ext uri="{FF2B5EF4-FFF2-40B4-BE49-F238E27FC236}">
                <a16:creationId xmlns:a16="http://schemas.microsoft.com/office/drawing/2014/main" id="{84BD7DFD-6905-9239-3CDA-D6407FCF057D}"/>
              </a:ext>
            </a:extLst>
          </p:cNvPr>
          <p:cNvSpPr>
            <a:spLocks noGrp="1"/>
          </p:cNvSpPr>
          <p:nvPr>
            <p:ph type="sldNum" sz="quarter" idx="12"/>
          </p:nvPr>
        </p:nvSpPr>
        <p:spPr>
          <a:xfrm>
            <a:off x="8984974" y="6356350"/>
            <a:ext cx="2743200" cy="365125"/>
          </a:xfrm>
        </p:spPr>
        <p:txBody>
          <a:bodyPr/>
          <a:lstStyle/>
          <a:p>
            <a:fld id="{BBDB7499-F370-8348-83C5-507685BB046D}" type="slidenum">
              <a:rPr lang="en-US" smtClean="0"/>
              <a:pPr/>
              <a:t>26</a:t>
            </a:fld>
            <a:endParaRPr lang="en-US" sz="1600" dirty="0"/>
          </a:p>
        </p:txBody>
      </p:sp>
      <p:sp>
        <p:nvSpPr>
          <p:cNvPr id="8" name="Oval 7">
            <a:extLst>
              <a:ext uri="{FF2B5EF4-FFF2-40B4-BE49-F238E27FC236}">
                <a16:creationId xmlns:a16="http://schemas.microsoft.com/office/drawing/2014/main" id="{B47DED37-3C9D-D546-C6DB-96D971B57155}"/>
              </a:ext>
            </a:extLst>
          </p:cNvPr>
          <p:cNvSpPr/>
          <p:nvPr/>
        </p:nvSpPr>
        <p:spPr>
          <a:xfrm>
            <a:off x="10693399" y="2330006"/>
            <a:ext cx="633810" cy="785567"/>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F202550-2977-0A54-1F75-182F99E2BAB2}"/>
              </a:ext>
            </a:extLst>
          </p:cNvPr>
          <p:cNvSpPr txBox="1"/>
          <p:nvPr/>
        </p:nvSpPr>
        <p:spPr>
          <a:xfrm>
            <a:off x="463826" y="6415930"/>
            <a:ext cx="10843130" cy="584775"/>
          </a:xfrm>
          <a:prstGeom prst="rect">
            <a:avLst/>
          </a:prstGeom>
          <a:noFill/>
        </p:spPr>
        <p:txBody>
          <a:bodyPr wrap="square">
            <a:spAutoFit/>
          </a:bodyPr>
          <a:lstStyle/>
          <a:p>
            <a:r>
              <a:rPr lang="en-US" sz="1600" i="1" dirty="0"/>
              <a:t>“Increasing Confidence in Adversarial Robustness Evaluations”, </a:t>
            </a:r>
            <a:r>
              <a:rPr lang="en-US" sz="1600" dirty="0"/>
              <a:t>Zimmermann et al., </a:t>
            </a:r>
            <a:r>
              <a:rPr lang="en-US" sz="1600" u="sng" dirty="0">
                <a:solidFill>
                  <a:schemeClr val="accent1"/>
                </a:solidFill>
              </a:rPr>
              <a:t>https://</a:t>
            </a:r>
            <a:r>
              <a:rPr lang="en-US" sz="1600" u="sng" dirty="0" err="1">
                <a:solidFill>
                  <a:schemeClr val="accent1"/>
                </a:solidFill>
              </a:rPr>
              <a:t>arxiv.org</a:t>
            </a:r>
            <a:r>
              <a:rPr lang="en-US" sz="1600" u="sng" dirty="0">
                <a:solidFill>
                  <a:schemeClr val="accent1"/>
                </a:solidFill>
              </a:rPr>
              <a:t>/abs/2206.13991</a:t>
            </a:r>
            <a:endParaRPr lang="en-US" sz="1600" dirty="0">
              <a:solidFill>
                <a:schemeClr val="accent1"/>
              </a:solidFill>
            </a:endParaRPr>
          </a:p>
          <a:p>
            <a:endParaRPr lang="en-US" sz="1600" dirty="0">
              <a:effectLst/>
            </a:endParaRPr>
          </a:p>
        </p:txBody>
      </p:sp>
      <p:sp>
        <p:nvSpPr>
          <p:cNvPr id="3" name="Rectangular Callout 2">
            <a:extLst>
              <a:ext uri="{FF2B5EF4-FFF2-40B4-BE49-F238E27FC236}">
                <a16:creationId xmlns:a16="http://schemas.microsoft.com/office/drawing/2014/main" id="{95EE63F1-B4FC-6813-9478-ED0B5FF93C09}"/>
              </a:ext>
            </a:extLst>
          </p:cNvPr>
          <p:cNvSpPr/>
          <p:nvPr/>
        </p:nvSpPr>
        <p:spPr>
          <a:xfrm>
            <a:off x="7731311" y="1291829"/>
            <a:ext cx="2908300" cy="785567"/>
          </a:xfrm>
          <a:prstGeom prst="wedgeRectCallout">
            <a:avLst>
              <a:gd name="adj1" fmla="val 50602"/>
              <a:gd name="adj2" fmla="val 8371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original evaluations are not “completely wrong”</a:t>
            </a:r>
          </a:p>
        </p:txBody>
      </p:sp>
    </p:spTree>
    <p:extLst>
      <p:ext uri="{BB962C8B-B14F-4D97-AF65-F5344CB8AC3E}">
        <p14:creationId xmlns:p14="http://schemas.microsoft.com/office/powerpoint/2010/main" val="5122554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9E117-D1D4-B35F-A15E-306018A88C4B}"/>
              </a:ext>
            </a:extLst>
          </p:cNvPr>
          <p:cNvSpPr>
            <a:spLocks noGrp="1"/>
          </p:cNvSpPr>
          <p:nvPr>
            <p:ph type="title"/>
          </p:nvPr>
        </p:nvSpPr>
        <p:spPr>
          <a:xfrm>
            <a:off x="389348" y="5535667"/>
            <a:ext cx="11338826" cy="749573"/>
          </a:xfrm>
          <a:solidFill>
            <a:schemeClr val="bg1">
              <a:lumMod val="95000"/>
            </a:schemeClr>
          </a:solidFill>
          <a:ln>
            <a:noFill/>
          </a:ln>
        </p:spPr>
        <p:txBody>
          <a:bodyPr anchor="ctr">
            <a:normAutofit/>
          </a:bodyPr>
          <a:lstStyle/>
          <a:p>
            <a:pPr algn="ctr"/>
            <a:r>
              <a:rPr lang="en-US" sz="2400" dirty="0"/>
              <a:t>A convincing evaluation should </a:t>
            </a:r>
            <a:r>
              <a:rPr lang="en-US" sz="2400" i="1" u="sng" dirty="0">
                <a:solidFill>
                  <a:srgbClr val="7030A0"/>
                </a:solidFill>
              </a:rPr>
              <a:t>distinguish</a:t>
            </a:r>
            <a:r>
              <a:rPr lang="en-US" sz="2400" dirty="0">
                <a:solidFill>
                  <a:srgbClr val="C00000"/>
                </a:solidFill>
              </a:rPr>
              <a:t> </a:t>
            </a:r>
            <a:r>
              <a:rPr lang="en-US" sz="2400" dirty="0">
                <a:solidFill>
                  <a:srgbClr val="009051"/>
                </a:solidFill>
              </a:rPr>
              <a:t>robust defenses </a:t>
            </a:r>
            <a:r>
              <a:rPr lang="en-US" sz="2400" dirty="0"/>
              <a:t>from</a:t>
            </a:r>
            <a:r>
              <a:rPr lang="en-US" sz="2400" dirty="0">
                <a:solidFill>
                  <a:srgbClr val="C00000"/>
                </a:solidFill>
              </a:rPr>
              <a:t> broken ones! </a:t>
            </a:r>
          </a:p>
        </p:txBody>
      </p:sp>
      <p:sp>
        <p:nvSpPr>
          <p:cNvPr id="4" name="Slide Number Placeholder 3">
            <a:extLst>
              <a:ext uri="{FF2B5EF4-FFF2-40B4-BE49-F238E27FC236}">
                <a16:creationId xmlns:a16="http://schemas.microsoft.com/office/drawing/2014/main" id="{F86D6B9F-1F95-89DD-0556-F388F8EC7F72}"/>
              </a:ext>
            </a:extLst>
          </p:cNvPr>
          <p:cNvSpPr>
            <a:spLocks noGrp="1"/>
          </p:cNvSpPr>
          <p:nvPr>
            <p:ph type="sldNum" sz="quarter" idx="12"/>
          </p:nvPr>
        </p:nvSpPr>
        <p:spPr/>
        <p:txBody>
          <a:bodyPr/>
          <a:lstStyle/>
          <a:p>
            <a:fld id="{BBDB7499-F370-8348-83C5-507685BB046D}" type="slidenum">
              <a:rPr lang="en-US" smtClean="0"/>
              <a:pPr/>
              <a:t>27</a:t>
            </a:fld>
            <a:endParaRPr lang="en-US" sz="1600" dirty="0"/>
          </a:p>
        </p:txBody>
      </p:sp>
      <p:pic>
        <p:nvPicPr>
          <p:cNvPr id="9" name="Picture 6" descr="Slingshot design Clipart Vector PNG , SVG, EPS, PSD, AI">
            <a:extLst>
              <a:ext uri="{FF2B5EF4-FFF2-40B4-BE49-F238E27FC236}">
                <a16:creationId xmlns:a16="http://schemas.microsoft.com/office/drawing/2014/main" id="{D5B1F9D3-FDB1-FE00-CBA1-7497DD3757F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58461" y="3465478"/>
            <a:ext cx="2075078" cy="2075078"/>
          </a:xfrm>
          <a:prstGeom prst="rect">
            <a:avLst/>
          </a:prstGeom>
          <a:noFill/>
          <a:extLst>
            <a:ext uri="{909E8E84-426E-40DD-AFC4-6F175D3DCCD1}">
              <a14:hiddenFill xmlns:a14="http://schemas.microsoft.com/office/drawing/2010/main">
                <a:solidFill>
                  <a:srgbClr val="FFFFFF"/>
                </a:solidFill>
              </a14:hiddenFill>
            </a:ext>
          </a:extLst>
        </p:spPr>
      </p:pic>
      <p:pic>
        <p:nvPicPr>
          <p:cNvPr id="18434" name="Picture 2" descr="54 Free Castle Clip Art - Cliparting.com">
            <a:extLst>
              <a:ext uri="{FF2B5EF4-FFF2-40B4-BE49-F238E27FC236}">
                <a16:creationId xmlns:a16="http://schemas.microsoft.com/office/drawing/2014/main" id="{5841AA0A-4861-66CD-2375-25C1008A624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498864" y="1828800"/>
            <a:ext cx="2792095"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Castle Ruin Vector Images (over 580)">
            <a:extLst>
              <a:ext uri="{FF2B5EF4-FFF2-40B4-BE49-F238E27FC236}">
                <a16:creationId xmlns:a16="http://schemas.microsoft.com/office/drawing/2014/main" id="{A79530E7-05FF-9393-CAD4-223E6B63F690}"/>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336376" y="2019300"/>
            <a:ext cx="2612003" cy="27432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94BFFFC-962A-959F-20CB-546600D9A8CA}"/>
              </a:ext>
            </a:extLst>
          </p:cNvPr>
          <p:cNvSpPr txBox="1"/>
          <p:nvPr/>
        </p:nvSpPr>
        <p:spPr>
          <a:xfrm>
            <a:off x="5229716" y="3059668"/>
            <a:ext cx="1083951" cy="738664"/>
          </a:xfrm>
          <a:prstGeom prst="rect">
            <a:avLst/>
          </a:prstGeom>
          <a:noFill/>
        </p:spPr>
        <p:txBody>
          <a:bodyPr wrap="none" rtlCol="0">
            <a:spAutoFit/>
          </a:bodyPr>
          <a:lstStyle/>
          <a:p>
            <a:r>
              <a:rPr lang="en-US" sz="4200" dirty="0">
                <a:solidFill>
                  <a:schemeClr val="accent6"/>
                </a:solidFill>
              </a:rPr>
              <a:t>???</a:t>
            </a:r>
          </a:p>
        </p:txBody>
      </p:sp>
      <p:pic>
        <p:nvPicPr>
          <p:cNvPr id="13" name="Picture 12">
            <a:extLst>
              <a:ext uri="{FF2B5EF4-FFF2-40B4-BE49-F238E27FC236}">
                <a16:creationId xmlns:a16="http://schemas.microsoft.com/office/drawing/2014/main" id="{328D5DCD-1151-2733-8851-30FFFE0BB3C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23215" y="622774"/>
            <a:ext cx="9334874" cy="5536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TextBox 13">
            <a:extLst>
              <a:ext uri="{FF2B5EF4-FFF2-40B4-BE49-F238E27FC236}">
                <a16:creationId xmlns:a16="http://schemas.microsoft.com/office/drawing/2014/main" id="{184F7C51-9C47-03D9-B754-F8CB91114BF2}"/>
              </a:ext>
            </a:extLst>
          </p:cNvPr>
          <p:cNvSpPr txBox="1"/>
          <p:nvPr/>
        </p:nvSpPr>
        <p:spPr>
          <a:xfrm>
            <a:off x="389348" y="1298448"/>
            <a:ext cx="11091452" cy="400110"/>
          </a:xfrm>
          <a:prstGeom prst="rect">
            <a:avLst/>
          </a:prstGeom>
          <a:solidFill>
            <a:schemeClr val="bg1"/>
          </a:solidFill>
          <a:effectLst>
            <a:outerShdw blurRad="50800" dist="38100" dir="5400000" algn="t" rotWithShape="0">
              <a:prstClr val="black">
                <a:alpha val="40000"/>
              </a:prstClr>
            </a:outerShdw>
          </a:effectLst>
          <a:scene3d>
            <a:camera prst="orthographicFront"/>
            <a:lightRig rig="threePt" dir="t"/>
          </a:scene3d>
          <a:sp3d>
            <a:bevelT w="25400" h="25400" prst="coolSlant"/>
          </a:sp3d>
        </p:spPr>
        <p:txBody>
          <a:bodyPr wrap="square" lIns="91440" rtlCol="0" anchor="ctr">
            <a:spAutoFit/>
          </a:bodyPr>
          <a:lstStyle/>
          <a:p>
            <a:pPr>
              <a:spcBef>
                <a:spcPts val="1200"/>
              </a:spcBef>
            </a:pPr>
            <a:r>
              <a:rPr lang="en-US" sz="2000" b="1" dirty="0">
                <a:solidFill>
                  <a:schemeClr val="tx1">
                    <a:lumMod val="75000"/>
                    <a:lumOff val="25000"/>
                  </a:schemeClr>
                </a:solidFill>
                <a:latin typeface="Lucida Grande" panose="020B0600040502020204" pitchFamily="34" charset="0"/>
                <a:cs typeface="Lucida Grande" panose="020B0600040502020204" pitchFamily="34" charset="0"/>
              </a:rPr>
              <a:t>3. The evaluation fails to break a non-robust defense.</a:t>
            </a:r>
          </a:p>
        </p:txBody>
      </p:sp>
      <p:sp>
        <p:nvSpPr>
          <p:cNvPr id="15" name="Multiply 14">
            <a:extLst>
              <a:ext uri="{FF2B5EF4-FFF2-40B4-BE49-F238E27FC236}">
                <a16:creationId xmlns:a16="http://schemas.microsoft.com/office/drawing/2014/main" id="{50708718-A893-D1C3-A000-5755CB859A92}"/>
              </a:ext>
            </a:extLst>
          </p:cNvPr>
          <p:cNvSpPr/>
          <p:nvPr/>
        </p:nvSpPr>
        <p:spPr>
          <a:xfrm>
            <a:off x="565938" y="563632"/>
            <a:ext cx="907262" cy="689030"/>
          </a:xfrm>
          <a:prstGeom prst="mathMultiply">
            <a:avLst>
              <a:gd name="adj1" fmla="val 5464"/>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Multiply 15">
            <a:extLst>
              <a:ext uri="{FF2B5EF4-FFF2-40B4-BE49-F238E27FC236}">
                <a16:creationId xmlns:a16="http://schemas.microsoft.com/office/drawing/2014/main" id="{8161856E-938D-6604-6908-2DAED1592DE1}"/>
              </a:ext>
            </a:extLst>
          </p:cNvPr>
          <p:cNvSpPr/>
          <p:nvPr/>
        </p:nvSpPr>
        <p:spPr>
          <a:xfrm>
            <a:off x="3498309" y="563632"/>
            <a:ext cx="2017739" cy="689030"/>
          </a:xfrm>
          <a:prstGeom prst="mathMultiply">
            <a:avLst>
              <a:gd name="adj1" fmla="val 5464"/>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F8241F74-D093-5FE4-831A-2BFCE92D6841}"/>
              </a:ext>
            </a:extLst>
          </p:cNvPr>
          <p:cNvSpPr txBox="1"/>
          <p:nvPr/>
        </p:nvSpPr>
        <p:spPr>
          <a:xfrm>
            <a:off x="3757356" y="242741"/>
            <a:ext cx="1718740" cy="400110"/>
          </a:xfrm>
          <a:prstGeom prst="rect">
            <a:avLst/>
          </a:prstGeom>
          <a:noFill/>
        </p:spPr>
        <p:txBody>
          <a:bodyPr wrap="none" rtlCol="0">
            <a:spAutoFit/>
          </a:bodyPr>
          <a:lstStyle/>
          <a:p>
            <a:r>
              <a:rPr lang="en-US" sz="2000" b="1" dirty="0">
                <a:solidFill>
                  <a:schemeClr val="tx1">
                    <a:lumMod val="75000"/>
                    <a:lumOff val="25000"/>
                  </a:schemeClr>
                </a:solidFill>
                <a:latin typeface="Lucida Grande" panose="020B0600040502020204" pitchFamily="34" charset="0"/>
                <a:cs typeface="Lucida Grande" panose="020B0600040502020204" pitchFamily="34" charset="0"/>
              </a:rPr>
              <a:t>Robustness</a:t>
            </a:r>
            <a:endParaRPr lang="en-US" b="1" dirty="0">
              <a:solidFill>
                <a:schemeClr val="tx1">
                  <a:lumMod val="75000"/>
                  <a:lumOff val="25000"/>
                </a:schemeClr>
              </a:solidFill>
              <a:latin typeface="Lucida Grande" panose="020B0600040502020204" pitchFamily="34" charset="0"/>
              <a:cs typeface="Lucida Grande" panose="020B0600040502020204" pitchFamily="34" charset="0"/>
            </a:endParaRPr>
          </a:p>
        </p:txBody>
      </p:sp>
      <p:sp>
        <p:nvSpPr>
          <p:cNvPr id="18" name="TextBox 17">
            <a:extLst>
              <a:ext uri="{FF2B5EF4-FFF2-40B4-BE49-F238E27FC236}">
                <a16:creationId xmlns:a16="http://schemas.microsoft.com/office/drawing/2014/main" id="{BCDFFC0D-154C-4DFC-990D-82BDBCAD78F7}"/>
              </a:ext>
            </a:extLst>
          </p:cNvPr>
          <p:cNvSpPr txBox="1"/>
          <p:nvPr/>
        </p:nvSpPr>
        <p:spPr>
          <a:xfrm>
            <a:off x="665530" y="246610"/>
            <a:ext cx="780983" cy="400110"/>
          </a:xfrm>
          <a:prstGeom prst="rect">
            <a:avLst/>
          </a:prstGeom>
          <a:noFill/>
        </p:spPr>
        <p:txBody>
          <a:bodyPr wrap="none" rtlCol="0">
            <a:spAutoFit/>
          </a:bodyPr>
          <a:lstStyle/>
          <a:p>
            <a:r>
              <a:rPr lang="en-US" sz="2000" b="1" dirty="0">
                <a:solidFill>
                  <a:schemeClr val="tx1">
                    <a:lumMod val="75000"/>
                    <a:lumOff val="25000"/>
                  </a:schemeClr>
                </a:solidFill>
                <a:latin typeface="Lucida Grande" panose="020B0600040502020204" pitchFamily="34" charset="0"/>
                <a:cs typeface="Lucida Grande" panose="020B0600040502020204" pitchFamily="34" charset="0"/>
              </a:rPr>
              <a:t>Four</a:t>
            </a:r>
            <a:endParaRPr lang="en-US" b="1" dirty="0">
              <a:solidFill>
                <a:schemeClr val="tx1">
                  <a:lumMod val="75000"/>
                  <a:lumOff val="25000"/>
                </a:schemeClr>
              </a:solidFill>
              <a:latin typeface="Lucida Grande" panose="020B0600040502020204" pitchFamily="34" charset="0"/>
              <a:cs typeface="Lucida Grande" panose="020B0600040502020204" pitchFamily="34" charset="0"/>
            </a:endParaRPr>
          </a:p>
        </p:txBody>
      </p:sp>
    </p:spTree>
    <p:extLst>
      <p:ext uri="{BB962C8B-B14F-4D97-AF65-F5344CB8AC3E}">
        <p14:creationId xmlns:p14="http://schemas.microsoft.com/office/powerpoint/2010/main" val="37291017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2416185-1DF4-9379-936D-D090D70C903E}"/>
              </a:ext>
            </a:extLst>
          </p:cNvPr>
          <p:cNvSpPr>
            <a:spLocks noGrp="1"/>
          </p:cNvSpPr>
          <p:nvPr>
            <p:ph type="sldNum" sz="quarter" idx="12"/>
          </p:nvPr>
        </p:nvSpPr>
        <p:spPr/>
        <p:txBody>
          <a:bodyPr/>
          <a:lstStyle/>
          <a:p>
            <a:fld id="{BBDB7499-F370-8348-83C5-507685BB046D}" type="slidenum">
              <a:rPr lang="en-US" smtClean="0"/>
              <a:pPr/>
              <a:t>28</a:t>
            </a:fld>
            <a:endParaRPr lang="en-US" sz="1600" dirty="0"/>
          </a:p>
        </p:txBody>
      </p:sp>
      <p:pic>
        <p:nvPicPr>
          <p:cNvPr id="8" name="Picture 7">
            <a:extLst>
              <a:ext uri="{FF2B5EF4-FFF2-40B4-BE49-F238E27FC236}">
                <a16:creationId xmlns:a16="http://schemas.microsoft.com/office/drawing/2014/main" id="{7886568C-A20E-889F-9346-06EF9F5B6B1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23215" y="622774"/>
            <a:ext cx="9334874" cy="5536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a:extLst>
              <a:ext uri="{FF2B5EF4-FFF2-40B4-BE49-F238E27FC236}">
                <a16:creationId xmlns:a16="http://schemas.microsoft.com/office/drawing/2014/main" id="{B8F155E5-FCBF-E224-0BD5-18C48DC2E94F}"/>
              </a:ext>
            </a:extLst>
          </p:cNvPr>
          <p:cNvPicPr>
            <a:picLocks noChangeAspect="1"/>
          </p:cNvPicPr>
          <p:nvPr/>
        </p:nvPicPr>
        <p:blipFill>
          <a:blip r:embed="rId3">
            <a:duotone>
              <a:prstClr val="black"/>
              <a:schemeClr val="tx2">
                <a:lumMod val="20000"/>
                <a:lumOff val="80000"/>
                <a:tint val="45000"/>
                <a:satMod val="400000"/>
              </a:schemeClr>
            </a:duotone>
          </a:blip>
          <a:stretch>
            <a:fillRect/>
          </a:stretch>
        </p:blipFill>
        <p:spPr>
          <a:xfrm>
            <a:off x="6096000" y="2004939"/>
            <a:ext cx="5641344" cy="9526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a:extLst>
              <a:ext uri="{FF2B5EF4-FFF2-40B4-BE49-F238E27FC236}">
                <a16:creationId xmlns:a16="http://schemas.microsoft.com/office/drawing/2014/main" id="{13F215D9-8DFB-9FBD-270C-C35A634EB9BE}"/>
              </a:ext>
            </a:extLst>
          </p:cNvPr>
          <p:cNvPicPr>
            <a:picLocks noChangeAspect="1"/>
          </p:cNvPicPr>
          <p:nvPr/>
        </p:nvPicPr>
        <p:blipFill>
          <a:blip r:embed="rId4" cstate="screen">
            <a:duotone>
              <a:prstClr val="black"/>
              <a:schemeClr val="tx2">
                <a:lumMod val="20000"/>
                <a:lumOff val="80000"/>
                <a:tint val="45000"/>
                <a:satMod val="400000"/>
              </a:schemeClr>
            </a:duotone>
            <a:extLst>
              <a:ext uri="{28A0092B-C50C-407E-A947-70E740481C1C}">
                <a14:useLocalDpi xmlns:a14="http://schemas.microsoft.com/office/drawing/2010/main"/>
              </a:ext>
            </a:extLst>
          </a:blip>
          <a:stretch>
            <a:fillRect/>
          </a:stretch>
        </p:blipFill>
        <p:spPr>
          <a:xfrm>
            <a:off x="6456875" y="2960608"/>
            <a:ext cx="5307944" cy="20112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a:extLst>
              <a:ext uri="{FF2B5EF4-FFF2-40B4-BE49-F238E27FC236}">
                <a16:creationId xmlns:a16="http://schemas.microsoft.com/office/drawing/2014/main" id="{D8E930FD-1585-49F7-A80F-6C20EECDEC40}"/>
              </a:ext>
            </a:extLst>
          </p:cNvPr>
          <p:cNvPicPr>
            <a:picLocks noChangeAspect="1"/>
          </p:cNvPicPr>
          <p:nvPr/>
        </p:nvPicPr>
        <p:blipFill>
          <a:blip r:embed="rId5">
            <a:duotone>
              <a:prstClr val="black"/>
              <a:schemeClr val="tx2">
                <a:lumMod val="20000"/>
                <a:lumOff val="80000"/>
                <a:tint val="45000"/>
                <a:satMod val="400000"/>
              </a:schemeClr>
            </a:duotone>
          </a:blip>
          <a:stretch>
            <a:fillRect/>
          </a:stretch>
        </p:blipFill>
        <p:spPr>
          <a:xfrm>
            <a:off x="5160819" y="4741713"/>
            <a:ext cx="6604000" cy="1397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Rounded Rectangle 14">
            <a:extLst>
              <a:ext uri="{FF2B5EF4-FFF2-40B4-BE49-F238E27FC236}">
                <a16:creationId xmlns:a16="http://schemas.microsoft.com/office/drawing/2014/main" id="{BCC7B602-0335-0CF7-8FD1-C346C4152464}"/>
              </a:ext>
            </a:extLst>
          </p:cNvPr>
          <p:cNvSpPr/>
          <p:nvPr/>
        </p:nvSpPr>
        <p:spPr>
          <a:xfrm>
            <a:off x="539646" y="2368446"/>
            <a:ext cx="4227226" cy="3537679"/>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Theorem:</a:t>
            </a:r>
            <a:br>
              <a:rPr lang="en-US" sz="3200" dirty="0">
                <a:solidFill>
                  <a:schemeClr val="tx1"/>
                </a:solidFill>
              </a:rPr>
            </a:br>
            <a:r>
              <a:rPr lang="en-US" sz="3200" dirty="0">
                <a:solidFill>
                  <a:schemeClr val="tx1"/>
                </a:solidFill>
              </a:rPr>
              <a:t>Technique X </a:t>
            </a:r>
            <a:br>
              <a:rPr lang="en-US" sz="3200" dirty="0">
                <a:solidFill>
                  <a:schemeClr val="tx1"/>
                </a:solidFill>
              </a:rPr>
            </a:br>
            <a:r>
              <a:rPr lang="en-US" sz="3200" dirty="0">
                <a:solidFill>
                  <a:srgbClr val="C00000"/>
                </a:solidFill>
              </a:rPr>
              <a:t>won’t</a:t>
            </a:r>
            <a:r>
              <a:rPr lang="en-US" sz="3200" dirty="0">
                <a:solidFill>
                  <a:schemeClr val="tx1"/>
                </a:solidFill>
              </a:rPr>
              <a:t> help you solve P vs NP</a:t>
            </a:r>
          </a:p>
        </p:txBody>
      </p:sp>
      <p:sp>
        <p:nvSpPr>
          <p:cNvPr id="16" name="TextBox 15">
            <a:extLst>
              <a:ext uri="{FF2B5EF4-FFF2-40B4-BE49-F238E27FC236}">
                <a16:creationId xmlns:a16="http://schemas.microsoft.com/office/drawing/2014/main" id="{A0DAC161-FC95-B1BC-096E-BD10B91271D7}"/>
              </a:ext>
            </a:extLst>
          </p:cNvPr>
          <p:cNvSpPr txBox="1"/>
          <p:nvPr/>
        </p:nvSpPr>
        <p:spPr>
          <a:xfrm>
            <a:off x="389348" y="1298448"/>
            <a:ext cx="8412480" cy="400110"/>
          </a:xfrm>
          <a:prstGeom prst="rect">
            <a:avLst/>
          </a:prstGeom>
          <a:solidFill>
            <a:schemeClr val="bg1"/>
          </a:solidFill>
          <a:effectLst>
            <a:outerShdw blurRad="50800" dist="38100" dir="5400000" algn="t" rotWithShape="0">
              <a:prstClr val="black">
                <a:alpha val="40000"/>
              </a:prstClr>
            </a:outerShdw>
          </a:effectLst>
          <a:scene3d>
            <a:camera prst="orthographicFront"/>
            <a:lightRig rig="threePt" dir="t"/>
          </a:scene3d>
          <a:sp3d>
            <a:bevelT w="25400" h="25400" prst="coolSlant"/>
          </a:sp3d>
        </p:spPr>
        <p:txBody>
          <a:bodyPr wrap="square" lIns="91440" rtlCol="0" anchor="ctr">
            <a:spAutoFit/>
          </a:bodyPr>
          <a:lstStyle/>
          <a:p>
            <a:pPr>
              <a:spcBef>
                <a:spcPts val="1200"/>
              </a:spcBef>
            </a:pPr>
            <a:r>
              <a:rPr lang="en-US" sz="2000" b="1" dirty="0">
                <a:solidFill>
                  <a:schemeClr val="tx1">
                    <a:lumMod val="75000"/>
                    <a:lumOff val="25000"/>
                  </a:schemeClr>
                </a:solidFill>
                <a:latin typeface="Lucida Grande" panose="020B0600040502020204" pitchFamily="34" charset="0"/>
                <a:cs typeface="Lucida Grande" panose="020B0600040502020204" pitchFamily="34" charset="0"/>
              </a:rPr>
              <a:t>4.  The approach conflicts with a known impossibility result.</a:t>
            </a:r>
          </a:p>
        </p:txBody>
      </p:sp>
    </p:spTree>
    <p:extLst>
      <p:ext uri="{BB962C8B-B14F-4D97-AF65-F5344CB8AC3E}">
        <p14:creationId xmlns:p14="http://schemas.microsoft.com/office/powerpoint/2010/main" val="3236787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0DE7D8C-9B15-3716-47EB-51FD2C7B4525}"/>
              </a:ext>
            </a:extLst>
          </p:cNvPr>
          <p:cNvSpPr>
            <a:spLocks noGrp="1"/>
          </p:cNvSpPr>
          <p:nvPr>
            <p:ph type="sldNum" sz="quarter" idx="12"/>
          </p:nvPr>
        </p:nvSpPr>
        <p:spPr/>
        <p:txBody>
          <a:bodyPr/>
          <a:lstStyle/>
          <a:p>
            <a:fld id="{BBDB7499-F370-8348-83C5-507685BB046D}" type="slidenum">
              <a:rPr lang="en-US" smtClean="0"/>
              <a:pPr/>
              <a:t>29</a:t>
            </a:fld>
            <a:endParaRPr lang="en-US" sz="1600" dirty="0"/>
          </a:p>
        </p:txBody>
      </p:sp>
      <p:sp>
        <p:nvSpPr>
          <p:cNvPr id="5" name="Rounded Rectangle 4">
            <a:extLst>
              <a:ext uri="{FF2B5EF4-FFF2-40B4-BE49-F238E27FC236}">
                <a16:creationId xmlns:a16="http://schemas.microsoft.com/office/drawing/2014/main" id="{DDCDCDA6-2F64-45FB-D3D6-F22B2DD1E73C}"/>
              </a:ext>
            </a:extLst>
          </p:cNvPr>
          <p:cNvSpPr/>
          <p:nvPr/>
        </p:nvSpPr>
        <p:spPr>
          <a:xfrm>
            <a:off x="3982387" y="2277301"/>
            <a:ext cx="4227226" cy="3537679"/>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Theorem:</a:t>
            </a:r>
            <a:br>
              <a:rPr lang="en-US" sz="3200" dirty="0">
                <a:solidFill>
                  <a:schemeClr val="tx1"/>
                </a:solidFill>
              </a:rPr>
            </a:br>
            <a:r>
              <a:rPr lang="en-US" sz="3200" dirty="0">
                <a:solidFill>
                  <a:schemeClr val="tx1"/>
                </a:solidFill>
              </a:rPr>
              <a:t>Technique X </a:t>
            </a:r>
            <a:br>
              <a:rPr lang="en-US" sz="3200" dirty="0">
                <a:solidFill>
                  <a:schemeClr val="tx1"/>
                </a:solidFill>
              </a:rPr>
            </a:br>
            <a:r>
              <a:rPr lang="en-US" sz="3200" dirty="0">
                <a:solidFill>
                  <a:srgbClr val="C00000"/>
                </a:solidFill>
              </a:rPr>
              <a:t>won’t</a:t>
            </a:r>
            <a:r>
              <a:rPr lang="en-US" sz="3200" dirty="0">
                <a:solidFill>
                  <a:schemeClr val="tx1"/>
                </a:solidFill>
              </a:rPr>
              <a:t> help you build a robust model</a:t>
            </a:r>
          </a:p>
        </p:txBody>
      </p:sp>
      <p:sp>
        <p:nvSpPr>
          <p:cNvPr id="6" name="Title 1">
            <a:extLst>
              <a:ext uri="{FF2B5EF4-FFF2-40B4-BE49-F238E27FC236}">
                <a16:creationId xmlns:a16="http://schemas.microsoft.com/office/drawing/2014/main" id="{9E51025A-982B-5AD7-C351-B970459D0CA5}"/>
              </a:ext>
            </a:extLst>
          </p:cNvPr>
          <p:cNvSpPr txBox="1">
            <a:spLocks/>
          </p:cNvSpPr>
          <p:nvPr/>
        </p:nvSpPr>
        <p:spPr>
          <a:xfrm>
            <a:off x="463826" y="410368"/>
            <a:ext cx="10973670" cy="132556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dirty="0"/>
              <a:t>Can we show such an </a:t>
            </a:r>
            <a:r>
              <a:rPr lang="en-US" i="1" dirty="0">
                <a:solidFill>
                  <a:srgbClr val="7030A0"/>
                </a:solidFill>
              </a:rPr>
              <a:t>impossibility result </a:t>
            </a:r>
            <a:r>
              <a:rPr lang="en-US" dirty="0"/>
              <a:t>for adversarial ML?</a:t>
            </a:r>
          </a:p>
        </p:txBody>
      </p:sp>
    </p:spTree>
    <p:extLst>
      <p:ext uri="{BB962C8B-B14F-4D97-AF65-F5344CB8AC3E}">
        <p14:creationId xmlns:p14="http://schemas.microsoft.com/office/powerpoint/2010/main" val="1627137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300053CF-60BE-EE70-1561-6FF4B112E7D4}"/>
              </a:ext>
            </a:extLst>
          </p:cNvPr>
          <p:cNvSpPr/>
          <p:nvPr/>
        </p:nvSpPr>
        <p:spPr>
          <a:xfrm>
            <a:off x="645459" y="1820540"/>
            <a:ext cx="4437529" cy="922661"/>
          </a:xfrm>
          <a:prstGeom prst="roundRect">
            <a:avLst/>
          </a:prstGeom>
          <a:noFill/>
          <a:ln w="38100">
            <a:solidFill>
              <a:srgbClr val="7030A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D0124B5E-61F0-7968-DBE0-FC00D161AE9A}"/>
              </a:ext>
            </a:extLst>
          </p:cNvPr>
          <p:cNvSpPr>
            <a:spLocks noGrp="1"/>
          </p:cNvSpPr>
          <p:nvPr>
            <p:ph type="title"/>
          </p:nvPr>
        </p:nvSpPr>
        <p:spPr/>
        <p:txBody>
          <a:bodyPr/>
          <a:lstStyle/>
          <a:p>
            <a:r>
              <a:rPr lang="en-US" dirty="0" err="1">
                <a:solidFill>
                  <a:srgbClr val="7030A0"/>
                </a:solidFill>
              </a:rPr>
              <a:t>Defense</a:t>
            </a:r>
            <a:r>
              <a:rPr lang="en-US" dirty="0" err="1">
                <a:solidFill>
                  <a:srgbClr val="7030A0"/>
                </a:solidFill>
                <a:sym typeface="Wingdings" pitchFamily="2" charset="2"/>
              </a:rPr>
              <a:t></a:t>
            </a:r>
            <a:r>
              <a:rPr lang="en-US" dirty="0" err="1">
                <a:solidFill>
                  <a:srgbClr val="7030A0"/>
                </a:solidFill>
              </a:rPr>
              <a:t>Theorem</a:t>
            </a:r>
            <a:r>
              <a:rPr lang="en-US" dirty="0">
                <a:solidFill>
                  <a:srgbClr val="7030A0"/>
                </a:solidFill>
              </a:rPr>
              <a:t>,</a:t>
            </a:r>
            <a:r>
              <a:rPr lang="en-US" dirty="0"/>
              <a:t> </a:t>
            </a:r>
            <a:r>
              <a:rPr lang="en-US" dirty="0" err="1">
                <a:solidFill>
                  <a:srgbClr val="C00000"/>
                </a:solidFill>
              </a:rPr>
              <a:t>Evaluation</a:t>
            </a:r>
            <a:r>
              <a:rPr lang="en-US" dirty="0" err="1">
                <a:solidFill>
                  <a:srgbClr val="C00000"/>
                </a:solidFill>
                <a:sym typeface="Wingdings" pitchFamily="2" charset="2"/>
              </a:rPr>
              <a:t></a:t>
            </a:r>
            <a:r>
              <a:rPr lang="en-US" dirty="0" err="1">
                <a:solidFill>
                  <a:srgbClr val="C00000"/>
                </a:solidFill>
              </a:rPr>
              <a:t>Proof</a:t>
            </a:r>
            <a:r>
              <a:rPr lang="en-US" dirty="0">
                <a:solidFill>
                  <a:srgbClr val="C00000"/>
                </a:solidFill>
              </a:rPr>
              <a:t>.</a:t>
            </a:r>
          </a:p>
        </p:txBody>
      </p:sp>
      <p:sp>
        <p:nvSpPr>
          <p:cNvPr id="4" name="Slide Number Placeholder 3">
            <a:extLst>
              <a:ext uri="{FF2B5EF4-FFF2-40B4-BE49-F238E27FC236}">
                <a16:creationId xmlns:a16="http://schemas.microsoft.com/office/drawing/2014/main" id="{9E1AD8C5-6DBD-68D1-8562-BA175463E583}"/>
              </a:ext>
            </a:extLst>
          </p:cNvPr>
          <p:cNvSpPr>
            <a:spLocks noGrp="1"/>
          </p:cNvSpPr>
          <p:nvPr>
            <p:ph type="sldNum" sz="quarter" idx="12"/>
          </p:nvPr>
        </p:nvSpPr>
        <p:spPr/>
        <p:txBody>
          <a:bodyPr/>
          <a:lstStyle/>
          <a:p>
            <a:fld id="{BBDB7499-F370-8348-83C5-507685BB046D}" type="slidenum">
              <a:rPr lang="en-US" smtClean="0"/>
              <a:pPr/>
              <a:t>3</a:t>
            </a:fld>
            <a:endParaRPr lang="en-US" sz="1600" dirty="0"/>
          </a:p>
        </p:txBody>
      </p:sp>
      <p:pic>
        <p:nvPicPr>
          <p:cNvPr id="6" name="Picture 4" descr="Neural Networks From Scratch - victorzhou.com">
            <a:extLst>
              <a:ext uri="{FF2B5EF4-FFF2-40B4-BE49-F238E27FC236}">
                <a16:creationId xmlns:a16="http://schemas.microsoft.com/office/drawing/2014/main" id="{84B018D7-869A-827C-0196-399E4A01433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317443" y="1820540"/>
            <a:ext cx="1845321" cy="922661"/>
          </a:xfrm>
          <a:prstGeom prst="rect">
            <a:avLst/>
          </a:prstGeom>
          <a:noFill/>
          <a:ln w="38100">
            <a:noFill/>
          </a:ln>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01FF709-905C-CC7C-EE84-45555997174E}"/>
              </a:ext>
            </a:extLst>
          </p:cNvPr>
          <p:cNvSpPr txBox="1"/>
          <p:nvPr/>
        </p:nvSpPr>
        <p:spPr>
          <a:xfrm>
            <a:off x="6521823" y="1999877"/>
            <a:ext cx="4663456" cy="584775"/>
          </a:xfrm>
          <a:prstGeom prst="rect">
            <a:avLst/>
          </a:prstGeom>
          <a:noFill/>
        </p:spPr>
        <p:txBody>
          <a:bodyPr wrap="none" rtlCol="0">
            <a:spAutoFit/>
          </a:bodyPr>
          <a:lstStyle/>
          <a:p>
            <a:r>
              <a:rPr lang="en-US" sz="3200" dirty="0">
                <a:latin typeface="Cambria Math" panose="02040503050406030204" pitchFamily="18" charset="0"/>
                <a:ea typeface="Cambria Math" panose="02040503050406030204" pitchFamily="18" charset="0"/>
              </a:rPr>
              <a:t>My			is robust. </a:t>
            </a:r>
          </a:p>
        </p:txBody>
      </p:sp>
      <p:sp>
        <p:nvSpPr>
          <p:cNvPr id="9" name="Rounded Rectangle 8">
            <a:extLst>
              <a:ext uri="{FF2B5EF4-FFF2-40B4-BE49-F238E27FC236}">
                <a16:creationId xmlns:a16="http://schemas.microsoft.com/office/drawing/2014/main" id="{589A5066-104D-83E3-6438-8FFB0BFAF34B}"/>
              </a:ext>
            </a:extLst>
          </p:cNvPr>
          <p:cNvSpPr/>
          <p:nvPr/>
        </p:nvSpPr>
        <p:spPr>
          <a:xfrm>
            <a:off x="6347012" y="1820539"/>
            <a:ext cx="4915765" cy="922661"/>
          </a:xfrm>
          <a:prstGeom prst="roundRect">
            <a:avLst/>
          </a:prstGeom>
          <a:noFill/>
          <a:ln w="38100">
            <a:solidFill>
              <a:srgbClr val="7030A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grpSp>
        <p:nvGrpSpPr>
          <p:cNvPr id="13" name="Group 12">
            <a:extLst>
              <a:ext uri="{FF2B5EF4-FFF2-40B4-BE49-F238E27FC236}">
                <a16:creationId xmlns:a16="http://schemas.microsoft.com/office/drawing/2014/main" id="{484F505B-6A30-4246-7407-71C3CF26737B}"/>
              </a:ext>
            </a:extLst>
          </p:cNvPr>
          <p:cNvGrpSpPr/>
          <p:nvPr/>
        </p:nvGrpSpPr>
        <p:grpSpPr>
          <a:xfrm>
            <a:off x="739588" y="3267634"/>
            <a:ext cx="4974036" cy="2683765"/>
            <a:chOff x="2349500" y="3219450"/>
            <a:chExt cx="7493000" cy="4214906"/>
          </a:xfrm>
        </p:grpSpPr>
        <p:pic>
          <p:nvPicPr>
            <p:cNvPr id="11" name="Picture 10">
              <a:extLst>
                <a:ext uri="{FF2B5EF4-FFF2-40B4-BE49-F238E27FC236}">
                  <a16:creationId xmlns:a16="http://schemas.microsoft.com/office/drawing/2014/main" id="{C226F2F3-3FBD-A708-60AD-9C4BEB9130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49500" y="3611656"/>
              <a:ext cx="7493000" cy="3822700"/>
            </a:xfrm>
            <a:prstGeom prst="rect">
              <a:avLst/>
            </a:prstGeom>
          </p:spPr>
        </p:pic>
        <p:pic>
          <p:nvPicPr>
            <p:cNvPr id="10" name="Picture 9">
              <a:extLst>
                <a:ext uri="{FF2B5EF4-FFF2-40B4-BE49-F238E27FC236}">
                  <a16:creationId xmlns:a16="http://schemas.microsoft.com/office/drawing/2014/main" id="{BA723271-C489-0B84-DE47-8793390F7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49500" y="3219450"/>
              <a:ext cx="7493000" cy="419100"/>
            </a:xfrm>
            <a:prstGeom prst="rect">
              <a:avLst/>
            </a:prstGeom>
          </p:spPr>
        </p:pic>
      </p:grpSp>
      <p:pic>
        <p:nvPicPr>
          <p:cNvPr id="12" name="Picture 11">
            <a:extLst>
              <a:ext uri="{FF2B5EF4-FFF2-40B4-BE49-F238E27FC236}">
                <a16:creationId xmlns:a16="http://schemas.microsoft.com/office/drawing/2014/main" id="{52258FD1-72E9-DBBF-D804-E6373ED1D142}"/>
              </a:ext>
            </a:extLst>
          </p:cNvPr>
          <p:cNvPicPr>
            <a:picLocks noChangeAspect="1"/>
          </p:cNvPicPr>
          <p:nvPr/>
        </p:nvPicPr>
        <p:blipFill>
          <a:blip r:embed="rId5"/>
          <a:stretch>
            <a:fillRect/>
          </a:stretch>
        </p:blipFill>
        <p:spPr>
          <a:xfrm>
            <a:off x="998463" y="1939737"/>
            <a:ext cx="3934512" cy="684263"/>
          </a:xfrm>
          <a:prstGeom prst="rect">
            <a:avLst/>
          </a:prstGeom>
        </p:spPr>
      </p:pic>
      <p:sp>
        <p:nvSpPr>
          <p:cNvPr id="14" name="Rounded Rectangle 13">
            <a:extLst>
              <a:ext uri="{FF2B5EF4-FFF2-40B4-BE49-F238E27FC236}">
                <a16:creationId xmlns:a16="http://schemas.microsoft.com/office/drawing/2014/main" id="{96A3F4B7-5A00-03AE-995A-8994F9C2FB84}"/>
              </a:ext>
            </a:extLst>
          </p:cNvPr>
          <p:cNvSpPr/>
          <p:nvPr/>
        </p:nvSpPr>
        <p:spPr>
          <a:xfrm>
            <a:off x="645458" y="3073157"/>
            <a:ext cx="5109883" cy="2978019"/>
          </a:xfrm>
          <a:prstGeom prst="roundRect">
            <a:avLst/>
          </a:prstGeom>
          <a:noFill/>
          <a:ln w="38100">
            <a:solidFill>
              <a:srgbClr val="C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F0146D1C-E11D-7390-79DB-26FF2EA7D13B}"/>
              </a:ext>
            </a:extLst>
          </p:cNvPr>
          <p:cNvSpPr/>
          <p:nvPr/>
        </p:nvSpPr>
        <p:spPr>
          <a:xfrm>
            <a:off x="6342529" y="3073157"/>
            <a:ext cx="5109883" cy="2978019"/>
          </a:xfrm>
          <a:prstGeom prst="roundRect">
            <a:avLst/>
          </a:prstGeom>
          <a:noFill/>
          <a:ln w="38100">
            <a:solidFill>
              <a:srgbClr val="C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624AA09E-34CE-10E4-DBCA-5ED63232129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754131" y="3219369"/>
            <a:ext cx="1843741" cy="2749532"/>
          </a:xfrm>
          <a:prstGeom prst="rect">
            <a:avLst/>
          </a:prstGeom>
        </p:spPr>
      </p:pic>
      <p:pic>
        <p:nvPicPr>
          <p:cNvPr id="18" name="Picture 17">
            <a:extLst>
              <a:ext uri="{FF2B5EF4-FFF2-40B4-BE49-F238E27FC236}">
                <a16:creationId xmlns:a16="http://schemas.microsoft.com/office/drawing/2014/main" id="{87665739-FFC6-C9C3-E15A-AFB9B0DCF93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688342" y="3219368"/>
            <a:ext cx="1889424" cy="2748253"/>
          </a:xfrm>
          <a:prstGeom prst="rect">
            <a:avLst/>
          </a:prstGeom>
        </p:spPr>
      </p:pic>
    </p:spTree>
    <p:extLst>
      <p:ext uri="{BB962C8B-B14F-4D97-AF65-F5344CB8AC3E}">
        <p14:creationId xmlns:p14="http://schemas.microsoft.com/office/powerpoint/2010/main" val="16391722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78C30-D9AF-45B2-A5F3-A56097A27236}"/>
              </a:ext>
            </a:extLst>
          </p:cNvPr>
          <p:cNvSpPr>
            <a:spLocks noGrp="1"/>
          </p:cNvSpPr>
          <p:nvPr>
            <p:ph type="title"/>
          </p:nvPr>
        </p:nvSpPr>
        <p:spPr>
          <a:xfrm>
            <a:off x="463826" y="410368"/>
            <a:ext cx="11148480" cy="1325563"/>
          </a:xfrm>
        </p:spPr>
        <p:txBody>
          <a:bodyPr/>
          <a:lstStyle/>
          <a:p>
            <a:r>
              <a:rPr lang="en-US" dirty="0"/>
              <a:t>One attempt: a barrier for </a:t>
            </a:r>
            <a:r>
              <a:rPr lang="en-US" i="1" dirty="0">
                <a:solidFill>
                  <a:srgbClr val="7030A0"/>
                </a:solidFill>
              </a:rPr>
              <a:t>detecting</a:t>
            </a:r>
            <a:r>
              <a:rPr lang="en-US" dirty="0"/>
              <a:t> adversarial examples.</a:t>
            </a:r>
          </a:p>
        </p:txBody>
      </p:sp>
      <p:sp>
        <p:nvSpPr>
          <p:cNvPr id="4" name="Slide Number Placeholder 3">
            <a:extLst>
              <a:ext uri="{FF2B5EF4-FFF2-40B4-BE49-F238E27FC236}">
                <a16:creationId xmlns:a16="http://schemas.microsoft.com/office/drawing/2014/main" id="{AC4E6F06-D765-5C68-5841-BDBA1C12075F}"/>
              </a:ext>
            </a:extLst>
          </p:cNvPr>
          <p:cNvSpPr>
            <a:spLocks noGrp="1"/>
          </p:cNvSpPr>
          <p:nvPr>
            <p:ph type="sldNum" sz="quarter" idx="12"/>
          </p:nvPr>
        </p:nvSpPr>
        <p:spPr/>
        <p:txBody>
          <a:bodyPr/>
          <a:lstStyle/>
          <a:p>
            <a:fld id="{BBDB7499-F370-8348-83C5-507685BB046D}" type="slidenum">
              <a:rPr lang="en-US" smtClean="0"/>
              <a:pPr/>
              <a:t>30</a:t>
            </a:fld>
            <a:endParaRPr lang="en-US" sz="1600" dirty="0"/>
          </a:p>
        </p:txBody>
      </p:sp>
      <p:pic>
        <p:nvPicPr>
          <p:cNvPr id="1030" name="Picture 6" descr="240 Smoke Detector Illustrations &amp; Clip Art - iStock">
            <a:extLst>
              <a:ext uri="{FF2B5EF4-FFF2-40B4-BE49-F238E27FC236}">
                <a16:creationId xmlns:a16="http://schemas.microsoft.com/office/drawing/2014/main" id="{DF4EF2EC-45D2-A737-1FA8-01020FC3D05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303814" y="1302459"/>
            <a:ext cx="2029361" cy="2029361"/>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a:extLst>
              <a:ext uri="{FF2B5EF4-FFF2-40B4-BE49-F238E27FC236}">
                <a16:creationId xmlns:a16="http://schemas.microsoft.com/office/drawing/2014/main" id="{7CEEF502-EE21-6D45-15C2-10D2832060B2}"/>
              </a:ext>
            </a:extLst>
          </p:cNvPr>
          <p:cNvSpPr/>
          <p:nvPr/>
        </p:nvSpPr>
        <p:spPr>
          <a:xfrm>
            <a:off x="8869105" y="3429000"/>
            <a:ext cx="2743200" cy="2743200"/>
          </a:xfrm>
          <a:prstGeom prst="ellipse">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Multiply 13">
            <a:extLst>
              <a:ext uri="{FF2B5EF4-FFF2-40B4-BE49-F238E27FC236}">
                <a16:creationId xmlns:a16="http://schemas.microsoft.com/office/drawing/2014/main" id="{32E362E7-8B8F-8D65-2972-DA75C4E1464B}"/>
              </a:ext>
            </a:extLst>
          </p:cNvPr>
          <p:cNvSpPr/>
          <p:nvPr/>
        </p:nvSpPr>
        <p:spPr>
          <a:xfrm>
            <a:off x="10111037" y="4678906"/>
            <a:ext cx="274320" cy="274320"/>
          </a:xfrm>
          <a:prstGeom prst="mathMultiply">
            <a:avLst/>
          </a:prstGeom>
          <a:solidFill>
            <a:schemeClr val="accent1"/>
          </a:solidFill>
          <a:ln>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Freeform 5">
            <a:extLst>
              <a:ext uri="{FF2B5EF4-FFF2-40B4-BE49-F238E27FC236}">
                <a16:creationId xmlns:a16="http://schemas.microsoft.com/office/drawing/2014/main" id="{2D5DFB49-56A2-0304-AD9E-26F8E4C3D0AA}"/>
              </a:ext>
            </a:extLst>
          </p:cNvPr>
          <p:cNvSpPr/>
          <p:nvPr/>
        </p:nvSpPr>
        <p:spPr>
          <a:xfrm>
            <a:off x="9107001" y="3431351"/>
            <a:ext cx="1898855" cy="1150375"/>
          </a:xfrm>
          <a:custGeom>
            <a:avLst/>
            <a:gdLst>
              <a:gd name="connsiteX0" fmla="*/ 132735 w 1898855"/>
              <a:gd name="connsiteY0" fmla="*/ 435078 h 1150375"/>
              <a:gd name="connsiteX1" fmla="*/ 213851 w 1898855"/>
              <a:gd name="connsiteY1" fmla="*/ 357649 h 1150375"/>
              <a:gd name="connsiteX2" fmla="*/ 342900 w 1898855"/>
              <a:gd name="connsiteY2" fmla="*/ 250723 h 1150375"/>
              <a:gd name="connsiteX3" fmla="*/ 530942 w 1898855"/>
              <a:gd name="connsiteY3" fmla="*/ 140110 h 1150375"/>
              <a:gd name="connsiteX4" fmla="*/ 752168 w 1898855"/>
              <a:gd name="connsiteY4" fmla="*/ 51620 h 1150375"/>
              <a:gd name="connsiteX5" fmla="*/ 973393 w 1898855"/>
              <a:gd name="connsiteY5" fmla="*/ 7375 h 1150375"/>
              <a:gd name="connsiteX6" fmla="*/ 1168809 w 1898855"/>
              <a:gd name="connsiteY6" fmla="*/ 0 h 1150375"/>
              <a:gd name="connsiteX7" fmla="*/ 1437968 w 1898855"/>
              <a:gd name="connsiteY7" fmla="*/ 29497 h 1150375"/>
              <a:gd name="connsiteX8" fmla="*/ 1629697 w 1898855"/>
              <a:gd name="connsiteY8" fmla="*/ 95865 h 1150375"/>
              <a:gd name="connsiteX9" fmla="*/ 1898855 w 1898855"/>
              <a:gd name="connsiteY9" fmla="*/ 516194 h 1150375"/>
              <a:gd name="connsiteX10" fmla="*/ 1784555 w 1898855"/>
              <a:gd name="connsiteY10" fmla="*/ 1025013 h 1150375"/>
              <a:gd name="connsiteX11" fmla="*/ 589935 w 1898855"/>
              <a:gd name="connsiteY11" fmla="*/ 1150375 h 1150375"/>
              <a:gd name="connsiteX12" fmla="*/ 0 w 1898855"/>
              <a:gd name="connsiteY12" fmla="*/ 910713 h 1150375"/>
              <a:gd name="connsiteX13" fmla="*/ 0 w 1898855"/>
              <a:gd name="connsiteY13" fmla="*/ 597310 h 1150375"/>
              <a:gd name="connsiteX14" fmla="*/ 132735 w 1898855"/>
              <a:gd name="connsiteY14" fmla="*/ 435078 h 1150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98855" h="1150375">
                <a:moveTo>
                  <a:pt x="132735" y="435078"/>
                </a:moveTo>
                <a:lnTo>
                  <a:pt x="213851" y="357649"/>
                </a:lnTo>
                <a:lnTo>
                  <a:pt x="342900" y="250723"/>
                </a:lnTo>
                <a:lnTo>
                  <a:pt x="530942" y="140110"/>
                </a:lnTo>
                <a:lnTo>
                  <a:pt x="752168" y="51620"/>
                </a:lnTo>
                <a:lnTo>
                  <a:pt x="973393" y="7375"/>
                </a:lnTo>
                <a:lnTo>
                  <a:pt x="1168809" y="0"/>
                </a:lnTo>
                <a:lnTo>
                  <a:pt x="1437968" y="29497"/>
                </a:lnTo>
                <a:lnTo>
                  <a:pt x="1629697" y="95865"/>
                </a:lnTo>
                <a:lnTo>
                  <a:pt x="1898855" y="516194"/>
                </a:lnTo>
                <a:lnTo>
                  <a:pt x="1784555" y="1025013"/>
                </a:lnTo>
                <a:lnTo>
                  <a:pt x="589935" y="1150375"/>
                </a:lnTo>
                <a:lnTo>
                  <a:pt x="0" y="910713"/>
                </a:lnTo>
                <a:lnTo>
                  <a:pt x="0" y="597310"/>
                </a:lnTo>
                <a:lnTo>
                  <a:pt x="132735" y="435078"/>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accent6">
                    <a:lumMod val="75000"/>
                  </a:schemeClr>
                </a:solidFill>
              </a:rPr>
              <a:t>abstain</a:t>
            </a:r>
          </a:p>
        </p:txBody>
      </p:sp>
      <p:sp>
        <p:nvSpPr>
          <p:cNvPr id="7" name="Freeform 6">
            <a:extLst>
              <a:ext uri="{FF2B5EF4-FFF2-40B4-BE49-F238E27FC236}">
                <a16:creationId xmlns:a16="http://schemas.microsoft.com/office/drawing/2014/main" id="{0A9C883E-1E3B-30C4-AB73-6C8EDF422EF9}"/>
              </a:ext>
            </a:extLst>
          </p:cNvPr>
          <p:cNvSpPr/>
          <p:nvPr/>
        </p:nvSpPr>
        <p:spPr>
          <a:xfrm>
            <a:off x="9304366" y="4955200"/>
            <a:ext cx="1511474" cy="1027134"/>
          </a:xfrm>
          <a:custGeom>
            <a:avLst/>
            <a:gdLst>
              <a:gd name="connsiteX0" fmla="*/ 0 w 1511474"/>
              <a:gd name="connsiteY0" fmla="*/ 233819 h 1027134"/>
              <a:gd name="connsiteX1" fmla="*/ 225469 w 1511474"/>
              <a:gd name="connsiteY1" fmla="*/ 751562 h 1027134"/>
              <a:gd name="connsiteX2" fmla="*/ 939452 w 1511474"/>
              <a:gd name="connsiteY2" fmla="*/ 1027134 h 1027134"/>
              <a:gd name="connsiteX3" fmla="*/ 1511474 w 1511474"/>
              <a:gd name="connsiteY3" fmla="*/ 776614 h 1027134"/>
              <a:gd name="connsiteX4" fmla="*/ 1486422 w 1511474"/>
              <a:gd name="connsiteY4" fmla="*/ 446762 h 1027134"/>
              <a:gd name="connsiteX5" fmla="*/ 1043836 w 1511474"/>
              <a:gd name="connsiteY5" fmla="*/ 0 h 1027134"/>
              <a:gd name="connsiteX6" fmla="*/ 534444 w 1511474"/>
              <a:gd name="connsiteY6" fmla="*/ 492690 h 1027134"/>
              <a:gd name="connsiteX7" fmla="*/ 0 w 1511474"/>
              <a:gd name="connsiteY7" fmla="*/ 233819 h 102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1474" h="1027134">
                <a:moveTo>
                  <a:pt x="0" y="233819"/>
                </a:moveTo>
                <a:lnTo>
                  <a:pt x="225469" y="751562"/>
                </a:lnTo>
                <a:lnTo>
                  <a:pt x="939452" y="1027134"/>
                </a:lnTo>
                <a:lnTo>
                  <a:pt x="1511474" y="776614"/>
                </a:lnTo>
                <a:lnTo>
                  <a:pt x="1486422" y="446762"/>
                </a:lnTo>
                <a:lnTo>
                  <a:pt x="1043836" y="0"/>
                </a:lnTo>
                <a:lnTo>
                  <a:pt x="534444" y="492690"/>
                </a:lnTo>
                <a:lnTo>
                  <a:pt x="0" y="233819"/>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200"/>
              </a:spcBef>
            </a:pPr>
            <a:endParaRPr lang="en-US" i="1" dirty="0"/>
          </a:p>
          <a:p>
            <a:pPr algn="ctr"/>
            <a:r>
              <a:rPr lang="en-US" i="1" dirty="0">
                <a:solidFill>
                  <a:schemeClr val="accent6">
                    <a:lumMod val="75000"/>
                  </a:schemeClr>
                </a:solidFill>
              </a:rPr>
              <a:t>abstain</a:t>
            </a:r>
          </a:p>
        </p:txBody>
      </p:sp>
      <p:sp>
        <p:nvSpPr>
          <p:cNvPr id="8" name="TextBox 7">
            <a:extLst>
              <a:ext uri="{FF2B5EF4-FFF2-40B4-BE49-F238E27FC236}">
                <a16:creationId xmlns:a16="http://schemas.microsoft.com/office/drawing/2014/main" id="{B2F2B7BE-0991-66BE-E2E9-1B27BD42C2CE}"/>
              </a:ext>
            </a:extLst>
          </p:cNvPr>
          <p:cNvSpPr txBox="1"/>
          <p:nvPr/>
        </p:nvSpPr>
        <p:spPr>
          <a:xfrm>
            <a:off x="9045078" y="4721093"/>
            <a:ext cx="889987" cy="369332"/>
          </a:xfrm>
          <a:prstGeom prst="rect">
            <a:avLst/>
          </a:prstGeom>
          <a:noFill/>
        </p:spPr>
        <p:txBody>
          <a:bodyPr wrap="none" rtlCol="0">
            <a:spAutoFit/>
          </a:bodyPr>
          <a:lstStyle/>
          <a:p>
            <a:r>
              <a:rPr lang="en-US" i="1" dirty="0">
                <a:solidFill>
                  <a:srgbClr val="009051"/>
                </a:solidFill>
              </a:rPr>
              <a:t>correct</a:t>
            </a:r>
          </a:p>
        </p:txBody>
      </p:sp>
      <p:cxnSp>
        <p:nvCxnSpPr>
          <p:cNvPr id="15" name="Straight Arrow Connector 14">
            <a:extLst>
              <a:ext uri="{FF2B5EF4-FFF2-40B4-BE49-F238E27FC236}">
                <a16:creationId xmlns:a16="http://schemas.microsoft.com/office/drawing/2014/main" id="{48CB282E-3275-A9B0-BC00-C3AFA323FB64}"/>
              </a:ext>
            </a:extLst>
          </p:cNvPr>
          <p:cNvCxnSpPr>
            <a:endCxn id="5" idx="6"/>
          </p:cNvCxnSpPr>
          <p:nvPr/>
        </p:nvCxnSpPr>
        <p:spPr>
          <a:xfrm>
            <a:off x="10385357" y="4800600"/>
            <a:ext cx="1226948" cy="0"/>
          </a:xfrm>
          <a:prstGeom prst="straightConnector1">
            <a:avLst/>
          </a:prstGeom>
          <a:ln w="28575">
            <a:prstDash val="dash"/>
            <a:headEnd type="triangle"/>
            <a:tailEnd type="triangle"/>
          </a:ln>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3ADB0C5F-0ED4-8CFD-4377-11B65E1985E8}"/>
              </a:ext>
            </a:extLst>
          </p:cNvPr>
          <p:cNvSpPr txBox="1"/>
          <p:nvPr/>
        </p:nvSpPr>
        <p:spPr>
          <a:xfrm>
            <a:off x="10777376" y="4404197"/>
            <a:ext cx="298480" cy="400110"/>
          </a:xfrm>
          <a:prstGeom prst="rect">
            <a:avLst/>
          </a:prstGeom>
          <a:noFill/>
        </p:spPr>
        <p:txBody>
          <a:bodyPr wrap="none" rtlCol="0">
            <a:spAutoFit/>
          </a:bodyPr>
          <a:lstStyle/>
          <a:p>
            <a:r>
              <a:rPr lang="en-US" sz="2000" dirty="0" err="1"/>
              <a:t>ε</a:t>
            </a:r>
            <a:endParaRPr lang="en-US" sz="2000" dirty="0"/>
          </a:p>
        </p:txBody>
      </p:sp>
      <p:sp>
        <p:nvSpPr>
          <p:cNvPr id="22" name="TextBox 21">
            <a:extLst>
              <a:ext uri="{FF2B5EF4-FFF2-40B4-BE49-F238E27FC236}">
                <a16:creationId xmlns:a16="http://schemas.microsoft.com/office/drawing/2014/main" id="{4C6BAC1B-16CA-54B2-3256-6B11758B5E3A}"/>
              </a:ext>
            </a:extLst>
          </p:cNvPr>
          <p:cNvSpPr txBox="1"/>
          <p:nvPr/>
        </p:nvSpPr>
        <p:spPr>
          <a:xfrm>
            <a:off x="463826" y="6323093"/>
            <a:ext cx="11978010" cy="338554"/>
          </a:xfrm>
          <a:prstGeom prst="rect">
            <a:avLst/>
          </a:prstGeom>
          <a:noFill/>
        </p:spPr>
        <p:txBody>
          <a:bodyPr wrap="square">
            <a:spAutoFit/>
          </a:bodyPr>
          <a:lstStyle/>
          <a:p>
            <a:r>
              <a:rPr lang="en-US" sz="1600" i="1" dirty="0"/>
              <a:t>“Detecting Adversarial Examples Is (Nearly) As Hard As Classifying Them”,</a:t>
            </a:r>
            <a:r>
              <a:rPr lang="en-US" sz="1600" i="1" dirty="0">
                <a:solidFill>
                  <a:schemeClr val="accent1"/>
                </a:solidFill>
              </a:rPr>
              <a:t> </a:t>
            </a:r>
            <a:r>
              <a:rPr lang="en-US" sz="1600" dirty="0"/>
              <a:t>ICML 2022, </a:t>
            </a:r>
            <a:r>
              <a:rPr lang="en-US" sz="1600" u="sng" dirty="0">
                <a:solidFill>
                  <a:schemeClr val="accent1"/>
                </a:solidFill>
              </a:rPr>
              <a:t>https://</a:t>
            </a:r>
            <a:r>
              <a:rPr lang="en-US" sz="1600" u="sng" dirty="0" err="1">
                <a:solidFill>
                  <a:schemeClr val="accent1"/>
                </a:solidFill>
              </a:rPr>
              <a:t>arxiv.org</a:t>
            </a:r>
            <a:r>
              <a:rPr lang="en-US" sz="1600" u="sng" dirty="0">
                <a:solidFill>
                  <a:schemeClr val="accent1"/>
                </a:solidFill>
              </a:rPr>
              <a:t>/abs/2107.11630</a:t>
            </a:r>
          </a:p>
        </p:txBody>
      </p:sp>
      <p:sp>
        <p:nvSpPr>
          <p:cNvPr id="23" name="Rounded Rectangle 22">
            <a:extLst>
              <a:ext uri="{FF2B5EF4-FFF2-40B4-BE49-F238E27FC236}">
                <a16:creationId xmlns:a16="http://schemas.microsoft.com/office/drawing/2014/main" id="{B2C157CF-4963-881E-5EB8-749AE50F47DD}"/>
              </a:ext>
            </a:extLst>
          </p:cNvPr>
          <p:cNvSpPr/>
          <p:nvPr/>
        </p:nvSpPr>
        <p:spPr>
          <a:xfrm>
            <a:off x="3982387" y="2277301"/>
            <a:ext cx="4227226" cy="3537679"/>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Theorem:</a:t>
            </a:r>
            <a:br>
              <a:rPr lang="en-US" sz="3200" dirty="0">
                <a:solidFill>
                  <a:schemeClr val="tx1"/>
                </a:solidFill>
              </a:rPr>
            </a:br>
            <a:r>
              <a:rPr lang="en-US" sz="3200" dirty="0">
                <a:solidFill>
                  <a:srgbClr val="7030A0"/>
                </a:solidFill>
              </a:rPr>
              <a:t>Detecting attacks </a:t>
            </a:r>
            <a:r>
              <a:rPr lang="en-US" sz="3200" dirty="0">
                <a:solidFill>
                  <a:srgbClr val="C00000"/>
                </a:solidFill>
              </a:rPr>
              <a:t>won’t</a:t>
            </a:r>
            <a:r>
              <a:rPr lang="en-US" sz="3200" dirty="0">
                <a:solidFill>
                  <a:schemeClr val="tx1"/>
                </a:solidFill>
              </a:rPr>
              <a:t> help you build a robust model</a:t>
            </a:r>
          </a:p>
        </p:txBody>
      </p:sp>
    </p:spTree>
    <p:extLst>
      <p:ext uri="{BB962C8B-B14F-4D97-AF65-F5344CB8AC3E}">
        <p14:creationId xmlns:p14="http://schemas.microsoft.com/office/powerpoint/2010/main" val="17173029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A1BCC-FC14-90E6-3D35-353D4CBAE932}"/>
              </a:ext>
            </a:extLst>
          </p:cNvPr>
          <p:cNvSpPr>
            <a:spLocks noGrp="1"/>
          </p:cNvSpPr>
          <p:nvPr>
            <p:ph type="title"/>
          </p:nvPr>
        </p:nvSpPr>
        <p:spPr>
          <a:xfrm>
            <a:off x="463826" y="410368"/>
            <a:ext cx="10945072" cy="1325563"/>
          </a:xfrm>
        </p:spPr>
        <p:txBody>
          <a:bodyPr>
            <a:noAutofit/>
          </a:bodyPr>
          <a:lstStyle/>
          <a:p>
            <a:r>
              <a:rPr lang="en-US" dirty="0"/>
              <a:t>We show a </a:t>
            </a:r>
            <a:r>
              <a:rPr lang="en-US" dirty="0">
                <a:solidFill>
                  <a:srgbClr val="7030A0"/>
                </a:solidFill>
              </a:rPr>
              <a:t>reduction</a:t>
            </a:r>
            <a:r>
              <a:rPr lang="en-US" dirty="0"/>
              <a:t> from robust detection to classification.</a:t>
            </a:r>
          </a:p>
        </p:txBody>
      </p:sp>
      <p:sp>
        <p:nvSpPr>
          <p:cNvPr id="4" name="Slide Number Placeholder 3">
            <a:extLst>
              <a:ext uri="{FF2B5EF4-FFF2-40B4-BE49-F238E27FC236}">
                <a16:creationId xmlns:a16="http://schemas.microsoft.com/office/drawing/2014/main" id="{83C659D8-7961-4EFB-AD52-22FD3E4530D2}"/>
              </a:ext>
            </a:extLst>
          </p:cNvPr>
          <p:cNvSpPr>
            <a:spLocks noGrp="1"/>
          </p:cNvSpPr>
          <p:nvPr>
            <p:ph type="sldNum" sz="quarter" idx="12"/>
          </p:nvPr>
        </p:nvSpPr>
        <p:spPr/>
        <p:txBody>
          <a:bodyPr/>
          <a:lstStyle/>
          <a:p>
            <a:fld id="{BBDB7499-F370-8348-83C5-507685BB046D}" type="slidenum">
              <a:rPr lang="en-US" smtClean="0"/>
              <a:pPr/>
              <a:t>31</a:t>
            </a:fld>
            <a:endParaRPr lang="en-US" sz="1600" dirty="0"/>
          </a:p>
        </p:txBody>
      </p:sp>
      <p:graphicFrame>
        <p:nvGraphicFramePr>
          <p:cNvPr id="7" name="Chart 6">
            <a:extLst>
              <a:ext uri="{FF2B5EF4-FFF2-40B4-BE49-F238E27FC236}">
                <a16:creationId xmlns:a16="http://schemas.microsoft.com/office/drawing/2014/main" id="{87ECD743-95EE-CA15-0271-A2908078B41A}"/>
              </a:ext>
            </a:extLst>
          </p:cNvPr>
          <p:cNvGraphicFramePr/>
          <p:nvPr>
            <p:extLst>
              <p:ext uri="{D42A27DB-BD31-4B8C-83A1-F6EECF244321}">
                <p14:modId xmlns:p14="http://schemas.microsoft.com/office/powerpoint/2010/main" val="2931504554"/>
              </p:ext>
            </p:extLst>
          </p:nvPr>
        </p:nvGraphicFramePr>
        <p:xfrm>
          <a:off x="253664" y="4023409"/>
          <a:ext cx="2743200" cy="202797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3DBEC692-DF9E-7459-B4A5-A190CD3A85BD}"/>
              </a:ext>
            </a:extLst>
          </p:cNvPr>
          <p:cNvSpPr txBox="1"/>
          <p:nvPr/>
        </p:nvSpPr>
        <p:spPr>
          <a:xfrm>
            <a:off x="1154939" y="6045681"/>
            <a:ext cx="1136933" cy="400110"/>
          </a:xfrm>
          <a:prstGeom prst="rect">
            <a:avLst/>
          </a:prstGeom>
          <a:noFill/>
        </p:spPr>
        <p:txBody>
          <a:bodyPr wrap="square" rtlCol="0">
            <a:spAutoFit/>
          </a:bodyPr>
          <a:lstStyle/>
          <a:p>
            <a:r>
              <a:rPr lang="en-US" sz="2000" dirty="0">
                <a:latin typeface="Cambria Math" panose="02040503050406030204" pitchFamily="18" charset="0"/>
                <a:ea typeface="Cambria Math" panose="02040503050406030204" pitchFamily="18" charset="0"/>
              </a:rPr>
              <a:t>Clean</a:t>
            </a:r>
          </a:p>
        </p:txBody>
      </p:sp>
      <p:sp>
        <p:nvSpPr>
          <p:cNvPr id="9" name="TextBox 8">
            <a:extLst>
              <a:ext uri="{FF2B5EF4-FFF2-40B4-BE49-F238E27FC236}">
                <a16:creationId xmlns:a16="http://schemas.microsoft.com/office/drawing/2014/main" id="{D9915F10-0233-FE0A-181B-E1338326BF1D}"/>
              </a:ext>
            </a:extLst>
          </p:cNvPr>
          <p:cNvSpPr txBox="1"/>
          <p:nvPr/>
        </p:nvSpPr>
        <p:spPr>
          <a:xfrm>
            <a:off x="2408857" y="6045681"/>
            <a:ext cx="2216296" cy="400110"/>
          </a:xfrm>
          <a:prstGeom prst="rect">
            <a:avLst/>
          </a:prstGeom>
          <a:noFill/>
        </p:spPr>
        <p:txBody>
          <a:bodyPr wrap="square" rtlCol="0">
            <a:spAutoFit/>
          </a:bodyPr>
          <a:lstStyle/>
          <a:p>
            <a:r>
              <a:rPr lang="en-US" sz="2000" dirty="0">
                <a:latin typeface="Cambria Math" panose="02040503050406030204" pitchFamily="18" charset="0"/>
                <a:ea typeface="Cambria Math" panose="02040503050406030204" pitchFamily="18" charset="0"/>
              </a:rPr>
              <a:t>Adv.</a:t>
            </a:r>
          </a:p>
        </p:txBody>
      </p:sp>
      <p:sp>
        <p:nvSpPr>
          <p:cNvPr id="11" name="Right Arrow 10">
            <a:extLst>
              <a:ext uri="{FF2B5EF4-FFF2-40B4-BE49-F238E27FC236}">
                <a16:creationId xmlns:a16="http://schemas.microsoft.com/office/drawing/2014/main" id="{CC2F7970-C1F6-7905-F0A9-2BE79CEAFF76}"/>
              </a:ext>
            </a:extLst>
          </p:cNvPr>
          <p:cNvSpPr/>
          <p:nvPr/>
        </p:nvSpPr>
        <p:spPr>
          <a:xfrm>
            <a:off x="3982025" y="2300871"/>
            <a:ext cx="3014198" cy="1498236"/>
          </a:xfrm>
          <a:prstGeom prst="rightArrow">
            <a:avLst>
              <a:gd name="adj1" fmla="val 34330"/>
              <a:gd name="adj2" fmla="val 50000"/>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atin typeface="Cambria Math" panose="02040503050406030204" pitchFamily="18" charset="0"/>
                <a:ea typeface="Cambria Math" panose="02040503050406030204" pitchFamily="18" charset="0"/>
              </a:rPr>
              <a:t>reduction</a:t>
            </a:r>
            <a:endParaRPr lang="en-US" dirty="0">
              <a:latin typeface="Cambria Math" panose="02040503050406030204" pitchFamily="18" charset="0"/>
              <a:ea typeface="Cambria Math" panose="02040503050406030204" pitchFamily="18" charset="0"/>
            </a:endParaRPr>
          </a:p>
        </p:txBody>
      </p:sp>
      <p:sp>
        <p:nvSpPr>
          <p:cNvPr id="17" name="Rectangle 16">
            <a:extLst>
              <a:ext uri="{FF2B5EF4-FFF2-40B4-BE49-F238E27FC236}">
                <a16:creationId xmlns:a16="http://schemas.microsoft.com/office/drawing/2014/main" id="{4F42E86D-A5A6-847B-9692-90B6E70AB1F8}"/>
              </a:ext>
            </a:extLst>
          </p:cNvPr>
          <p:cNvSpPr/>
          <p:nvPr/>
        </p:nvSpPr>
        <p:spPr>
          <a:xfrm>
            <a:off x="463826" y="2285180"/>
            <a:ext cx="3053179" cy="1470180"/>
          </a:xfrm>
          <a:prstGeom prst="rect">
            <a:avLst/>
          </a:prstGeom>
          <a:solidFill>
            <a:schemeClr val="accent5">
              <a:lumMod val="40000"/>
              <a:lumOff val="60000"/>
            </a:schemeClr>
          </a:solidFill>
          <a:ln>
            <a:solidFill>
              <a:schemeClr val="accent5">
                <a:lumMod val="20000"/>
                <a:lumOff val="8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600" dirty="0"/>
              <a:t>Robust </a:t>
            </a:r>
            <a:r>
              <a:rPr lang="en-US" sz="3600" i="1" dirty="0">
                <a:solidFill>
                  <a:srgbClr val="C00000"/>
                </a:solidFill>
              </a:rPr>
              <a:t>detector</a:t>
            </a:r>
          </a:p>
        </p:txBody>
      </p:sp>
      <p:sp>
        <p:nvSpPr>
          <p:cNvPr id="18" name="Rectangle 17">
            <a:extLst>
              <a:ext uri="{FF2B5EF4-FFF2-40B4-BE49-F238E27FC236}">
                <a16:creationId xmlns:a16="http://schemas.microsoft.com/office/drawing/2014/main" id="{D6C47C3A-1131-C635-3A1B-A96D01E9D3E6}"/>
              </a:ext>
            </a:extLst>
          </p:cNvPr>
          <p:cNvSpPr/>
          <p:nvPr/>
        </p:nvSpPr>
        <p:spPr>
          <a:xfrm>
            <a:off x="7461243" y="2300871"/>
            <a:ext cx="4266931" cy="1470180"/>
          </a:xfrm>
          <a:prstGeom prst="rect">
            <a:avLst/>
          </a:prstGeom>
          <a:solidFill>
            <a:schemeClr val="bg1">
              <a:lumMod val="85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dirty="0"/>
              <a:t>		Robust </a:t>
            </a:r>
            <a:br>
              <a:rPr lang="en-US" sz="3600" dirty="0"/>
            </a:br>
            <a:r>
              <a:rPr lang="en-US" sz="3600" dirty="0"/>
              <a:t>		</a:t>
            </a:r>
            <a:r>
              <a:rPr lang="en-US" sz="3600" i="1" dirty="0">
                <a:solidFill>
                  <a:srgbClr val="C00000"/>
                </a:solidFill>
              </a:rPr>
              <a:t>classifier</a:t>
            </a:r>
          </a:p>
        </p:txBody>
      </p:sp>
      <p:sp>
        <p:nvSpPr>
          <p:cNvPr id="19" name="Rectangle 18">
            <a:extLst>
              <a:ext uri="{FF2B5EF4-FFF2-40B4-BE49-F238E27FC236}">
                <a16:creationId xmlns:a16="http://schemas.microsoft.com/office/drawing/2014/main" id="{D4C23F85-7371-DACD-A249-B199AAA708C3}"/>
              </a:ext>
            </a:extLst>
          </p:cNvPr>
          <p:cNvSpPr/>
          <p:nvPr/>
        </p:nvSpPr>
        <p:spPr>
          <a:xfrm>
            <a:off x="7718776" y="2551463"/>
            <a:ext cx="1564660" cy="983862"/>
          </a:xfrm>
          <a:prstGeom prst="rect">
            <a:avLst/>
          </a:prstGeom>
          <a:solidFill>
            <a:schemeClr val="accent5">
              <a:lumMod val="40000"/>
              <a:lumOff val="60000"/>
            </a:schemeClr>
          </a:solidFill>
          <a:ln>
            <a:solidFill>
              <a:schemeClr val="accent5">
                <a:lumMod val="20000"/>
                <a:lumOff val="8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i="1" dirty="0">
                <a:solidFill>
                  <a:srgbClr val="C00000"/>
                </a:solidFill>
              </a:rPr>
              <a:t>detector</a:t>
            </a:r>
          </a:p>
        </p:txBody>
      </p:sp>
      <p:graphicFrame>
        <p:nvGraphicFramePr>
          <p:cNvPr id="22" name="Chart 21">
            <a:extLst>
              <a:ext uri="{FF2B5EF4-FFF2-40B4-BE49-F238E27FC236}">
                <a16:creationId xmlns:a16="http://schemas.microsoft.com/office/drawing/2014/main" id="{101141B1-6A2E-9DD4-F280-CC00969DE56E}"/>
              </a:ext>
            </a:extLst>
          </p:cNvPr>
          <p:cNvGraphicFramePr/>
          <p:nvPr>
            <p:extLst>
              <p:ext uri="{D42A27DB-BD31-4B8C-83A1-F6EECF244321}">
                <p14:modId xmlns:p14="http://schemas.microsoft.com/office/powerpoint/2010/main" val="4041768370"/>
              </p:ext>
            </p:extLst>
          </p:nvPr>
        </p:nvGraphicFramePr>
        <p:xfrm>
          <a:off x="8189096" y="4023409"/>
          <a:ext cx="2743200" cy="2027971"/>
        </p:xfrm>
        <a:graphic>
          <a:graphicData uri="http://schemas.openxmlformats.org/drawingml/2006/chart">
            <c:chart xmlns:c="http://schemas.openxmlformats.org/drawingml/2006/chart" xmlns:r="http://schemas.openxmlformats.org/officeDocument/2006/relationships" r:id="rId4"/>
          </a:graphicData>
        </a:graphic>
      </p:graphicFrame>
      <p:sp>
        <p:nvSpPr>
          <p:cNvPr id="23" name="TextBox 22">
            <a:extLst>
              <a:ext uri="{FF2B5EF4-FFF2-40B4-BE49-F238E27FC236}">
                <a16:creationId xmlns:a16="http://schemas.microsoft.com/office/drawing/2014/main" id="{75C65CD5-6A0E-E3B0-7BFB-9C662C08A394}"/>
              </a:ext>
            </a:extLst>
          </p:cNvPr>
          <p:cNvSpPr txBox="1"/>
          <p:nvPr/>
        </p:nvSpPr>
        <p:spPr>
          <a:xfrm>
            <a:off x="9090371" y="6045681"/>
            <a:ext cx="1136933" cy="400110"/>
          </a:xfrm>
          <a:prstGeom prst="rect">
            <a:avLst/>
          </a:prstGeom>
          <a:noFill/>
        </p:spPr>
        <p:txBody>
          <a:bodyPr wrap="square" rtlCol="0">
            <a:spAutoFit/>
          </a:bodyPr>
          <a:lstStyle/>
          <a:p>
            <a:r>
              <a:rPr lang="en-US" sz="2000" dirty="0">
                <a:latin typeface="Cambria Math" panose="02040503050406030204" pitchFamily="18" charset="0"/>
                <a:ea typeface="Cambria Math" panose="02040503050406030204" pitchFamily="18" charset="0"/>
              </a:rPr>
              <a:t>Clean</a:t>
            </a:r>
          </a:p>
        </p:txBody>
      </p:sp>
      <p:sp>
        <p:nvSpPr>
          <p:cNvPr id="24" name="TextBox 23">
            <a:extLst>
              <a:ext uri="{FF2B5EF4-FFF2-40B4-BE49-F238E27FC236}">
                <a16:creationId xmlns:a16="http://schemas.microsoft.com/office/drawing/2014/main" id="{893B88CB-0A4E-8E13-F6CF-6D7A3FE28F06}"/>
              </a:ext>
            </a:extLst>
          </p:cNvPr>
          <p:cNvSpPr txBox="1"/>
          <p:nvPr/>
        </p:nvSpPr>
        <p:spPr>
          <a:xfrm>
            <a:off x="10344289" y="6045681"/>
            <a:ext cx="2216296" cy="400110"/>
          </a:xfrm>
          <a:prstGeom prst="rect">
            <a:avLst/>
          </a:prstGeom>
          <a:noFill/>
        </p:spPr>
        <p:txBody>
          <a:bodyPr wrap="square" rtlCol="0">
            <a:spAutoFit/>
          </a:bodyPr>
          <a:lstStyle/>
          <a:p>
            <a:r>
              <a:rPr lang="en-US" sz="2000" dirty="0">
                <a:latin typeface="Cambria Math" panose="02040503050406030204" pitchFamily="18" charset="0"/>
                <a:ea typeface="Cambria Math" panose="02040503050406030204" pitchFamily="18" charset="0"/>
              </a:rPr>
              <a:t>Adv.</a:t>
            </a:r>
          </a:p>
        </p:txBody>
      </p:sp>
    </p:spTree>
    <p:extLst>
      <p:ext uri="{BB962C8B-B14F-4D97-AF65-F5344CB8AC3E}">
        <p14:creationId xmlns:p14="http://schemas.microsoft.com/office/powerpoint/2010/main" val="824613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A1BCC-FC14-90E6-3D35-353D4CBAE932}"/>
              </a:ext>
            </a:extLst>
          </p:cNvPr>
          <p:cNvSpPr>
            <a:spLocks noGrp="1"/>
          </p:cNvSpPr>
          <p:nvPr>
            <p:ph type="title"/>
          </p:nvPr>
        </p:nvSpPr>
        <p:spPr>
          <a:xfrm>
            <a:off x="463826" y="410368"/>
            <a:ext cx="10959140" cy="1325563"/>
          </a:xfrm>
        </p:spPr>
        <p:txBody>
          <a:bodyPr>
            <a:noAutofit/>
          </a:bodyPr>
          <a:lstStyle/>
          <a:p>
            <a:r>
              <a:rPr lang="en-US" dirty="0"/>
              <a:t>We show a </a:t>
            </a:r>
            <a:r>
              <a:rPr lang="en-US" dirty="0">
                <a:solidFill>
                  <a:schemeClr val="accent6"/>
                </a:solidFill>
                <a:highlight>
                  <a:srgbClr val="FFFF00"/>
                </a:highlight>
              </a:rPr>
              <a:t>partial</a:t>
            </a:r>
            <a:r>
              <a:rPr lang="en-US" dirty="0">
                <a:solidFill>
                  <a:schemeClr val="accent6"/>
                </a:solidFill>
              </a:rPr>
              <a:t> </a:t>
            </a:r>
            <a:r>
              <a:rPr lang="en-US" dirty="0">
                <a:solidFill>
                  <a:srgbClr val="7030A0"/>
                </a:solidFill>
              </a:rPr>
              <a:t>reduction</a:t>
            </a:r>
            <a:r>
              <a:rPr lang="en-US" dirty="0"/>
              <a:t> from robust detection to classification.</a:t>
            </a:r>
            <a:endParaRPr lang="en-US" b="1" dirty="0"/>
          </a:p>
        </p:txBody>
      </p:sp>
      <p:sp>
        <p:nvSpPr>
          <p:cNvPr id="4" name="Slide Number Placeholder 3">
            <a:extLst>
              <a:ext uri="{FF2B5EF4-FFF2-40B4-BE49-F238E27FC236}">
                <a16:creationId xmlns:a16="http://schemas.microsoft.com/office/drawing/2014/main" id="{83C659D8-7961-4EFB-AD52-22FD3E4530D2}"/>
              </a:ext>
            </a:extLst>
          </p:cNvPr>
          <p:cNvSpPr>
            <a:spLocks noGrp="1"/>
          </p:cNvSpPr>
          <p:nvPr>
            <p:ph type="sldNum" sz="quarter" idx="12"/>
          </p:nvPr>
        </p:nvSpPr>
        <p:spPr/>
        <p:txBody>
          <a:bodyPr/>
          <a:lstStyle/>
          <a:p>
            <a:fld id="{BBDB7499-F370-8348-83C5-507685BB046D}" type="slidenum">
              <a:rPr lang="en-US" smtClean="0"/>
              <a:pPr/>
              <a:t>32</a:t>
            </a:fld>
            <a:endParaRPr lang="en-US" sz="1600" dirty="0"/>
          </a:p>
        </p:txBody>
      </p:sp>
      <p:sp>
        <p:nvSpPr>
          <p:cNvPr id="11" name="Right Arrow 10">
            <a:extLst>
              <a:ext uri="{FF2B5EF4-FFF2-40B4-BE49-F238E27FC236}">
                <a16:creationId xmlns:a16="http://schemas.microsoft.com/office/drawing/2014/main" id="{CC2F7970-C1F6-7905-F0A9-2BE79CEAFF76}"/>
              </a:ext>
            </a:extLst>
          </p:cNvPr>
          <p:cNvSpPr/>
          <p:nvPr/>
        </p:nvSpPr>
        <p:spPr>
          <a:xfrm>
            <a:off x="3982025" y="2300871"/>
            <a:ext cx="3014198" cy="1498236"/>
          </a:xfrm>
          <a:prstGeom prst="rightArrow">
            <a:avLst>
              <a:gd name="adj1" fmla="val 34330"/>
              <a:gd name="adj2" fmla="val 50000"/>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atin typeface="Cambria Math" panose="02040503050406030204" pitchFamily="18" charset="0"/>
                <a:ea typeface="Cambria Math" panose="02040503050406030204" pitchFamily="18" charset="0"/>
              </a:rPr>
              <a:t>reduction</a:t>
            </a:r>
            <a:endParaRPr lang="en-US" dirty="0">
              <a:latin typeface="Cambria Math" panose="02040503050406030204" pitchFamily="18" charset="0"/>
              <a:ea typeface="Cambria Math" panose="02040503050406030204" pitchFamily="18" charset="0"/>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7602BB6D-797E-D071-8EC9-849197E01A3E}"/>
                  </a:ext>
                </a:extLst>
              </p:cNvPr>
              <p:cNvSpPr txBox="1"/>
              <p:nvPr/>
            </p:nvSpPr>
            <p:spPr>
              <a:xfrm>
                <a:off x="463826" y="4303706"/>
                <a:ext cx="4171527" cy="1077218"/>
              </a:xfrm>
              <a:prstGeom prst="rect">
                <a:avLst/>
              </a:prstGeom>
              <a:noFill/>
            </p:spPr>
            <p:txBody>
              <a:bodyPr wrap="none" rtlCol="0">
                <a:spAutoFit/>
              </a:bodyPr>
              <a:lstStyle/>
              <a:p>
                <a:pPr marL="285750" indent="-285750">
                  <a:buFont typeface="Wingdings" pitchFamily="2" charset="2"/>
                  <a:buChar char="Ø"/>
                </a:pPr>
                <a:r>
                  <a:rPr lang="en-US" sz="3200" dirty="0"/>
                  <a:t> </a:t>
                </a:r>
                <a:r>
                  <a:rPr lang="en-US" sz="3200" dirty="0">
                    <a:solidFill>
                      <a:srgbClr val="009051"/>
                    </a:solidFill>
                  </a:rPr>
                  <a:t>efficient</a:t>
                </a:r>
              </a:p>
              <a:p>
                <a:pPr marL="285750" indent="-285750">
                  <a:buFont typeface="Wingdings" pitchFamily="2" charset="2"/>
                  <a:buChar char="Ø"/>
                </a:pPr>
                <a:r>
                  <a:rPr lang="en-US" sz="3200" dirty="0"/>
                  <a:t> robust at distance </a:t>
                </a:r>
                <a14:m>
                  <m:oMath xmlns:m="http://schemas.openxmlformats.org/officeDocument/2006/math">
                    <m:r>
                      <a:rPr lang="en-US" sz="3200" i="1" dirty="0" smtClean="0">
                        <a:solidFill>
                          <a:srgbClr val="009051"/>
                        </a:solidFill>
                        <a:latin typeface="Cambria Math" panose="02040503050406030204" pitchFamily="18" charset="0"/>
                        <a:ea typeface="Cambria Math" panose="02040503050406030204" pitchFamily="18" charset="0"/>
                      </a:rPr>
                      <m:t>𝜀</m:t>
                    </m:r>
                  </m:oMath>
                </a14:m>
                <a:endParaRPr lang="en-US" sz="3200" dirty="0"/>
              </a:p>
            </p:txBody>
          </p:sp>
        </mc:Choice>
        <mc:Fallback xmlns="">
          <p:sp>
            <p:nvSpPr>
              <p:cNvPr id="3" name="TextBox 2">
                <a:extLst>
                  <a:ext uri="{FF2B5EF4-FFF2-40B4-BE49-F238E27FC236}">
                    <a16:creationId xmlns:a16="http://schemas.microsoft.com/office/drawing/2014/main" id="{7602BB6D-797E-D071-8EC9-849197E01A3E}"/>
                  </a:ext>
                </a:extLst>
              </p:cNvPr>
              <p:cNvSpPr txBox="1">
                <a:spLocks noRot="1" noChangeAspect="1" noMove="1" noResize="1" noEditPoints="1" noAdjustHandles="1" noChangeArrowheads="1" noChangeShapeType="1" noTextEdit="1"/>
              </p:cNvSpPr>
              <p:nvPr/>
            </p:nvSpPr>
            <p:spPr>
              <a:xfrm>
                <a:off x="463826" y="4303706"/>
                <a:ext cx="4171527" cy="1077218"/>
              </a:xfrm>
              <a:prstGeom prst="rect">
                <a:avLst/>
              </a:prstGeom>
              <a:blipFill>
                <a:blip r:embed="rId3"/>
                <a:stretch>
                  <a:fillRect l="-3343" t="-6977" b="-174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F65F5607-B6F5-6B31-E37B-F1DC102836BA}"/>
                  </a:ext>
                </a:extLst>
              </p:cNvPr>
              <p:cNvSpPr txBox="1"/>
              <p:nvPr/>
            </p:nvSpPr>
            <p:spPr>
              <a:xfrm>
                <a:off x="7412549" y="4303706"/>
                <a:ext cx="4464556" cy="1077218"/>
              </a:xfrm>
              <a:prstGeom prst="rect">
                <a:avLst/>
              </a:prstGeom>
              <a:noFill/>
            </p:spPr>
            <p:txBody>
              <a:bodyPr wrap="none" rtlCol="0">
                <a:spAutoFit/>
              </a:bodyPr>
              <a:lstStyle/>
              <a:p>
                <a:pPr marL="285750" indent="-285750">
                  <a:buFont typeface="Wingdings" pitchFamily="2" charset="2"/>
                  <a:buChar char="Ø"/>
                </a:pPr>
                <a:r>
                  <a:rPr lang="en-US" sz="3200" i="1" dirty="0"/>
                  <a:t> </a:t>
                </a:r>
                <a:r>
                  <a:rPr lang="en-US" sz="3200" i="1" dirty="0">
                    <a:solidFill>
                      <a:srgbClr val="C00000"/>
                    </a:solidFill>
                  </a:rPr>
                  <a:t>inefficient </a:t>
                </a:r>
                <a:r>
                  <a:rPr lang="en-US" sz="1600" i="1" dirty="0">
                    <a:solidFill>
                      <a:srgbClr val="C00000"/>
                    </a:solidFill>
                  </a:rPr>
                  <a:t>(at inference)</a:t>
                </a:r>
              </a:p>
              <a:p>
                <a:pPr marL="285750" indent="-285750">
                  <a:buFont typeface="Wingdings" pitchFamily="2" charset="2"/>
                  <a:buChar char="Ø"/>
                </a:pPr>
                <a:r>
                  <a:rPr lang="en-US" sz="3200" dirty="0"/>
                  <a:t> robust at distance </a:t>
                </a:r>
                <a14:m>
                  <m:oMath xmlns:m="http://schemas.openxmlformats.org/officeDocument/2006/math">
                    <m:f>
                      <m:fPr>
                        <m:type m:val="skw"/>
                        <m:ctrlPr>
                          <a:rPr lang="en-US" sz="3200" i="1" dirty="0" smtClean="0">
                            <a:solidFill>
                              <a:srgbClr val="C00000"/>
                            </a:solidFill>
                            <a:latin typeface="Cambria Math" panose="02040503050406030204" pitchFamily="18" charset="0"/>
                            <a:ea typeface="Cambria Math" panose="02040503050406030204" pitchFamily="18" charset="0"/>
                          </a:rPr>
                        </m:ctrlPr>
                      </m:fPr>
                      <m:num>
                        <m:r>
                          <a:rPr lang="en-US" sz="3200" i="1" dirty="0">
                            <a:solidFill>
                              <a:srgbClr val="C00000"/>
                            </a:solidFill>
                            <a:latin typeface="Cambria Math" panose="02040503050406030204" pitchFamily="18" charset="0"/>
                            <a:ea typeface="Cambria Math" panose="02040503050406030204" pitchFamily="18" charset="0"/>
                          </a:rPr>
                          <m:t>𝜀</m:t>
                        </m:r>
                      </m:num>
                      <m:den>
                        <m:r>
                          <a:rPr lang="fr-CH" sz="3200" b="0" i="1" dirty="0" smtClean="0">
                            <a:solidFill>
                              <a:srgbClr val="C00000"/>
                            </a:solidFill>
                            <a:latin typeface="Cambria Math" panose="02040503050406030204" pitchFamily="18" charset="0"/>
                            <a:ea typeface="Cambria Math" panose="02040503050406030204" pitchFamily="18" charset="0"/>
                          </a:rPr>
                          <m:t>2</m:t>
                        </m:r>
                      </m:den>
                    </m:f>
                  </m:oMath>
                </a14:m>
                <a:endParaRPr lang="en-US" sz="3200" dirty="0"/>
              </a:p>
            </p:txBody>
          </p:sp>
        </mc:Choice>
        <mc:Fallback xmlns="">
          <p:sp>
            <p:nvSpPr>
              <p:cNvPr id="15" name="TextBox 14">
                <a:extLst>
                  <a:ext uri="{FF2B5EF4-FFF2-40B4-BE49-F238E27FC236}">
                    <a16:creationId xmlns:a16="http://schemas.microsoft.com/office/drawing/2014/main" id="{F65F5607-B6F5-6B31-E37B-F1DC102836BA}"/>
                  </a:ext>
                </a:extLst>
              </p:cNvPr>
              <p:cNvSpPr txBox="1">
                <a:spLocks noRot="1" noChangeAspect="1" noMove="1" noResize="1" noEditPoints="1" noAdjustHandles="1" noChangeArrowheads="1" noChangeShapeType="1" noTextEdit="1"/>
              </p:cNvSpPr>
              <p:nvPr/>
            </p:nvSpPr>
            <p:spPr>
              <a:xfrm>
                <a:off x="7412549" y="4303706"/>
                <a:ext cx="4464556" cy="1077218"/>
              </a:xfrm>
              <a:prstGeom prst="rect">
                <a:avLst/>
              </a:prstGeom>
              <a:blipFill>
                <a:blip r:embed="rId4"/>
                <a:stretch>
                  <a:fillRect l="-3116" t="-23256" r="-5382" b="-113953"/>
                </a:stretch>
              </a:blipFill>
            </p:spPr>
            <p:txBody>
              <a:bodyPr/>
              <a:lstStyle/>
              <a:p>
                <a:r>
                  <a:rPr lang="en-US">
                    <a:noFill/>
                  </a:rPr>
                  <a:t> </a:t>
                </a:r>
              </a:p>
            </p:txBody>
          </p:sp>
        </mc:Fallback>
      </mc:AlternateContent>
      <p:sp>
        <p:nvSpPr>
          <p:cNvPr id="10" name="Rectangle 9">
            <a:extLst>
              <a:ext uri="{FF2B5EF4-FFF2-40B4-BE49-F238E27FC236}">
                <a16:creationId xmlns:a16="http://schemas.microsoft.com/office/drawing/2014/main" id="{017E1966-EA64-0283-BAD3-071E66B1720E}"/>
              </a:ext>
            </a:extLst>
          </p:cNvPr>
          <p:cNvSpPr/>
          <p:nvPr/>
        </p:nvSpPr>
        <p:spPr>
          <a:xfrm>
            <a:off x="463826" y="2285180"/>
            <a:ext cx="3053179" cy="1470180"/>
          </a:xfrm>
          <a:prstGeom prst="rect">
            <a:avLst/>
          </a:prstGeom>
          <a:solidFill>
            <a:schemeClr val="accent5">
              <a:lumMod val="40000"/>
              <a:lumOff val="60000"/>
            </a:schemeClr>
          </a:solidFill>
          <a:ln>
            <a:solidFill>
              <a:schemeClr val="accent5">
                <a:lumMod val="20000"/>
                <a:lumOff val="8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600" dirty="0"/>
              <a:t>Robust </a:t>
            </a:r>
            <a:r>
              <a:rPr lang="en-US" sz="3600" i="1" dirty="0">
                <a:solidFill>
                  <a:srgbClr val="C00000"/>
                </a:solidFill>
              </a:rPr>
              <a:t>detector</a:t>
            </a:r>
          </a:p>
        </p:txBody>
      </p:sp>
      <p:sp>
        <p:nvSpPr>
          <p:cNvPr id="12" name="Rectangle 11">
            <a:extLst>
              <a:ext uri="{FF2B5EF4-FFF2-40B4-BE49-F238E27FC236}">
                <a16:creationId xmlns:a16="http://schemas.microsoft.com/office/drawing/2014/main" id="{185114C5-C1D3-2210-FA70-259FDB54907D}"/>
              </a:ext>
            </a:extLst>
          </p:cNvPr>
          <p:cNvSpPr/>
          <p:nvPr/>
        </p:nvSpPr>
        <p:spPr>
          <a:xfrm>
            <a:off x="7461243" y="2300871"/>
            <a:ext cx="4266931" cy="1470180"/>
          </a:xfrm>
          <a:prstGeom prst="rect">
            <a:avLst/>
          </a:prstGeom>
          <a:solidFill>
            <a:schemeClr val="bg1">
              <a:lumMod val="85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dirty="0"/>
              <a:t>		Robust </a:t>
            </a:r>
            <a:br>
              <a:rPr lang="en-US" sz="3600" dirty="0"/>
            </a:br>
            <a:r>
              <a:rPr lang="en-US" sz="3600" dirty="0"/>
              <a:t>		</a:t>
            </a:r>
            <a:r>
              <a:rPr lang="en-US" sz="3600" i="1" dirty="0">
                <a:solidFill>
                  <a:srgbClr val="C00000"/>
                </a:solidFill>
              </a:rPr>
              <a:t>classifier</a:t>
            </a:r>
          </a:p>
        </p:txBody>
      </p:sp>
      <p:sp>
        <p:nvSpPr>
          <p:cNvPr id="13" name="Rectangle 12">
            <a:extLst>
              <a:ext uri="{FF2B5EF4-FFF2-40B4-BE49-F238E27FC236}">
                <a16:creationId xmlns:a16="http://schemas.microsoft.com/office/drawing/2014/main" id="{EB6F1441-5A24-A909-03F8-0840C557DA45}"/>
              </a:ext>
            </a:extLst>
          </p:cNvPr>
          <p:cNvSpPr/>
          <p:nvPr/>
        </p:nvSpPr>
        <p:spPr>
          <a:xfrm>
            <a:off x="7718776" y="2551463"/>
            <a:ext cx="1564660" cy="983862"/>
          </a:xfrm>
          <a:prstGeom prst="rect">
            <a:avLst/>
          </a:prstGeom>
          <a:solidFill>
            <a:schemeClr val="accent5">
              <a:lumMod val="40000"/>
              <a:lumOff val="60000"/>
            </a:schemeClr>
          </a:solidFill>
          <a:ln>
            <a:solidFill>
              <a:schemeClr val="accent5">
                <a:lumMod val="20000"/>
                <a:lumOff val="8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i="1" dirty="0">
                <a:solidFill>
                  <a:srgbClr val="C00000"/>
                </a:solidFill>
              </a:rPr>
              <a:t>detector</a:t>
            </a:r>
          </a:p>
        </p:txBody>
      </p:sp>
    </p:spTree>
    <p:extLst>
      <p:ext uri="{BB962C8B-B14F-4D97-AF65-F5344CB8AC3E}">
        <p14:creationId xmlns:p14="http://schemas.microsoft.com/office/powerpoint/2010/main" val="682797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CD9C1-62BF-D965-712E-9F5298669BC3}"/>
              </a:ext>
            </a:extLst>
          </p:cNvPr>
          <p:cNvSpPr>
            <a:spLocks noGrp="1"/>
          </p:cNvSpPr>
          <p:nvPr>
            <p:ph type="title"/>
          </p:nvPr>
        </p:nvSpPr>
        <p:spPr>
          <a:xfrm>
            <a:off x="463826" y="410368"/>
            <a:ext cx="10385027" cy="1325563"/>
          </a:xfrm>
        </p:spPr>
        <p:txBody>
          <a:bodyPr>
            <a:noAutofit/>
          </a:bodyPr>
          <a:lstStyle/>
          <a:p>
            <a:r>
              <a:rPr lang="en-US" dirty="0"/>
              <a:t>Strongly robust detectors imply a </a:t>
            </a:r>
            <a:r>
              <a:rPr lang="en-US" i="1" dirty="0">
                <a:solidFill>
                  <a:srgbClr val="7030A0"/>
                </a:solidFill>
              </a:rPr>
              <a:t>breakthrough in robust classification.</a:t>
            </a:r>
          </a:p>
        </p:txBody>
      </p:sp>
      <p:sp>
        <p:nvSpPr>
          <p:cNvPr id="4" name="Slide Number Placeholder 3">
            <a:extLst>
              <a:ext uri="{FF2B5EF4-FFF2-40B4-BE49-F238E27FC236}">
                <a16:creationId xmlns:a16="http://schemas.microsoft.com/office/drawing/2014/main" id="{959DBF69-C03E-A066-A92B-FED54D48241D}"/>
              </a:ext>
            </a:extLst>
          </p:cNvPr>
          <p:cNvSpPr>
            <a:spLocks noGrp="1"/>
          </p:cNvSpPr>
          <p:nvPr>
            <p:ph type="sldNum" sz="quarter" idx="12"/>
          </p:nvPr>
        </p:nvSpPr>
        <p:spPr/>
        <p:txBody>
          <a:bodyPr/>
          <a:lstStyle/>
          <a:p>
            <a:fld id="{BBDB7499-F370-8348-83C5-507685BB046D}" type="slidenum">
              <a:rPr lang="en-US" smtClean="0"/>
              <a:pPr/>
              <a:t>33</a:t>
            </a:fld>
            <a:endParaRPr lang="en-US" sz="1600" dirty="0"/>
          </a:p>
        </p:txBody>
      </p:sp>
      <p:sp>
        <p:nvSpPr>
          <p:cNvPr id="8" name="TextBox 7">
            <a:extLst>
              <a:ext uri="{FF2B5EF4-FFF2-40B4-BE49-F238E27FC236}">
                <a16:creationId xmlns:a16="http://schemas.microsoft.com/office/drawing/2014/main" id="{479EB4CC-5E34-BBFE-EAA1-2C6596EC420D}"/>
              </a:ext>
            </a:extLst>
          </p:cNvPr>
          <p:cNvSpPr txBox="1"/>
          <p:nvPr/>
        </p:nvSpPr>
        <p:spPr>
          <a:xfrm>
            <a:off x="557616" y="2997293"/>
            <a:ext cx="1493550" cy="461665"/>
          </a:xfrm>
          <a:prstGeom prst="rect">
            <a:avLst/>
          </a:prstGeom>
          <a:noFill/>
        </p:spPr>
        <p:txBody>
          <a:bodyPr wrap="none" rtlCol="0">
            <a:spAutoFit/>
          </a:bodyPr>
          <a:lstStyle/>
          <a:p>
            <a:r>
              <a:rPr lang="en-US" sz="2400" b="1" dirty="0"/>
              <a:t>World 1: </a:t>
            </a:r>
          </a:p>
        </p:txBody>
      </p:sp>
      <p:sp>
        <p:nvSpPr>
          <p:cNvPr id="15" name="Right Arrow 14">
            <a:extLst>
              <a:ext uri="{FF2B5EF4-FFF2-40B4-BE49-F238E27FC236}">
                <a16:creationId xmlns:a16="http://schemas.microsoft.com/office/drawing/2014/main" id="{D6FEEF2D-2BC1-9172-F2FB-5790971FE87F}"/>
              </a:ext>
            </a:extLst>
          </p:cNvPr>
          <p:cNvSpPr/>
          <p:nvPr/>
        </p:nvSpPr>
        <p:spPr>
          <a:xfrm>
            <a:off x="3826965" y="2835163"/>
            <a:ext cx="1106542" cy="728479"/>
          </a:xfrm>
          <a:prstGeom prst="rightArrow">
            <a:avLst>
              <a:gd name="adj1" fmla="val 57683"/>
              <a:gd name="adj2" fmla="val 50000"/>
            </a:avLst>
          </a:prstGeom>
          <a:solidFill>
            <a:schemeClr val="accent2">
              <a:lumMod val="40000"/>
              <a:lumOff val="60000"/>
            </a:schemeClr>
          </a:solidFill>
        </p:spPr>
        <p:style>
          <a:lnRef idx="3">
            <a:schemeClr val="lt1"/>
          </a:lnRef>
          <a:fillRef idx="1">
            <a:schemeClr val="dk1"/>
          </a:fillRef>
          <a:effectRef idx="1">
            <a:schemeClr val="dk1"/>
          </a:effectRef>
          <a:fontRef idx="minor">
            <a:schemeClr val="lt1"/>
          </a:fontRef>
        </p:style>
        <p:txBody>
          <a:bodyPr rtlCol="0" anchor="ctr"/>
          <a:lstStyle/>
          <a:p>
            <a:pPr algn="ctr"/>
            <a:r>
              <a:rPr lang="en-US" sz="2400" dirty="0">
                <a:solidFill>
                  <a:schemeClr val="tx1"/>
                </a:solidFill>
              </a:rPr>
              <a:t>train</a:t>
            </a:r>
            <a:endParaRPr lang="en-US" sz="1100" dirty="0">
              <a:solidFill>
                <a:schemeClr val="tx1"/>
              </a:solidFill>
            </a:endParaRPr>
          </a:p>
        </p:txBody>
      </p:sp>
      <p:pic>
        <p:nvPicPr>
          <p:cNvPr id="6148" name="Picture 4" descr="Neural Networks From Scratch - victorzhou.com">
            <a:extLst>
              <a:ext uri="{FF2B5EF4-FFF2-40B4-BE49-F238E27FC236}">
                <a16:creationId xmlns:a16="http://schemas.microsoft.com/office/drawing/2014/main" id="{9213C6E1-B538-0859-B644-CEC5D7A47B9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03806" y="2774690"/>
            <a:ext cx="1698848" cy="849424"/>
          </a:xfrm>
          <a:prstGeom prst="rect">
            <a:avLst/>
          </a:prstGeom>
          <a:noFill/>
          <a:extLst>
            <a:ext uri="{909E8E84-426E-40DD-AFC4-6F175D3DCCD1}">
              <a14:hiddenFill xmlns:a14="http://schemas.microsoft.com/office/drawing/2010/main">
                <a:solidFill>
                  <a:srgbClr val="FFFFFF"/>
                </a:solidFill>
              </a14:hiddenFill>
            </a:ext>
          </a:extLst>
        </p:spPr>
      </p:pic>
      <p:sp>
        <p:nvSpPr>
          <p:cNvPr id="19" name="Right Arrow 18">
            <a:extLst>
              <a:ext uri="{FF2B5EF4-FFF2-40B4-BE49-F238E27FC236}">
                <a16:creationId xmlns:a16="http://schemas.microsoft.com/office/drawing/2014/main" id="{1822704D-D6B2-15FF-F939-A6B3F544196F}"/>
              </a:ext>
            </a:extLst>
          </p:cNvPr>
          <p:cNvSpPr/>
          <p:nvPr/>
        </p:nvSpPr>
        <p:spPr>
          <a:xfrm>
            <a:off x="6698347" y="2835163"/>
            <a:ext cx="2496387" cy="728479"/>
          </a:xfrm>
          <a:prstGeom prst="rightArrow">
            <a:avLst>
              <a:gd name="adj1" fmla="val 57683"/>
              <a:gd name="adj2" fmla="val 50000"/>
            </a:avLst>
          </a:prstGeom>
          <a:solidFill>
            <a:schemeClr val="accent2">
              <a:lumMod val="40000"/>
              <a:lumOff val="60000"/>
            </a:schemeClr>
          </a:solidFill>
        </p:spPr>
        <p:style>
          <a:lnRef idx="3">
            <a:schemeClr val="lt1"/>
          </a:lnRef>
          <a:fillRef idx="1">
            <a:schemeClr val="dk1"/>
          </a:fillRef>
          <a:effectRef idx="1">
            <a:schemeClr val="dk1"/>
          </a:effectRef>
          <a:fontRef idx="minor">
            <a:schemeClr val="lt1"/>
          </a:fontRef>
        </p:style>
        <p:txBody>
          <a:bodyPr rtlCol="0" anchor="ctr"/>
          <a:lstStyle/>
          <a:p>
            <a:pPr algn="ctr"/>
            <a:r>
              <a:rPr lang="en-US" sz="2400" dirty="0">
                <a:solidFill>
                  <a:schemeClr val="tx1"/>
                </a:solidFill>
              </a:rPr>
              <a:t>inference</a:t>
            </a:r>
            <a:endParaRPr lang="en-US" sz="1100" dirty="0">
              <a:solidFill>
                <a:schemeClr val="tx1"/>
              </a:solidFill>
            </a:endParaRPr>
          </a:p>
        </p:txBody>
      </p:sp>
      <p:pic>
        <p:nvPicPr>
          <p:cNvPr id="6150" name="Picture 6" descr="SenseTime Trains ImageNet/AlexNet In Record 1.5 minutes | by Synced |  SyncedReview | Medium">
            <a:extLst>
              <a:ext uri="{FF2B5EF4-FFF2-40B4-BE49-F238E27FC236}">
                <a16:creationId xmlns:a16="http://schemas.microsoft.com/office/drawing/2014/main" id="{3D1C5E63-A985-EE19-8FB4-6FB6BCD736CC}"/>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967810" y="2881317"/>
            <a:ext cx="1707411" cy="68296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1" name="Chart 20">
            <a:extLst>
              <a:ext uri="{FF2B5EF4-FFF2-40B4-BE49-F238E27FC236}">
                <a16:creationId xmlns:a16="http://schemas.microsoft.com/office/drawing/2014/main" id="{EE41D2C8-AA17-1E24-5C1A-503E22C5A6A5}"/>
              </a:ext>
            </a:extLst>
          </p:cNvPr>
          <p:cNvGraphicFramePr/>
          <p:nvPr>
            <p:extLst>
              <p:ext uri="{D42A27DB-BD31-4B8C-83A1-F6EECF244321}">
                <p14:modId xmlns:p14="http://schemas.microsoft.com/office/powerpoint/2010/main" val="2493070501"/>
              </p:ext>
            </p:extLst>
          </p:nvPr>
        </p:nvGraphicFramePr>
        <p:xfrm>
          <a:off x="9128201" y="2306124"/>
          <a:ext cx="2277794" cy="1828746"/>
        </p:xfrm>
        <a:graphic>
          <a:graphicData uri="http://schemas.openxmlformats.org/drawingml/2006/chart">
            <c:chart xmlns:c="http://schemas.openxmlformats.org/drawingml/2006/chart" xmlns:r="http://schemas.openxmlformats.org/officeDocument/2006/relationships" r:id="rId5"/>
          </a:graphicData>
        </a:graphic>
      </p:graphicFrame>
      <p:sp>
        <p:nvSpPr>
          <p:cNvPr id="22" name="TextBox 21">
            <a:extLst>
              <a:ext uri="{FF2B5EF4-FFF2-40B4-BE49-F238E27FC236}">
                <a16:creationId xmlns:a16="http://schemas.microsoft.com/office/drawing/2014/main" id="{57C5BCB6-B642-A96D-00DC-5F8EDD399660}"/>
              </a:ext>
            </a:extLst>
          </p:cNvPr>
          <p:cNvSpPr txBox="1"/>
          <p:nvPr/>
        </p:nvSpPr>
        <p:spPr>
          <a:xfrm>
            <a:off x="9786320" y="4000546"/>
            <a:ext cx="1136933" cy="400110"/>
          </a:xfrm>
          <a:prstGeom prst="rect">
            <a:avLst/>
          </a:prstGeom>
          <a:noFill/>
        </p:spPr>
        <p:txBody>
          <a:bodyPr wrap="square" rtlCol="0">
            <a:spAutoFit/>
          </a:bodyPr>
          <a:lstStyle/>
          <a:p>
            <a:r>
              <a:rPr lang="en-US" sz="2000" dirty="0">
                <a:latin typeface="Cambria Math" panose="02040503050406030204" pitchFamily="18" charset="0"/>
                <a:ea typeface="Cambria Math" panose="02040503050406030204" pitchFamily="18" charset="0"/>
              </a:rPr>
              <a:t>Clean</a:t>
            </a:r>
          </a:p>
        </p:txBody>
      </p:sp>
      <p:sp>
        <p:nvSpPr>
          <p:cNvPr id="23" name="TextBox 22">
            <a:extLst>
              <a:ext uri="{FF2B5EF4-FFF2-40B4-BE49-F238E27FC236}">
                <a16:creationId xmlns:a16="http://schemas.microsoft.com/office/drawing/2014/main" id="{638F8183-9D43-551A-FC7E-495F79002712}"/>
              </a:ext>
            </a:extLst>
          </p:cNvPr>
          <p:cNvSpPr txBox="1"/>
          <p:nvPr/>
        </p:nvSpPr>
        <p:spPr>
          <a:xfrm>
            <a:off x="10848853" y="4000546"/>
            <a:ext cx="879321" cy="400110"/>
          </a:xfrm>
          <a:prstGeom prst="rect">
            <a:avLst/>
          </a:prstGeom>
          <a:noFill/>
        </p:spPr>
        <p:txBody>
          <a:bodyPr wrap="square" rtlCol="0">
            <a:spAutoFit/>
          </a:bodyPr>
          <a:lstStyle/>
          <a:p>
            <a:r>
              <a:rPr lang="en-US" sz="2000" dirty="0">
                <a:latin typeface="Cambria Math" panose="02040503050406030204" pitchFamily="18" charset="0"/>
                <a:ea typeface="Cambria Math" panose="02040503050406030204" pitchFamily="18" charset="0"/>
              </a:rPr>
              <a:t>Adv.</a:t>
            </a:r>
          </a:p>
        </p:txBody>
      </p:sp>
    </p:spTree>
    <p:extLst>
      <p:ext uri="{BB962C8B-B14F-4D97-AF65-F5344CB8AC3E}">
        <p14:creationId xmlns:p14="http://schemas.microsoft.com/office/powerpoint/2010/main" val="413082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4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5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Graphic spid="21" grpId="0">
        <p:bldAsOne/>
      </p:bldGraphic>
      <p:bldP spid="22" grpId="0"/>
      <p:bldP spid="2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CD9C1-62BF-D965-712E-9F5298669BC3}"/>
              </a:ext>
            </a:extLst>
          </p:cNvPr>
          <p:cNvSpPr>
            <a:spLocks noGrp="1"/>
          </p:cNvSpPr>
          <p:nvPr>
            <p:ph type="title"/>
          </p:nvPr>
        </p:nvSpPr>
        <p:spPr>
          <a:xfrm>
            <a:off x="463826" y="410368"/>
            <a:ext cx="10459427" cy="1325563"/>
          </a:xfrm>
        </p:spPr>
        <p:txBody>
          <a:bodyPr>
            <a:noAutofit/>
          </a:bodyPr>
          <a:lstStyle/>
          <a:p>
            <a:r>
              <a:rPr lang="en-US" dirty="0"/>
              <a:t>Strongly robust detectors imply a </a:t>
            </a:r>
            <a:r>
              <a:rPr lang="en-US" i="1" dirty="0">
                <a:solidFill>
                  <a:srgbClr val="7030A0"/>
                </a:solidFill>
              </a:rPr>
              <a:t>breakthrough in robust classification.</a:t>
            </a:r>
          </a:p>
        </p:txBody>
      </p:sp>
      <p:sp>
        <p:nvSpPr>
          <p:cNvPr id="4" name="Slide Number Placeholder 3">
            <a:extLst>
              <a:ext uri="{FF2B5EF4-FFF2-40B4-BE49-F238E27FC236}">
                <a16:creationId xmlns:a16="http://schemas.microsoft.com/office/drawing/2014/main" id="{959DBF69-C03E-A066-A92B-FED54D48241D}"/>
              </a:ext>
            </a:extLst>
          </p:cNvPr>
          <p:cNvSpPr>
            <a:spLocks noGrp="1"/>
          </p:cNvSpPr>
          <p:nvPr>
            <p:ph type="sldNum" sz="quarter" idx="12"/>
          </p:nvPr>
        </p:nvSpPr>
        <p:spPr/>
        <p:txBody>
          <a:bodyPr/>
          <a:lstStyle/>
          <a:p>
            <a:fld id="{BBDB7499-F370-8348-83C5-507685BB046D}" type="slidenum">
              <a:rPr lang="en-US" smtClean="0"/>
              <a:pPr/>
              <a:t>34</a:t>
            </a:fld>
            <a:endParaRPr lang="en-US" sz="1600" dirty="0"/>
          </a:p>
        </p:txBody>
      </p:sp>
      <p:sp>
        <p:nvSpPr>
          <p:cNvPr id="8" name="TextBox 7">
            <a:extLst>
              <a:ext uri="{FF2B5EF4-FFF2-40B4-BE49-F238E27FC236}">
                <a16:creationId xmlns:a16="http://schemas.microsoft.com/office/drawing/2014/main" id="{479EB4CC-5E34-BBFE-EAA1-2C6596EC420D}"/>
              </a:ext>
            </a:extLst>
          </p:cNvPr>
          <p:cNvSpPr txBox="1"/>
          <p:nvPr/>
        </p:nvSpPr>
        <p:spPr>
          <a:xfrm>
            <a:off x="557616" y="2997293"/>
            <a:ext cx="1493550" cy="461665"/>
          </a:xfrm>
          <a:prstGeom prst="rect">
            <a:avLst/>
          </a:prstGeom>
          <a:noFill/>
        </p:spPr>
        <p:txBody>
          <a:bodyPr wrap="none" rtlCol="0">
            <a:spAutoFit/>
          </a:bodyPr>
          <a:lstStyle/>
          <a:p>
            <a:r>
              <a:rPr lang="en-US" sz="2400" b="1" dirty="0"/>
              <a:t>World 2: </a:t>
            </a:r>
          </a:p>
        </p:txBody>
      </p:sp>
      <p:sp>
        <p:nvSpPr>
          <p:cNvPr id="15" name="Right Arrow 14">
            <a:extLst>
              <a:ext uri="{FF2B5EF4-FFF2-40B4-BE49-F238E27FC236}">
                <a16:creationId xmlns:a16="http://schemas.microsoft.com/office/drawing/2014/main" id="{D6FEEF2D-2BC1-9172-F2FB-5790971FE87F}"/>
              </a:ext>
            </a:extLst>
          </p:cNvPr>
          <p:cNvSpPr/>
          <p:nvPr/>
        </p:nvSpPr>
        <p:spPr>
          <a:xfrm>
            <a:off x="3826965" y="2835163"/>
            <a:ext cx="1106542" cy="728479"/>
          </a:xfrm>
          <a:prstGeom prst="rightArrow">
            <a:avLst>
              <a:gd name="adj1" fmla="val 57683"/>
              <a:gd name="adj2" fmla="val 50000"/>
            </a:avLst>
          </a:prstGeom>
          <a:solidFill>
            <a:schemeClr val="accent2">
              <a:lumMod val="40000"/>
              <a:lumOff val="60000"/>
            </a:schemeClr>
          </a:solidFill>
        </p:spPr>
        <p:style>
          <a:lnRef idx="3">
            <a:schemeClr val="lt1"/>
          </a:lnRef>
          <a:fillRef idx="1">
            <a:schemeClr val="dk1"/>
          </a:fillRef>
          <a:effectRef idx="1">
            <a:schemeClr val="dk1"/>
          </a:effectRef>
          <a:fontRef idx="minor">
            <a:schemeClr val="lt1"/>
          </a:fontRef>
        </p:style>
        <p:txBody>
          <a:bodyPr rtlCol="0" anchor="ctr"/>
          <a:lstStyle/>
          <a:p>
            <a:pPr algn="ctr"/>
            <a:r>
              <a:rPr lang="en-US" sz="2400" dirty="0">
                <a:solidFill>
                  <a:schemeClr val="tx1"/>
                </a:solidFill>
              </a:rPr>
              <a:t>train</a:t>
            </a:r>
            <a:endParaRPr lang="en-US" sz="1100" dirty="0">
              <a:solidFill>
                <a:schemeClr val="tx1"/>
              </a:solidFill>
            </a:endParaRPr>
          </a:p>
        </p:txBody>
      </p:sp>
      <p:pic>
        <p:nvPicPr>
          <p:cNvPr id="6148" name="Picture 4" descr="Neural Networks From Scratch - victorzhou.com">
            <a:extLst>
              <a:ext uri="{FF2B5EF4-FFF2-40B4-BE49-F238E27FC236}">
                <a16:creationId xmlns:a16="http://schemas.microsoft.com/office/drawing/2014/main" id="{9213C6E1-B538-0859-B644-CEC5D7A47B9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03806" y="2774690"/>
            <a:ext cx="1698848" cy="849424"/>
          </a:xfrm>
          <a:prstGeom prst="rect">
            <a:avLst/>
          </a:prstGeom>
          <a:noFill/>
          <a:extLst>
            <a:ext uri="{909E8E84-426E-40DD-AFC4-6F175D3DCCD1}">
              <a14:hiddenFill xmlns:a14="http://schemas.microsoft.com/office/drawing/2010/main">
                <a:solidFill>
                  <a:srgbClr val="FFFFFF"/>
                </a:solidFill>
              </a14:hiddenFill>
            </a:ext>
          </a:extLst>
        </p:spPr>
      </p:pic>
      <p:sp>
        <p:nvSpPr>
          <p:cNvPr id="19" name="Right Arrow 18">
            <a:extLst>
              <a:ext uri="{FF2B5EF4-FFF2-40B4-BE49-F238E27FC236}">
                <a16:creationId xmlns:a16="http://schemas.microsoft.com/office/drawing/2014/main" id="{1822704D-D6B2-15FF-F939-A6B3F544196F}"/>
              </a:ext>
            </a:extLst>
          </p:cNvPr>
          <p:cNvSpPr/>
          <p:nvPr/>
        </p:nvSpPr>
        <p:spPr>
          <a:xfrm>
            <a:off x="6698347" y="2835163"/>
            <a:ext cx="2496387" cy="728479"/>
          </a:xfrm>
          <a:prstGeom prst="rightArrow">
            <a:avLst>
              <a:gd name="adj1" fmla="val 57683"/>
              <a:gd name="adj2" fmla="val 50000"/>
            </a:avLst>
          </a:prstGeom>
          <a:solidFill>
            <a:schemeClr val="accent6">
              <a:lumMod val="40000"/>
              <a:lumOff val="60000"/>
            </a:schemeClr>
          </a:solidFill>
        </p:spPr>
        <p:style>
          <a:lnRef idx="3">
            <a:schemeClr val="lt1"/>
          </a:lnRef>
          <a:fillRef idx="1">
            <a:schemeClr val="dk1"/>
          </a:fillRef>
          <a:effectRef idx="1">
            <a:schemeClr val="dk1"/>
          </a:effectRef>
          <a:fontRef idx="minor">
            <a:schemeClr val="lt1"/>
          </a:fontRef>
        </p:style>
        <p:txBody>
          <a:bodyPr rtlCol="0" anchor="ctr"/>
          <a:lstStyle/>
          <a:p>
            <a:pPr algn="ctr"/>
            <a:r>
              <a:rPr lang="en-US" sz="2400" dirty="0">
                <a:solidFill>
                  <a:srgbClr val="C00000"/>
                </a:solidFill>
              </a:rPr>
              <a:t>inference</a:t>
            </a:r>
            <a:endParaRPr lang="en-US" sz="1100" dirty="0">
              <a:solidFill>
                <a:srgbClr val="C00000"/>
              </a:solidFill>
            </a:endParaRPr>
          </a:p>
        </p:txBody>
      </p:sp>
      <p:pic>
        <p:nvPicPr>
          <p:cNvPr id="6150" name="Picture 6" descr="SenseTime Trains ImageNet/AlexNet In Record 1.5 minutes | by Synced |  SyncedReview | Medium">
            <a:extLst>
              <a:ext uri="{FF2B5EF4-FFF2-40B4-BE49-F238E27FC236}">
                <a16:creationId xmlns:a16="http://schemas.microsoft.com/office/drawing/2014/main" id="{3D1C5E63-A985-EE19-8FB4-6FB6BCD736CC}"/>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967810" y="2881317"/>
            <a:ext cx="1707411" cy="68296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Chart 12">
            <a:extLst>
              <a:ext uri="{FF2B5EF4-FFF2-40B4-BE49-F238E27FC236}">
                <a16:creationId xmlns:a16="http://schemas.microsoft.com/office/drawing/2014/main" id="{B69DC496-381E-EC5C-98F7-BCC78687B6AD}"/>
              </a:ext>
            </a:extLst>
          </p:cNvPr>
          <p:cNvGraphicFramePr/>
          <p:nvPr>
            <p:extLst>
              <p:ext uri="{D42A27DB-BD31-4B8C-83A1-F6EECF244321}">
                <p14:modId xmlns:p14="http://schemas.microsoft.com/office/powerpoint/2010/main" val="3976401336"/>
              </p:ext>
            </p:extLst>
          </p:nvPr>
        </p:nvGraphicFramePr>
        <p:xfrm>
          <a:off x="9128201" y="2306124"/>
          <a:ext cx="2277794" cy="1828746"/>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a:extLst>
              <a:ext uri="{FF2B5EF4-FFF2-40B4-BE49-F238E27FC236}">
                <a16:creationId xmlns:a16="http://schemas.microsoft.com/office/drawing/2014/main" id="{9995603C-DA58-4C5D-3A18-F80441FEEC79}"/>
              </a:ext>
            </a:extLst>
          </p:cNvPr>
          <p:cNvSpPr txBox="1"/>
          <p:nvPr/>
        </p:nvSpPr>
        <p:spPr>
          <a:xfrm>
            <a:off x="9786320" y="4000546"/>
            <a:ext cx="1136933" cy="400110"/>
          </a:xfrm>
          <a:prstGeom prst="rect">
            <a:avLst/>
          </a:prstGeom>
          <a:noFill/>
        </p:spPr>
        <p:txBody>
          <a:bodyPr wrap="square" rtlCol="0">
            <a:spAutoFit/>
          </a:bodyPr>
          <a:lstStyle/>
          <a:p>
            <a:r>
              <a:rPr lang="en-US" sz="2000" dirty="0">
                <a:latin typeface="Cambria Math" panose="02040503050406030204" pitchFamily="18" charset="0"/>
                <a:ea typeface="Cambria Math" panose="02040503050406030204" pitchFamily="18" charset="0"/>
              </a:rPr>
              <a:t>Clean</a:t>
            </a:r>
          </a:p>
        </p:txBody>
      </p:sp>
      <p:sp>
        <p:nvSpPr>
          <p:cNvPr id="16" name="TextBox 15">
            <a:extLst>
              <a:ext uri="{FF2B5EF4-FFF2-40B4-BE49-F238E27FC236}">
                <a16:creationId xmlns:a16="http://schemas.microsoft.com/office/drawing/2014/main" id="{8F96BB87-A53E-A54E-9F61-0396F27E38DA}"/>
              </a:ext>
            </a:extLst>
          </p:cNvPr>
          <p:cNvSpPr txBox="1"/>
          <p:nvPr/>
        </p:nvSpPr>
        <p:spPr>
          <a:xfrm>
            <a:off x="10848853" y="4000546"/>
            <a:ext cx="879321" cy="400110"/>
          </a:xfrm>
          <a:prstGeom prst="rect">
            <a:avLst/>
          </a:prstGeom>
          <a:noFill/>
        </p:spPr>
        <p:txBody>
          <a:bodyPr wrap="square" rtlCol="0">
            <a:spAutoFit/>
          </a:bodyPr>
          <a:lstStyle/>
          <a:p>
            <a:r>
              <a:rPr lang="en-US" sz="2000" dirty="0">
                <a:latin typeface="Cambria Math" panose="02040503050406030204" pitchFamily="18" charset="0"/>
                <a:ea typeface="Cambria Math" panose="02040503050406030204" pitchFamily="18" charset="0"/>
              </a:rPr>
              <a:t>Adv.</a:t>
            </a:r>
          </a:p>
        </p:txBody>
      </p:sp>
      <p:sp>
        <p:nvSpPr>
          <p:cNvPr id="12" name="Rectangle 11">
            <a:extLst>
              <a:ext uri="{FF2B5EF4-FFF2-40B4-BE49-F238E27FC236}">
                <a16:creationId xmlns:a16="http://schemas.microsoft.com/office/drawing/2014/main" id="{DB119CAE-0A83-10C1-66D9-AEC6B1FCB8E8}"/>
              </a:ext>
            </a:extLst>
          </p:cNvPr>
          <p:cNvSpPr/>
          <p:nvPr/>
        </p:nvSpPr>
        <p:spPr>
          <a:xfrm>
            <a:off x="11047445" y="2662304"/>
            <a:ext cx="167951" cy="749300"/>
          </a:xfrm>
          <a:prstGeom prst="rect">
            <a:avLst/>
          </a:prstGeom>
          <a:solidFill>
            <a:schemeClr val="accent2">
              <a:lumMod val="20000"/>
              <a:lumOff val="80000"/>
            </a:schemeClr>
          </a:solidFill>
          <a:ln>
            <a:solidFill>
              <a:schemeClr val="accent2"/>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17" name="Rectangle 16">
            <a:extLst>
              <a:ext uri="{FF2B5EF4-FFF2-40B4-BE49-F238E27FC236}">
                <a16:creationId xmlns:a16="http://schemas.microsoft.com/office/drawing/2014/main" id="{2DEAABBD-0B15-BE8B-070B-352328617BBE}"/>
              </a:ext>
            </a:extLst>
          </p:cNvPr>
          <p:cNvSpPr/>
          <p:nvPr/>
        </p:nvSpPr>
        <p:spPr>
          <a:xfrm>
            <a:off x="557616" y="4677756"/>
            <a:ext cx="11170558" cy="10058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Can we build much more robust classifiers in </a:t>
            </a:r>
            <a:r>
              <a:rPr lang="en-US" sz="2800" b="1" dirty="0">
                <a:solidFill>
                  <a:schemeClr val="tx1"/>
                </a:solidFill>
              </a:rPr>
              <a:t>World 2</a:t>
            </a:r>
            <a:r>
              <a:rPr lang="en-US" sz="2800" dirty="0">
                <a:solidFill>
                  <a:schemeClr val="tx1"/>
                </a:solidFill>
              </a:rPr>
              <a:t>?</a:t>
            </a:r>
            <a:br>
              <a:rPr lang="en-US" sz="2800" dirty="0">
                <a:solidFill>
                  <a:schemeClr val="tx1"/>
                </a:solidFill>
              </a:rPr>
            </a:br>
            <a:r>
              <a:rPr lang="en-US" sz="2000" dirty="0">
                <a:solidFill>
                  <a:srgbClr val="C00000"/>
                </a:solidFill>
              </a:rPr>
              <a:t>(we don’t know...)</a:t>
            </a:r>
          </a:p>
        </p:txBody>
      </p:sp>
      <p:sp>
        <p:nvSpPr>
          <p:cNvPr id="20" name="TextBox 19">
            <a:extLst>
              <a:ext uri="{FF2B5EF4-FFF2-40B4-BE49-F238E27FC236}">
                <a16:creationId xmlns:a16="http://schemas.microsoft.com/office/drawing/2014/main" id="{71A471CF-003F-2890-194D-38728A9C7C4F}"/>
              </a:ext>
            </a:extLst>
          </p:cNvPr>
          <p:cNvSpPr txBox="1"/>
          <p:nvPr/>
        </p:nvSpPr>
        <p:spPr>
          <a:xfrm>
            <a:off x="6698347" y="2705504"/>
            <a:ext cx="2277794" cy="369332"/>
          </a:xfrm>
          <a:prstGeom prst="rect">
            <a:avLst/>
          </a:prstGeom>
          <a:noFill/>
        </p:spPr>
        <p:txBody>
          <a:bodyPr wrap="square">
            <a:spAutoFit/>
          </a:bodyPr>
          <a:lstStyle/>
          <a:p>
            <a:pPr algn="ctr"/>
            <a:r>
              <a:rPr lang="en-US" sz="1800" dirty="0">
                <a:solidFill>
                  <a:srgbClr val="C00000"/>
                </a:solidFill>
              </a:rPr>
              <a:t>inefficient</a:t>
            </a:r>
            <a:endParaRPr lang="en-US" dirty="0">
              <a:solidFill>
                <a:srgbClr val="C00000"/>
              </a:solidFill>
            </a:endParaRPr>
          </a:p>
        </p:txBody>
      </p:sp>
    </p:spTree>
    <p:extLst>
      <p:ext uri="{BB962C8B-B14F-4D97-AF65-F5344CB8AC3E}">
        <p14:creationId xmlns:p14="http://schemas.microsoft.com/office/powerpoint/2010/main" val="2997897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CD9C1-62BF-D965-712E-9F5298669BC3}"/>
              </a:ext>
            </a:extLst>
          </p:cNvPr>
          <p:cNvSpPr>
            <a:spLocks noGrp="1"/>
          </p:cNvSpPr>
          <p:nvPr>
            <p:ph type="title"/>
          </p:nvPr>
        </p:nvSpPr>
        <p:spPr>
          <a:xfrm>
            <a:off x="463826" y="410368"/>
            <a:ext cx="10385027" cy="1325563"/>
          </a:xfrm>
        </p:spPr>
        <p:txBody>
          <a:bodyPr>
            <a:noAutofit/>
          </a:bodyPr>
          <a:lstStyle/>
          <a:p>
            <a:r>
              <a:rPr lang="en-US" dirty="0"/>
              <a:t>Strongly robust detectors imply a </a:t>
            </a:r>
            <a:r>
              <a:rPr lang="en-US" i="1" dirty="0">
                <a:solidFill>
                  <a:srgbClr val="7030A0"/>
                </a:solidFill>
              </a:rPr>
              <a:t>breakthrough in robust classification.</a:t>
            </a:r>
          </a:p>
        </p:txBody>
      </p:sp>
      <p:sp>
        <p:nvSpPr>
          <p:cNvPr id="4" name="Slide Number Placeholder 3">
            <a:extLst>
              <a:ext uri="{FF2B5EF4-FFF2-40B4-BE49-F238E27FC236}">
                <a16:creationId xmlns:a16="http://schemas.microsoft.com/office/drawing/2014/main" id="{959DBF69-C03E-A066-A92B-FED54D48241D}"/>
              </a:ext>
            </a:extLst>
          </p:cNvPr>
          <p:cNvSpPr>
            <a:spLocks noGrp="1"/>
          </p:cNvSpPr>
          <p:nvPr>
            <p:ph type="sldNum" sz="quarter" idx="12"/>
          </p:nvPr>
        </p:nvSpPr>
        <p:spPr/>
        <p:txBody>
          <a:bodyPr/>
          <a:lstStyle/>
          <a:p>
            <a:fld id="{BBDB7499-F370-8348-83C5-507685BB046D}" type="slidenum">
              <a:rPr lang="en-US" smtClean="0"/>
              <a:pPr/>
              <a:t>35</a:t>
            </a:fld>
            <a:endParaRPr lang="en-US" sz="1600" dirty="0"/>
          </a:p>
        </p:txBody>
      </p:sp>
      <p:sp>
        <p:nvSpPr>
          <p:cNvPr id="8" name="TextBox 7">
            <a:extLst>
              <a:ext uri="{FF2B5EF4-FFF2-40B4-BE49-F238E27FC236}">
                <a16:creationId xmlns:a16="http://schemas.microsoft.com/office/drawing/2014/main" id="{479EB4CC-5E34-BBFE-EAA1-2C6596EC420D}"/>
              </a:ext>
            </a:extLst>
          </p:cNvPr>
          <p:cNvSpPr txBox="1"/>
          <p:nvPr/>
        </p:nvSpPr>
        <p:spPr>
          <a:xfrm>
            <a:off x="557616" y="2997293"/>
            <a:ext cx="1493550" cy="461665"/>
          </a:xfrm>
          <a:prstGeom prst="rect">
            <a:avLst/>
          </a:prstGeom>
          <a:noFill/>
        </p:spPr>
        <p:txBody>
          <a:bodyPr wrap="none" rtlCol="0">
            <a:spAutoFit/>
          </a:bodyPr>
          <a:lstStyle/>
          <a:p>
            <a:r>
              <a:rPr lang="en-US" sz="2400" b="1" dirty="0"/>
              <a:t>World 2: </a:t>
            </a:r>
          </a:p>
        </p:txBody>
      </p:sp>
      <p:sp>
        <p:nvSpPr>
          <p:cNvPr id="15" name="Right Arrow 14">
            <a:extLst>
              <a:ext uri="{FF2B5EF4-FFF2-40B4-BE49-F238E27FC236}">
                <a16:creationId xmlns:a16="http://schemas.microsoft.com/office/drawing/2014/main" id="{D6FEEF2D-2BC1-9172-F2FB-5790971FE87F}"/>
              </a:ext>
            </a:extLst>
          </p:cNvPr>
          <p:cNvSpPr/>
          <p:nvPr/>
        </p:nvSpPr>
        <p:spPr>
          <a:xfrm>
            <a:off x="3826965" y="2835163"/>
            <a:ext cx="1106542" cy="728479"/>
          </a:xfrm>
          <a:prstGeom prst="rightArrow">
            <a:avLst>
              <a:gd name="adj1" fmla="val 57683"/>
              <a:gd name="adj2" fmla="val 50000"/>
            </a:avLst>
          </a:prstGeom>
          <a:solidFill>
            <a:schemeClr val="accent2">
              <a:lumMod val="40000"/>
              <a:lumOff val="60000"/>
            </a:schemeClr>
          </a:solidFill>
        </p:spPr>
        <p:style>
          <a:lnRef idx="3">
            <a:schemeClr val="lt1"/>
          </a:lnRef>
          <a:fillRef idx="1">
            <a:schemeClr val="dk1"/>
          </a:fillRef>
          <a:effectRef idx="1">
            <a:schemeClr val="dk1"/>
          </a:effectRef>
          <a:fontRef idx="minor">
            <a:schemeClr val="lt1"/>
          </a:fontRef>
        </p:style>
        <p:txBody>
          <a:bodyPr rtlCol="0" anchor="ctr"/>
          <a:lstStyle/>
          <a:p>
            <a:pPr algn="ctr"/>
            <a:r>
              <a:rPr lang="en-US" sz="2400" dirty="0">
                <a:solidFill>
                  <a:schemeClr val="tx1"/>
                </a:solidFill>
              </a:rPr>
              <a:t>train</a:t>
            </a:r>
            <a:endParaRPr lang="en-US" sz="1100" dirty="0">
              <a:solidFill>
                <a:schemeClr val="tx1"/>
              </a:solidFill>
            </a:endParaRPr>
          </a:p>
        </p:txBody>
      </p:sp>
      <p:pic>
        <p:nvPicPr>
          <p:cNvPr id="6148" name="Picture 4" descr="Neural Networks From Scratch - victorzhou.com">
            <a:extLst>
              <a:ext uri="{FF2B5EF4-FFF2-40B4-BE49-F238E27FC236}">
                <a16:creationId xmlns:a16="http://schemas.microsoft.com/office/drawing/2014/main" id="{9213C6E1-B538-0859-B644-CEC5D7A47B9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03806" y="2774690"/>
            <a:ext cx="1698848" cy="849424"/>
          </a:xfrm>
          <a:prstGeom prst="rect">
            <a:avLst/>
          </a:prstGeom>
          <a:noFill/>
          <a:extLst>
            <a:ext uri="{909E8E84-426E-40DD-AFC4-6F175D3DCCD1}">
              <a14:hiddenFill xmlns:a14="http://schemas.microsoft.com/office/drawing/2010/main">
                <a:solidFill>
                  <a:srgbClr val="FFFFFF"/>
                </a:solidFill>
              </a14:hiddenFill>
            </a:ext>
          </a:extLst>
        </p:spPr>
      </p:pic>
      <p:sp>
        <p:nvSpPr>
          <p:cNvPr id="19" name="Right Arrow 18">
            <a:extLst>
              <a:ext uri="{FF2B5EF4-FFF2-40B4-BE49-F238E27FC236}">
                <a16:creationId xmlns:a16="http://schemas.microsoft.com/office/drawing/2014/main" id="{1822704D-D6B2-15FF-F939-A6B3F544196F}"/>
              </a:ext>
            </a:extLst>
          </p:cNvPr>
          <p:cNvSpPr/>
          <p:nvPr/>
        </p:nvSpPr>
        <p:spPr>
          <a:xfrm>
            <a:off x="6698347" y="2835163"/>
            <a:ext cx="2496387" cy="728479"/>
          </a:xfrm>
          <a:prstGeom prst="rightArrow">
            <a:avLst>
              <a:gd name="adj1" fmla="val 57683"/>
              <a:gd name="adj2" fmla="val 50000"/>
            </a:avLst>
          </a:prstGeom>
          <a:solidFill>
            <a:schemeClr val="accent6">
              <a:lumMod val="40000"/>
              <a:lumOff val="60000"/>
            </a:schemeClr>
          </a:solidFill>
        </p:spPr>
        <p:style>
          <a:lnRef idx="3">
            <a:schemeClr val="lt1"/>
          </a:lnRef>
          <a:fillRef idx="1">
            <a:schemeClr val="dk1"/>
          </a:fillRef>
          <a:effectRef idx="1">
            <a:schemeClr val="dk1"/>
          </a:effectRef>
          <a:fontRef idx="minor">
            <a:schemeClr val="lt1"/>
          </a:fontRef>
        </p:style>
        <p:txBody>
          <a:bodyPr rtlCol="0" anchor="ctr"/>
          <a:lstStyle/>
          <a:p>
            <a:pPr algn="ctr"/>
            <a:r>
              <a:rPr lang="en-US" sz="2400" dirty="0">
                <a:solidFill>
                  <a:srgbClr val="C00000"/>
                </a:solidFill>
              </a:rPr>
              <a:t>inference</a:t>
            </a:r>
            <a:endParaRPr lang="en-US" sz="1100" dirty="0">
              <a:solidFill>
                <a:srgbClr val="C00000"/>
              </a:solidFill>
            </a:endParaRPr>
          </a:p>
        </p:txBody>
      </p:sp>
      <p:pic>
        <p:nvPicPr>
          <p:cNvPr id="6150" name="Picture 6" descr="SenseTime Trains ImageNet/AlexNet In Record 1.5 minutes | by Synced |  SyncedReview | Medium">
            <a:extLst>
              <a:ext uri="{FF2B5EF4-FFF2-40B4-BE49-F238E27FC236}">
                <a16:creationId xmlns:a16="http://schemas.microsoft.com/office/drawing/2014/main" id="{3D1C5E63-A985-EE19-8FB4-6FB6BCD736CC}"/>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967810" y="2881317"/>
            <a:ext cx="1707411" cy="68296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Chart 12">
            <a:extLst>
              <a:ext uri="{FF2B5EF4-FFF2-40B4-BE49-F238E27FC236}">
                <a16:creationId xmlns:a16="http://schemas.microsoft.com/office/drawing/2014/main" id="{B69DC496-381E-EC5C-98F7-BCC78687B6AD}"/>
              </a:ext>
            </a:extLst>
          </p:cNvPr>
          <p:cNvGraphicFramePr/>
          <p:nvPr>
            <p:extLst>
              <p:ext uri="{D42A27DB-BD31-4B8C-83A1-F6EECF244321}">
                <p14:modId xmlns:p14="http://schemas.microsoft.com/office/powerpoint/2010/main" val="294377025"/>
              </p:ext>
            </p:extLst>
          </p:nvPr>
        </p:nvGraphicFramePr>
        <p:xfrm>
          <a:off x="9128201" y="2306124"/>
          <a:ext cx="2277794" cy="1828746"/>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a:extLst>
              <a:ext uri="{FF2B5EF4-FFF2-40B4-BE49-F238E27FC236}">
                <a16:creationId xmlns:a16="http://schemas.microsoft.com/office/drawing/2014/main" id="{9995603C-DA58-4C5D-3A18-F80441FEEC79}"/>
              </a:ext>
            </a:extLst>
          </p:cNvPr>
          <p:cNvSpPr txBox="1"/>
          <p:nvPr/>
        </p:nvSpPr>
        <p:spPr>
          <a:xfrm>
            <a:off x="9786320" y="4000546"/>
            <a:ext cx="1136933" cy="400110"/>
          </a:xfrm>
          <a:prstGeom prst="rect">
            <a:avLst/>
          </a:prstGeom>
          <a:noFill/>
        </p:spPr>
        <p:txBody>
          <a:bodyPr wrap="square" rtlCol="0">
            <a:spAutoFit/>
          </a:bodyPr>
          <a:lstStyle/>
          <a:p>
            <a:r>
              <a:rPr lang="en-US" sz="2000" dirty="0">
                <a:latin typeface="Cambria Math" panose="02040503050406030204" pitchFamily="18" charset="0"/>
                <a:ea typeface="Cambria Math" panose="02040503050406030204" pitchFamily="18" charset="0"/>
              </a:rPr>
              <a:t>Clean</a:t>
            </a:r>
          </a:p>
        </p:txBody>
      </p:sp>
      <p:sp>
        <p:nvSpPr>
          <p:cNvPr id="16" name="TextBox 15">
            <a:extLst>
              <a:ext uri="{FF2B5EF4-FFF2-40B4-BE49-F238E27FC236}">
                <a16:creationId xmlns:a16="http://schemas.microsoft.com/office/drawing/2014/main" id="{8F96BB87-A53E-A54E-9F61-0396F27E38DA}"/>
              </a:ext>
            </a:extLst>
          </p:cNvPr>
          <p:cNvSpPr txBox="1"/>
          <p:nvPr/>
        </p:nvSpPr>
        <p:spPr>
          <a:xfrm>
            <a:off x="10848853" y="4000546"/>
            <a:ext cx="879321" cy="400110"/>
          </a:xfrm>
          <a:prstGeom prst="rect">
            <a:avLst/>
          </a:prstGeom>
          <a:noFill/>
        </p:spPr>
        <p:txBody>
          <a:bodyPr wrap="square" rtlCol="0">
            <a:spAutoFit/>
          </a:bodyPr>
          <a:lstStyle/>
          <a:p>
            <a:r>
              <a:rPr lang="en-US" sz="2000" dirty="0">
                <a:latin typeface="Cambria Math" panose="02040503050406030204" pitchFamily="18" charset="0"/>
                <a:ea typeface="Cambria Math" panose="02040503050406030204" pitchFamily="18" charset="0"/>
              </a:rPr>
              <a:t>Adv.</a:t>
            </a:r>
          </a:p>
        </p:txBody>
      </p:sp>
      <p:sp>
        <p:nvSpPr>
          <p:cNvPr id="12" name="Rectangle 11">
            <a:extLst>
              <a:ext uri="{FF2B5EF4-FFF2-40B4-BE49-F238E27FC236}">
                <a16:creationId xmlns:a16="http://schemas.microsoft.com/office/drawing/2014/main" id="{DB119CAE-0A83-10C1-66D9-AEC6B1FCB8E8}"/>
              </a:ext>
            </a:extLst>
          </p:cNvPr>
          <p:cNvSpPr/>
          <p:nvPr/>
        </p:nvSpPr>
        <p:spPr>
          <a:xfrm>
            <a:off x="11047445" y="2662304"/>
            <a:ext cx="167951" cy="749300"/>
          </a:xfrm>
          <a:prstGeom prst="rect">
            <a:avLst/>
          </a:prstGeom>
          <a:solidFill>
            <a:schemeClr val="accent2">
              <a:lumMod val="20000"/>
              <a:lumOff val="80000"/>
            </a:schemeClr>
          </a:solidFill>
          <a:ln>
            <a:solidFill>
              <a:schemeClr val="accent2"/>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E7CC4E3E-113D-DD48-9AC0-AA598CF4FB2D}"/>
              </a:ext>
            </a:extLst>
          </p:cNvPr>
          <p:cNvSpPr/>
          <p:nvPr/>
        </p:nvSpPr>
        <p:spPr>
          <a:xfrm>
            <a:off x="557616" y="4677756"/>
            <a:ext cx="11170558" cy="17390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Can we build much more robust classifiers in </a:t>
            </a:r>
            <a:r>
              <a:rPr lang="en-US" sz="2800" b="1" dirty="0">
                <a:solidFill>
                  <a:schemeClr val="tx1"/>
                </a:solidFill>
              </a:rPr>
              <a:t>World 2</a:t>
            </a:r>
            <a:r>
              <a:rPr lang="en-US" sz="2800" dirty="0">
                <a:solidFill>
                  <a:schemeClr val="tx1"/>
                </a:solidFill>
              </a:rPr>
              <a:t>?</a:t>
            </a:r>
            <a:br>
              <a:rPr lang="en-US" sz="2800" dirty="0">
                <a:solidFill>
                  <a:schemeClr val="tx1"/>
                </a:solidFill>
              </a:rPr>
            </a:br>
            <a:r>
              <a:rPr lang="en-US" sz="2000" dirty="0">
                <a:solidFill>
                  <a:srgbClr val="C00000"/>
                </a:solidFill>
              </a:rPr>
              <a:t>(we don’t know...)</a:t>
            </a:r>
            <a:br>
              <a:rPr lang="en-US" sz="2000" dirty="0">
                <a:solidFill>
                  <a:schemeClr val="tx1"/>
                </a:solidFill>
              </a:rPr>
            </a:br>
            <a:endParaRPr lang="en-US" sz="2000" dirty="0">
              <a:solidFill>
                <a:schemeClr val="tx1"/>
              </a:solidFill>
            </a:endParaRPr>
          </a:p>
          <a:p>
            <a:pPr algn="ctr"/>
            <a:r>
              <a:rPr lang="en-US" sz="2800" dirty="0">
                <a:solidFill>
                  <a:srgbClr val="7030A0"/>
                </a:solidFill>
              </a:rPr>
              <a:t>But any sufficiently robust detector implies a positive answer!</a:t>
            </a:r>
          </a:p>
        </p:txBody>
      </p:sp>
      <p:sp>
        <p:nvSpPr>
          <p:cNvPr id="17" name="TextBox 16">
            <a:extLst>
              <a:ext uri="{FF2B5EF4-FFF2-40B4-BE49-F238E27FC236}">
                <a16:creationId xmlns:a16="http://schemas.microsoft.com/office/drawing/2014/main" id="{9B473D12-889E-AAC9-612D-CDE5E4B269E6}"/>
              </a:ext>
            </a:extLst>
          </p:cNvPr>
          <p:cNvSpPr txBox="1"/>
          <p:nvPr/>
        </p:nvSpPr>
        <p:spPr>
          <a:xfrm>
            <a:off x="6698347" y="2705504"/>
            <a:ext cx="2277794" cy="369332"/>
          </a:xfrm>
          <a:prstGeom prst="rect">
            <a:avLst/>
          </a:prstGeom>
          <a:noFill/>
        </p:spPr>
        <p:txBody>
          <a:bodyPr wrap="square">
            <a:spAutoFit/>
          </a:bodyPr>
          <a:lstStyle/>
          <a:p>
            <a:pPr algn="ctr"/>
            <a:r>
              <a:rPr lang="en-US" sz="1800" dirty="0">
                <a:solidFill>
                  <a:srgbClr val="C00000"/>
                </a:solidFill>
              </a:rPr>
              <a:t>inefficient</a:t>
            </a:r>
            <a:endParaRPr lang="en-US" dirty="0">
              <a:solidFill>
                <a:srgbClr val="C00000"/>
              </a:solidFill>
            </a:endParaRPr>
          </a:p>
        </p:txBody>
      </p:sp>
      <p:sp>
        <p:nvSpPr>
          <p:cNvPr id="20" name="Rectangle 19">
            <a:extLst>
              <a:ext uri="{FF2B5EF4-FFF2-40B4-BE49-F238E27FC236}">
                <a16:creationId xmlns:a16="http://schemas.microsoft.com/office/drawing/2014/main" id="{135D1AF8-1A26-6527-3D2B-514A30210C97}"/>
              </a:ext>
            </a:extLst>
          </p:cNvPr>
          <p:cNvSpPr/>
          <p:nvPr/>
        </p:nvSpPr>
        <p:spPr>
          <a:xfrm>
            <a:off x="11047445" y="2662304"/>
            <a:ext cx="167951" cy="749300"/>
          </a:xfrm>
          <a:prstGeom prst="rect">
            <a:avLst/>
          </a:prstGeom>
          <a:solidFill>
            <a:schemeClr val="accent2">
              <a:lumMod val="20000"/>
              <a:lumOff val="80000"/>
            </a:schemeClr>
          </a:solidFill>
          <a:ln>
            <a:solidFill>
              <a:schemeClr val="accent2"/>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Tree>
    <p:extLst>
      <p:ext uri="{BB962C8B-B14F-4D97-AF65-F5344CB8AC3E}">
        <p14:creationId xmlns:p14="http://schemas.microsoft.com/office/powerpoint/2010/main" val="38454553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51EB3AE8-9C3D-AE43-A649-B0AA8CFA4D50}"/>
              </a:ext>
            </a:extLst>
          </p:cNvPr>
          <p:cNvPicPr>
            <a:picLocks noChangeAspect="1"/>
          </p:cNvPicPr>
          <p:nvPr/>
        </p:nvPicPr>
        <p:blipFill>
          <a:blip r:embed="rId3"/>
          <a:stretch>
            <a:fillRect/>
          </a:stretch>
        </p:blipFill>
        <p:spPr>
          <a:xfrm>
            <a:off x="2433711" y="1795762"/>
            <a:ext cx="6690442" cy="5062237"/>
          </a:xfrm>
          <a:prstGeom prst="rect">
            <a:avLst/>
          </a:prstGeom>
        </p:spPr>
      </p:pic>
      <p:sp>
        <p:nvSpPr>
          <p:cNvPr id="2" name="Title 1">
            <a:extLst>
              <a:ext uri="{FF2B5EF4-FFF2-40B4-BE49-F238E27FC236}">
                <a16:creationId xmlns:a16="http://schemas.microsoft.com/office/drawing/2014/main" id="{F0E81E84-7064-FF4C-8886-0D766CDE596D}"/>
              </a:ext>
            </a:extLst>
          </p:cNvPr>
          <p:cNvSpPr>
            <a:spLocks noGrp="1"/>
          </p:cNvSpPr>
          <p:nvPr>
            <p:ph type="title"/>
          </p:nvPr>
        </p:nvSpPr>
        <p:spPr>
          <a:xfrm>
            <a:off x="463826" y="410368"/>
            <a:ext cx="8352336" cy="1325563"/>
          </a:xfrm>
        </p:spPr>
        <p:txBody>
          <a:bodyPr>
            <a:normAutofit/>
          </a:bodyPr>
          <a:lstStyle/>
          <a:p>
            <a:r>
              <a:rPr lang="en-US" dirty="0"/>
              <a:t>Many detectors </a:t>
            </a:r>
            <a:r>
              <a:rPr lang="en-US" i="1" dirty="0">
                <a:solidFill>
                  <a:srgbClr val="7030A0"/>
                </a:solidFill>
              </a:rPr>
              <a:t>implicitly</a:t>
            </a:r>
            <a:r>
              <a:rPr lang="en-US" dirty="0"/>
              <a:t> claim such a breakthrough!</a:t>
            </a:r>
          </a:p>
        </p:txBody>
      </p:sp>
      <p:sp>
        <p:nvSpPr>
          <p:cNvPr id="4" name="Slide Number Placeholder 3">
            <a:extLst>
              <a:ext uri="{FF2B5EF4-FFF2-40B4-BE49-F238E27FC236}">
                <a16:creationId xmlns:a16="http://schemas.microsoft.com/office/drawing/2014/main" id="{E4AB5EC5-FAE2-D949-A57E-995840C88066}"/>
              </a:ext>
            </a:extLst>
          </p:cNvPr>
          <p:cNvSpPr>
            <a:spLocks noGrp="1"/>
          </p:cNvSpPr>
          <p:nvPr>
            <p:ph type="sldNum" sz="quarter" idx="12"/>
          </p:nvPr>
        </p:nvSpPr>
        <p:spPr/>
        <p:txBody>
          <a:bodyPr/>
          <a:lstStyle/>
          <a:p>
            <a:fld id="{BBDB7499-F370-8348-83C5-507685BB046D}" type="slidenum">
              <a:rPr lang="en-US" smtClean="0"/>
              <a:pPr/>
              <a:t>36</a:t>
            </a:fld>
            <a:endParaRPr lang="en-US" sz="1600" dirty="0"/>
          </a:p>
        </p:txBody>
      </p:sp>
      <p:sp>
        <p:nvSpPr>
          <p:cNvPr id="9" name="Oval 8">
            <a:extLst>
              <a:ext uri="{FF2B5EF4-FFF2-40B4-BE49-F238E27FC236}">
                <a16:creationId xmlns:a16="http://schemas.microsoft.com/office/drawing/2014/main" id="{B080C496-16D2-AF5F-5132-61CE98255CEC}"/>
              </a:ext>
            </a:extLst>
          </p:cNvPr>
          <p:cNvSpPr>
            <a:spLocks noChangeAspect="1"/>
          </p:cNvSpPr>
          <p:nvPr/>
        </p:nvSpPr>
        <p:spPr>
          <a:xfrm>
            <a:off x="6299122" y="2033573"/>
            <a:ext cx="256032" cy="25603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59D3F69-AB7D-4990-C75D-1E8308C8E921}"/>
              </a:ext>
            </a:extLst>
          </p:cNvPr>
          <p:cNvSpPr>
            <a:spLocks noChangeAspect="1"/>
          </p:cNvSpPr>
          <p:nvPr/>
        </p:nvSpPr>
        <p:spPr>
          <a:xfrm>
            <a:off x="9145768" y="2624123"/>
            <a:ext cx="256032" cy="25603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24DA62-69DA-ED56-D561-CFB2A3FD64BA}"/>
              </a:ext>
            </a:extLst>
          </p:cNvPr>
          <p:cNvSpPr>
            <a:spLocks noChangeAspect="1"/>
          </p:cNvSpPr>
          <p:nvPr/>
        </p:nvSpPr>
        <p:spPr>
          <a:xfrm>
            <a:off x="9555548" y="2668573"/>
            <a:ext cx="256032" cy="25603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C064CC0-FB7E-7319-4C01-6DCD82E4DB73}"/>
              </a:ext>
            </a:extLst>
          </p:cNvPr>
          <p:cNvSpPr/>
          <p:nvPr/>
        </p:nvSpPr>
        <p:spPr>
          <a:xfrm>
            <a:off x="7683910" y="2624123"/>
            <a:ext cx="988142" cy="3004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40E2F28-50DA-84AF-6D17-1B76188FDD22}"/>
              </a:ext>
            </a:extLst>
          </p:cNvPr>
          <p:cNvSpPr/>
          <p:nvPr/>
        </p:nvSpPr>
        <p:spPr>
          <a:xfrm>
            <a:off x="4658365" y="2035048"/>
            <a:ext cx="988142" cy="3004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ular Callout 18">
            <a:extLst>
              <a:ext uri="{FF2B5EF4-FFF2-40B4-BE49-F238E27FC236}">
                <a16:creationId xmlns:a16="http://schemas.microsoft.com/office/drawing/2014/main" id="{380E525A-B26C-20AF-3DF9-8C3C8669A3CE}"/>
              </a:ext>
            </a:extLst>
          </p:cNvPr>
          <p:cNvSpPr/>
          <p:nvPr/>
        </p:nvSpPr>
        <p:spPr>
          <a:xfrm>
            <a:off x="8816162" y="3270464"/>
            <a:ext cx="3080824" cy="1325563"/>
          </a:xfrm>
          <a:prstGeom prst="wedgeRectCallout">
            <a:avLst>
              <a:gd name="adj1" fmla="val -26282"/>
              <a:gd name="adj2" fmla="val -56819"/>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robustness claims from detector defenses</a:t>
            </a:r>
          </a:p>
        </p:txBody>
      </p:sp>
      <mc:AlternateContent xmlns:mc="http://schemas.openxmlformats.org/markup-compatibility/2006" xmlns:a14="http://schemas.microsoft.com/office/drawing/2010/main">
        <mc:Choice Requires="a14">
          <p:sp>
            <p:nvSpPr>
              <p:cNvPr id="20" name="Rectangular Callout 19">
                <a:extLst>
                  <a:ext uri="{FF2B5EF4-FFF2-40B4-BE49-F238E27FC236}">
                    <a16:creationId xmlns:a16="http://schemas.microsoft.com/office/drawing/2014/main" id="{04C0ACBE-9FBB-8B05-5C63-08E7954D0543}"/>
                  </a:ext>
                </a:extLst>
              </p:cNvPr>
              <p:cNvSpPr/>
              <p:nvPr/>
            </p:nvSpPr>
            <p:spPr>
              <a:xfrm>
                <a:off x="4069707" y="3562686"/>
                <a:ext cx="3418449" cy="1325563"/>
              </a:xfrm>
              <a:prstGeom prst="wedgeRectCallout">
                <a:avLst>
                  <a:gd name="adj1" fmla="val 33274"/>
                  <a:gd name="adj2" fmla="val -71726"/>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SOTA robust classification for </a:t>
                </a:r>
                <a14:m>
                  <m:oMath xmlns:m="http://schemas.openxmlformats.org/officeDocument/2006/math">
                    <m:r>
                      <a:rPr lang="en-US" sz="2400" i="1">
                        <a:solidFill>
                          <a:schemeClr val="tx1"/>
                        </a:solidFill>
                        <a:latin typeface="Cambria Math" panose="02040503050406030204" pitchFamily="18" charset="0"/>
                        <a:ea typeface="Cambria Math" panose="02040503050406030204" pitchFamily="18" charset="0"/>
                      </a:rPr>
                      <m:t>ℓ</m:t>
                    </m:r>
                    <m:r>
                      <a:rPr lang="en-US" sz="2400" baseline="-25000" dirty="0">
                        <a:solidFill>
                          <a:schemeClr val="tx1"/>
                        </a:solidFill>
                        <a:latin typeface="Cambria Math" panose="02040503050406030204" pitchFamily="18" charset="0"/>
                      </a:rPr>
                      <m:t>∞</m:t>
                    </m:r>
                  </m:oMath>
                </a14:m>
                <a:r>
                  <a:rPr lang="en-US" sz="2400" dirty="0">
                    <a:solidFill>
                      <a:schemeClr val="tx1"/>
                    </a:solidFill>
                  </a:rPr>
                  <a:t> attacks on CIFAR-10</a:t>
                </a:r>
              </a:p>
            </p:txBody>
          </p:sp>
        </mc:Choice>
        <mc:Fallback xmlns="">
          <p:sp>
            <p:nvSpPr>
              <p:cNvPr id="20" name="Rectangular Callout 19">
                <a:extLst>
                  <a:ext uri="{FF2B5EF4-FFF2-40B4-BE49-F238E27FC236}">
                    <a16:creationId xmlns:a16="http://schemas.microsoft.com/office/drawing/2014/main" id="{04C0ACBE-9FBB-8B05-5C63-08E7954D0543}"/>
                  </a:ext>
                </a:extLst>
              </p:cNvPr>
              <p:cNvSpPr>
                <a:spLocks noRot="1" noChangeAspect="1" noMove="1" noResize="1" noEditPoints="1" noAdjustHandles="1" noChangeArrowheads="1" noChangeShapeType="1" noTextEdit="1"/>
              </p:cNvSpPr>
              <p:nvPr/>
            </p:nvSpPr>
            <p:spPr>
              <a:xfrm>
                <a:off x="4069707" y="3562686"/>
                <a:ext cx="3418449" cy="1325563"/>
              </a:xfrm>
              <a:prstGeom prst="wedgeRectCallout">
                <a:avLst>
                  <a:gd name="adj1" fmla="val 33274"/>
                  <a:gd name="adj2" fmla="val -71726"/>
                </a:avLst>
              </a:prstGeom>
              <a:blipFill>
                <a:blip r:embed="rId4"/>
                <a:stretch>
                  <a:fillRect b="-4688"/>
                </a:stretch>
              </a:blipFill>
              <a:ln>
                <a:noFill/>
              </a:ln>
            </p:spPr>
            <p:txBody>
              <a:bodyPr/>
              <a:lstStyle/>
              <a:p>
                <a:r>
                  <a:rPr lang="en-US">
                    <a:noFill/>
                  </a:rPr>
                  <a:t> </a:t>
                </a:r>
              </a:p>
            </p:txBody>
          </p:sp>
        </mc:Fallback>
      </mc:AlternateContent>
      <p:pic>
        <p:nvPicPr>
          <p:cNvPr id="12" name="Picture 11">
            <a:extLst>
              <a:ext uri="{FF2B5EF4-FFF2-40B4-BE49-F238E27FC236}">
                <a16:creationId xmlns:a16="http://schemas.microsoft.com/office/drawing/2014/main" id="{F28EA08D-6C52-52AA-6C2B-7157CE08402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55998" y="4994408"/>
            <a:ext cx="3245865" cy="878715"/>
          </a:xfrm>
          <a:prstGeom prst="rect">
            <a:avLst/>
          </a:prstGeom>
          <a:ln w="38100">
            <a:solidFill>
              <a:schemeClr val="accent1"/>
            </a:solidFill>
          </a:ln>
        </p:spPr>
      </p:pic>
    </p:spTree>
    <p:extLst>
      <p:ext uri="{BB962C8B-B14F-4D97-AF65-F5344CB8AC3E}">
        <p14:creationId xmlns:p14="http://schemas.microsoft.com/office/powerpoint/2010/main" val="27929198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51EB3AE8-9C3D-AE43-A649-B0AA8CFA4D50}"/>
              </a:ext>
            </a:extLst>
          </p:cNvPr>
          <p:cNvPicPr>
            <a:picLocks noChangeAspect="1"/>
          </p:cNvPicPr>
          <p:nvPr/>
        </p:nvPicPr>
        <p:blipFill>
          <a:blip r:embed="rId3"/>
          <a:stretch>
            <a:fillRect/>
          </a:stretch>
        </p:blipFill>
        <p:spPr>
          <a:xfrm>
            <a:off x="2433711" y="1795762"/>
            <a:ext cx="6690442" cy="5062237"/>
          </a:xfrm>
          <a:prstGeom prst="rect">
            <a:avLst/>
          </a:prstGeom>
        </p:spPr>
      </p:pic>
      <p:sp>
        <p:nvSpPr>
          <p:cNvPr id="2" name="Title 1">
            <a:extLst>
              <a:ext uri="{FF2B5EF4-FFF2-40B4-BE49-F238E27FC236}">
                <a16:creationId xmlns:a16="http://schemas.microsoft.com/office/drawing/2014/main" id="{F0E81E84-7064-FF4C-8886-0D766CDE596D}"/>
              </a:ext>
            </a:extLst>
          </p:cNvPr>
          <p:cNvSpPr>
            <a:spLocks noGrp="1"/>
          </p:cNvSpPr>
          <p:nvPr>
            <p:ph type="title"/>
          </p:nvPr>
        </p:nvSpPr>
        <p:spPr>
          <a:xfrm>
            <a:off x="463826" y="410368"/>
            <a:ext cx="8144049" cy="1325563"/>
          </a:xfrm>
        </p:spPr>
        <p:txBody>
          <a:bodyPr>
            <a:normAutofit/>
          </a:bodyPr>
          <a:lstStyle/>
          <a:p>
            <a:r>
              <a:rPr lang="en-US" dirty="0"/>
              <a:t>Many detectors </a:t>
            </a:r>
            <a:r>
              <a:rPr lang="en-US" i="1" dirty="0">
                <a:solidFill>
                  <a:srgbClr val="7030A0"/>
                </a:solidFill>
              </a:rPr>
              <a:t>implicitly</a:t>
            </a:r>
            <a:r>
              <a:rPr lang="en-US" dirty="0"/>
              <a:t> claim such a breakthrough!</a:t>
            </a:r>
          </a:p>
        </p:txBody>
      </p:sp>
      <p:sp>
        <p:nvSpPr>
          <p:cNvPr id="4" name="Slide Number Placeholder 3">
            <a:extLst>
              <a:ext uri="{FF2B5EF4-FFF2-40B4-BE49-F238E27FC236}">
                <a16:creationId xmlns:a16="http://schemas.microsoft.com/office/drawing/2014/main" id="{E4AB5EC5-FAE2-D949-A57E-995840C88066}"/>
              </a:ext>
            </a:extLst>
          </p:cNvPr>
          <p:cNvSpPr>
            <a:spLocks noGrp="1"/>
          </p:cNvSpPr>
          <p:nvPr>
            <p:ph type="sldNum" sz="quarter" idx="12"/>
          </p:nvPr>
        </p:nvSpPr>
        <p:spPr/>
        <p:txBody>
          <a:bodyPr/>
          <a:lstStyle/>
          <a:p>
            <a:fld id="{BBDB7499-F370-8348-83C5-507685BB046D}" type="slidenum">
              <a:rPr lang="en-US" smtClean="0"/>
              <a:pPr/>
              <a:t>37</a:t>
            </a:fld>
            <a:endParaRPr lang="en-US" sz="1600" dirty="0"/>
          </a:p>
        </p:txBody>
      </p:sp>
      <p:sp>
        <p:nvSpPr>
          <p:cNvPr id="7" name="Oval 6">
            <a:extLst>
              <a:ext uri="{FF2B5EF4-FFF2-40B4-BE49-F238E27FC236}">
                <a16:creationId xmlns:a16="http://schemas.microsoft.com/office/drawing/2014/main" id="{9919E0F0-41FD-D941-F43F-B2FACE7AEE1D}"/>
              </a:ext>
            </a:extLst>
          </p:cNvPr>
          <p:cNvSpPr>
            <a:spLocks noChangeAspect="1"/>
          </p:cNvSpPr>
          <p:nvPr/>
        </p:nvSpPr>
        <p:spPr>
          <a:xfrm>
            <a:off x="6299122" y="2033573"/>
            <a:ext cx="256032" cy="256032"/>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7BA8AEA-5C8A-838F-C453-09861868E86B}"/>
              </a:ext>
            </a:extLst>
          </p:cNvPr>
          <p:cNvSpPr>
            <a:spLocks noChangeAspect="1"/>
          </p:cNvSpPr>
          <p:nvPr/>
        </p:nvSpPr>
        <p:spPr>
          <a:xfrm>
            <a:off x="9555543" y="2668573"/>
            <a:ext cx="256032" cy="256032"/>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CFE35F70-FC2D-C43B-F634-4F187D7EFC57}"/>
              </a:ext>
            </a:extLst>
          </p:cNvPr>
          <p:cNvCxnSpPr>
            <a:cxnSpLocks/>
          </p:cNvCxnSpPr>
          <p:nvPr/>
        </p:nvCxnSpPr>
        <p:spPr>
          <a:xfrm flipH="1">
            <a:off x="5294671" y="2153264"/>
            <a:ext cx="1004451" cy="0"/>
          </a:xfrm>
          <a:prstGeom prst="straightConnector1">
            <a:avLst/>
          </a:prstGeom>
          <a:ln w="28575">
            <a:solidFill>
              <a:schemeClr val="tx1"/>
            </a:solidFill>
            <a:prstDash val="dash"/>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8F42A53E-D6D2-7AAA-5A8B-795E781C1B3A}"/>
              </a:ext>
            </a:extLst>
          </p:cNvPr>
          <p:cNvCxnSpPr>
            <a:cxnSpLocks/>
          </p:cNvCxnSpPr>
          <p:nvPr/>
        </p:nvCxnSpPr>
        <p:spPr>
          <a:xfrm flipH="1" flipV="1">
            <a:off x="8104955" y="2742313"/>
            <a:ext cx="1005840" cy="0"/>
          </a:xfrm>
          <a:prstGeom prst="straightConnector1">
            <a:avLst/>
          </a:prstGeom>
          <a:ln w="28575">
            <a:solidFill>
              <a:schemeClr val="tx1"/>
            </a:solidFill>
            <a:prstDash val="dash"/>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6166F0B4-D2CF-FC9A-05A9-F9818531EDB8}"/>
              </a:ext>
            </a:extLst>
          </p:cNvPr>
          <p:cNvCxnSpPr>
            <a:cxnSpLocks/>
          </p:cNvCxnSpPr>
          <p:nvPr/>
        </p:nvCxnSpPr>
        <p:spPr>
          <a:xfrm flipH="1" flipV="1">
            <a:off x="8540500" y="2791573"/>
            <a:ext cx="1005840" cy="0"/>
          </a:xfrm>
          <a:prstGeom prst="straightConnector1">
            <a:avLst/>
          </a:prstGeom>
          <a:ln w="28575">
            <a:solidFill>
              <a:schemeClr val="tx1"/>
            </a:solidFill>
            <a:prstDash val="dash"/>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17" name="Oval 16">
            <a:extLst>
              <a:ext uri="{FF2B5EF4-FFF2-40B4-BE49-F238E27FC236}">
                <a16:creationId xmlns:a16="http://schemas.microsoft.com/office/drawing/2014/main" id="{EF176E31-2884-C6F7-CCEB-CA54DE313B43}"/>
              </a:ext>
            </a:extLst>
          </p:cNvPr>
          <p:cNvSpPr>
            <a:spLocks noChangeAspect="1"/>
          </p:cNvSpPr>
          <p:nvPr/>
        </p:nvSpPr>
        <p:spPr>
          <a:xfrm>
            <a:off x="9145765" y="2624123"/>
            <a:ext cx="256032" cy="256032"/>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ular Callout 17">
            <a:extLst>
              <a:ext uri="{FF2B5EF4-FFF2-40B4-BE49-F238E27FC236}">
                <a16:creationId xmlns:a16="http://schemas.microsoft.com/office/drawing/2014/main" id="{B380AC8A-93DA-42CC-2D82-BD9396ABAA76}"/>
              </a:ext>
            </a:extLst>
          </p:cNvPr>
          <p:cNvSpPr/>
          <p:nvPr/>
        </p:nvSpPr>
        <p:spPr>
          <a:xfrm>
            <a:off x="8607875" y="3150016"/>
            <a:ext cx="3356486" cy="1145020"/>
          </a:xfrm>
          <a:prstGeom prst="wedgeRectCallout">
            <a:avLst>
              <a:gd name="adj1" fmla="val -26282"/>
              <a:gd name="adj2" fmla="val -5681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our reduction implies a robust classifier for </a:t>
            </a:r>
            <a:r>
              <a:rPr lang="en-US" sz="2400" dirty="0" err="1">
                <a:solidFill>
                  <a:schemeClr val="tx1"/>
                </a:solidFill>
              </a:rPr>
              <a:t>ε</a:t>
            </a:r>
            <a:r>
              <a:rPr lang="en-US" sz="2400" dirty="0">
                <a:solidFill>
                  <a:schemeClr val="tx1"/>
                </a:solidFill>
              </a:rPr>
              <a:t>/2</a:t>
            </a:r>
          </a:p>
        </p:txBody>
      </p:sp>
    </p:spTree>
    <p:extLst>
      <p:ext uri="{BB962C8B-B14F-4D97-AF65-F5344CB8AC3E}">
        <p14:creationId xmlns:p14="http://schemas.microsoft.com/office/powerpoint/2010/main" val="18042562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51EB3AE8-9C3D-AE43-A649-B0AA8CFA4D50}"/>
              </a:ext>
            </a:extLst>
          </p:cNvPr>
          <p:cNvPicPr>
            <a:picLocks noChangeAspect="1"/>
          </p:cNvPicPr>
          <p:nvPr/>
        </p:nvPicPr>
        <p:blipFill>
          <a:blip r:embed="rId3"/>
          <a:stretch>
            <a:fillRect/>
          </a:stretch>
        </p:blipFill>
        <p:spPr>
          <a:xfrm>
            <a:off x="2433711" y="1795762"/>
            <a:ext cx="6690442" cy="5062237"/>
          </a:xfrm>
          <a:prstGeom prst="rect">
            <a:avLst/>
          </a:prstGeom>
        </p:spPr>
      </p:pic>
      <p:sp>
        <p:nvSpPr>
          <p:cNvPr id="2" name="Title 1">
            <a:extLst>
              <a:ext uri="{FF2B5EF4-FFF2-40B4-BE49-F238E27FC236}">
                <a16:creationId xmlns:a16="http://schemas.microsoft.com/office/drawing/2014/main" id="{F0E81E84-7064-FF4C-8886-0D766CDE596D}"/>
              </a:ext>
            </a:extLst>
          </p:cNvPr>
          <p:cNvSpPr>
            <a:spLocks noGrp="1"/>
          </p:cNvSpPr>
          <p:nvPr>
            <p:ph type="title"/>
          </p:nvPr>
        </p:nvSpPr>
        <p:spPr>
          <a:xfrm>
            <a:off x="463826" y="410368"/>
            <a:ext cx="11728174" cy="1325563"/>
          </a:xfrm>
        </p:spPr>
        <p:txBody>
          <a:bodyPr>
            <a:noAutofit/>
          </a:bodyPr>
          <a:lstStyle/>
          <a:p>
            <a:r>
              <a:rPr lang="en-US" dirty="0"/>
              <a:t>Optimistic view: this is a </a:t>
            </a:r>
            <a:r>
              <a:rPr lang="en-US" i="1" dirty="0">
                <a:solidFill>
                  <a:srgbClr val="009051"/>
                </a:solidFill>
              </a:rPr>
              <a:t>breakthrough</a:t>
            </a:r>
            <a:r>
              <a:rPr lang="en-US" i="1" dirty="0">
                <a:solidFill>
                  <a:srgbClr val="7030A0"/>
                </a:solidFill>
              </a:rPr>
              <a:t> </a:t>
            </a:r>
            <a:r>
              <a:rPr lang="en-US" dirty="0"/>
              <a:t>in (inefficient) robust classification!</a:t>
            </a:r>
          </a:p>
        </p:txBody>
      </p:sp>
      <p:sp>
        <p:nvSpPr>
          <p:cNvPr id="4" name="Slide Number Placeholder 3">
            <a:extLst>
              <a:ext uri="{FF2B5EF4-FFF2-40B4-BE49-F238E27FC236}">
                <a16:creationId xmlns:a16="http://schemas.microsoft.com/office/drawing/2014/main" id="{E4AB5EC5-FAE2-D949-A57E-995840C88066}"/>
              </a:ext>
            </a:extLst>
          </p:cNvPr>
          <p:cNvSpPr>
            <a:spLocks noGrp="1"/>
          </p:cNvSpPr>
          <p:nvPr>
            <p:ph type="sldNum" sz="quarter" idx="12"/>
          </p:nvPr>
        </p:nvSpPr>
        <p:spPr/>
        <p:txBody>
          <a:bodyPr/>
          <a:lstStyle/>
          <a:p>
            <a:fld id="{BBDB7499-F370-8348-83C5-507685BB046D}" type="slidenum">
              <a:rPr lang="en-US" smtClean="0"/>
              <a:pPr/>
              <a:t>38</a:t>
            </a:fld>
            <a:endParaRPr lang="en-US" sz="1600" dirty="0"/>
          </a:p>
        </p:txBody>
      </p:sp>
      <p:pic>
        <p:nvPicPr>
          <p:cNvPr id="14338" name="Picture 2" descr="sceptical – Liberal Dictionary">
            <a:extLst>
              <a:ext uri="{FF2B5EF4-FFF2-40B4-BE49-F238E27FC236}">
                <a16:creationId xmlns:a16="http://schemas.microsoft.com/office/drawing/2014/main" id="{2419B326-F555-F136-44D3-9DE514EE351C}"/>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938458" y="2298214"/>
            <a:ext cx="2880909" cy="2222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22048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4GIFs.com person nose cheek emotion eye forehead">
            <a:extLst>
              <a:ext uri="{FF2B5EF4-FFF2-40B4-BE49-F238E27FC236}">
                <a16:creationId xmlns:a16="http://schemas.microsoft.com/office/drawing/2014/main" id="{04DAA867-1BC8-A778-74C5-5668D1650B1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145327" y="1204409"/>
            <a:ext cx="2589905" cy="327016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51EB3AE8-9C3D-AE43-A649-B0AA8CFA4D50}"/>
              </a:ext>
            </a:extLst>
          </p:cNvPr>
          <p:cNvPicPr>
            <a:picLocks noChangeAspect="1"/>
          </p:cNvPicPr>
          <p:nvPr/>
        </p:nvPicPr>
        <p:blipFill>
          <a:blip r:embed="rId4"/>
          <a:stretch>
            <a:fillRect/>
          </a:stretch>
        </p:blipFill>
        <p:spPr>
          <a:xfrm>
            <a:off x="2433711" y="1795762"/>
            <a:ext cx="6690442" cy="5062237"/>
          </a:xfrm>
          <a:prstGeom prst="rect">
            <a:avLst/>
          </a:prstGeom>
        </p:spPr>
      </p:pic>
      <p:sp>
        <p:nvSpPr>
          <p:cNvPr id="2" name="Title 1">
            <a:extLst>
              <a:ext uri="{FF2B5EF4-FFF2-40B4-BE49-F238E27FC236}">
                <a16:creationId xmlns:a16="http://schemas.microsoft.com/office/drawing/2014/main" id="{F0E81E84-7064-FF4C-8886-0D766CDE596D}"/>
              </a:ext>
            </a:extLst>
          </p:cNvPr>
          <p:cNvSpPr>
            <a:spLocks noGrp="1"/>
          </p:cNvSpPr>
          <p:nvPr>
            <p:ph type="title"/>
          </p:nvPr>
        </p:nvSpPr>
        <p:spPr/>
        <p:txBody>
          <a:bodyPr>
            <a:normAutofit/>
          </a:bodyPr>
          <a:lstStyle/>
          <a:p>
            <a:r>
              <a:rPr lang="en-US" dirty="0"/>
              <a:t>Pessimistic (</a:t>
            </a:r>
            <a:r>
              <a:rPr lang="en-US" i="1" dirty="0"/>
              <a:t>realistic?</a:t>
            </a:r>
            <a:r>
              <a:rPr lang="en-US" dirty="0"/>
              <a:t>) view: </a:t>
            </a:r>
            <a:br>
              <a:rPr lang="en-US" dirty="0"/>
            </a:br>
            <a:r>
              <a:rPr lang="en-US" dirty="0">
                <a:solidFill>
                  <a:srgbClr val="C00000"/>
                </a:solidFill>
              </a:rPr>
              <a:t>These detectors are </a:t>
            </a:r>
            <a:r>
              <a:rPr lang="en-US" i="1" dirty="0">
                <a:solidFill>
                  <a:srgbClr val="C00000"/>
                </a:solidFill>
              </a:rPr>
              <a:t>not robust!</a:t>
            </a:r>
          </a:p>
        </p:txBody>
      </p:sp>
      <p:sp>
        <p:nvSpPr>
          <p:cNvPr id="4" name="Slide Number Placeholder 3">
            <a:extLst>
              <a:ext uri="{FF2B5EF4-FFF2-40B4-BE49-F238E27FC236}">
                <a16:creationId xmlns:a16="http://schemas.microsoft.com/office/drawing/2014/main" id="{E4AB5EC5-FAE2-D949-A57E-995840C88066}"/>
              </a:ext>
            </a:extLst>
          </p:cNvPr>
          <p:cNvSpPr>
            <a:spLocks noGrp="1"/>
          </p:cNvSpPr>
          <p:nvPr>
            <p:ph type="sldNum" sz="quarter" idx="12"/>
          </p:nvPr>
        </p:nvSpPr>
        <p:spPr/>
        <p:txBody>
          <a:bodyPr/>
          <a:lstStyle/>
          <a:p>
            <a:fld id="{BBDB7499-F370-8348-83C5-507685BB046D}" type="slidenum">
              <a:rPr lang="en-US" smtClean="0"/>
              <a:pPr/>
              <a:t>39</a:t>
            </a:fld>
            <a:endParaRPr lang="en-US" sz="1600" dirty="0"/>
          </a:p>
        </p:txBody>
      </p:sp>
      <p:cxnSp>
        <p:nvCxnSpPr>
          <p:cNvPr id="8" name="Straight Arrow Connector 7">
            <a:extLst>
              <a:ext uri="{FF2B5EF4-FFF2-40B4-BE49-F238E27FC236}">
                <a16:creationId xmlns:a16="http://schemas.microsoft.com/office/drawing/2014/main" id="{E65F74CA-6857-EF32-ED99-FF06C114A60F}"/>
              </a:ext>
            </a:extLst>
          </p:cNvPr>
          <p:cNvCxnSpPr>
            <a:cxnSpLocks/>
          </p:cNvCxnSpPr>
          <p:nvPr/>
        </p:nvCxnSpPr>
        <p:spPr>
          <a:xfrm>
            <a:off x="8419289" y="2876633"/>
            <a:ext cx="39963" cy="2907053"/>
          </a:xfrm>
          <a:prstGeom prst="straightConnector1">
            <a:avLst/>
          </a:prstGeom>
          <a:ln w="28575">
            <a:solidFill>
              <a:schemeClr val="tx1"/>
            </a:solidFill>
            <a:prstDash val="dash"/>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11" name="Oval 10">
            <a:extLst>
              <a:ext uri="{FF2B5EF4-FFF2-40B4-BE49-F238E27FC236}">
                <a16:creationId xmlns:a16="http://schemas.microsoft.com/office/drawing/2014/main" id="{CBD85CB9-090C-B184-E1E1-D3C83A122F12}"/>
              </a:ext>
            </a:extLst>
          </p:cNvPr>
          <p:cNvSpPr>
            <a:spLocks noChangeAspect="1"/>
          </p:cNvSpPr>
          <p:nvPr/>
        </p:nvSpPr>
        <p:spPr>
          <a:xfrm>
            <a:off x="8333803" y="5804951"/>
            <a:ext cx="256032" cy="25603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3A4CBD4-F42E-5D97-0931-01DF3960F251}"/>
              </a:ext>
            </a:extLst>
          </p:cNvPr>
          <p:cNvSpPr/>
          <p:nvPr/>
        </p:nvSpPr>
        <p:spPr>
          <a:xfrm>
            <a:off x="8136011" y="2619641"/>
            <a:ext cx="646482" cy="2782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7FE06795-922B-F75D-4C46-1362D80E618C}"/>
              </a:ext>
            </a:extLst>
          </p:cNvPr>
          <p:cNvSpPr>
            <a:spLocks noChangeAspect="1"/>
          </p:cNvSpPr>
          <p:nvPr/>
        </p:nvSpPr>
        <p:spPr>
          <a:xfrm>
            <a:off x="8288706" y="2680432"/>
            <a:ext cx="256032" cy="256032"/>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99F19A5-76CB-6DB8-20C9-9D99F009DFCD}"/>
              </a:ext>
            </a:extLst>
          </p:cNvPr>
          <p:cNvPicPr>
            <a:picLocks noChangeAspect="1"/>
          </p:cNvPicPr>
          <p:nvPr/>
        </p:nvPicPr>
        <p:blipFill>
          <a:blip r:embed="rId5"/>
          <a:stretch>
            <a:fillRect/>
          </a:stretch>
        </p:blipFill>
        <p:spPr>
          <a:xfrm>
            <a:off x="5722023" y="4124588"/>
            <a:ext cx="5389397" cy="1290874"/>
          </a:xfrm>
          <a:prstGeom prst="rect">
            <a:avLst/>
          </a:prstGeom>
          <a:ln w="38100">
            <a:solidFill>
              <a:schemeClr val="tx1"/>
            </a:solidFill>
          </a:ln>
        </p:spPr>
      </p:pic>
    </p:spTree>
    <p:extLst>
      <p:ext uri="{BB962C8B-B14F-4D97-AF65-F5344CB8AC3E}">
        <p14:creationId xmlns:p14="http://schemas.microsoft.com/office/powerpoint/2010/main" val="197962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E96B9-C422-E08B-92BD-BC29C4F05751}"/>
              </a:ext>
            </a:extLst>
          </p:cNvPr>
          <p:cNvSpPr>
            <a:spLocks noGrp="1"/>
          </p:cNvSpPr>
          <p:nvPr>
            <p:ph type="title"/>
          </p:nvPr>
        </p:nvSpPr>
        <p:spPr>
          <a:xfrm>
            <a:off x="463826" y="410368"/>
            <a:ext cx="11728174" cy="1325563"/>
          </a:xfrm>
        </p:spPr>
        <p:txBody>
          <a:bodyPr/>
          <a:lstStyle/>
          <a:p>
            <a:r>
              <a:rPr lang="en-US" u="sng" dirty="0"/>
              <a:t>Today:</a:t>
            </a:r>
            <a:r>
              <a:rPr lang="en-US" dirty="0"/>
              <a:t> refuting a defense = </a:t>
            </a:r>
            <a:r>
              <a:rPr lang="en-US" dirty="0">
                <a:solidFill>
                  <a:srgbClr val="7030A0"/>
                </a:solidFill>
              </a:rPr>
              <a:t>building an attack.</a:t>
            </a:r>
          </a:p>
        </p:txBody>
      </p:sp>
      <p:sp>
        <p:nvSpPr>
          <p:cNvPr id="4" name="Slide Number Placeholder 3">
            <a:extLst>
              <a:ext uri="{FF2B5EF4-FFF2-40B4-BE49-F238E27FC236}">
                <a16:creationId xmlns:a16="http://schemas.microsoft.com/office/drawing/2014/main" id="{494C9553-7E29-0364-7FC7-B6D80D9B2347}"/>
              </a:ext>
            </a:extLst>
          </p:cNvPr>
          <p:cNvSpPr>
            <a:spLocks noGrp="1"/>
          </p:cNvSpPr>
          <p:nvPr>
            <p:ph type="sldNum" sz="quarter" idx="12"/>
          </p:nvPr>
        </p:nvSpPr>
        <p:spPr/>
        <p:txBody>
          <a:bodyPr/>
          <a:lstStyle/>
          <a:p>
            <a:fld id="{BBDB7499-F370-8348-83C5-507685BB046D}" type="slidenum">
              <a:rPr lang="en-US" smtClean="0"/>
              <a:pPr/>
              <a:t>4</a:t>
            </a:fld>
            <a:endParaRPr lang="en-US" sz="1600" dirty="0"/>
          </a:p>
        </p:txBody>
      </p:sp>
      <p:pic>
        <p:nvPicPr>
          <p:cNvPr id="26626" name="Picture 2" descr="Catapults at the Jamboree – SCOUT PIONEERING">
            <a:extLst>
              <a:ext uri="{FF2B5EF4-FFF2-40B4-BE49-F238E27FC236}">
                <a16:creationId xmlns:a16="http://schemas.microsoft.com/office/drawing/2014/main" id="{512C520F-F62B-14EC-79B4-E2E06365851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01572" y="1449654"/>
            <a:ext cx="4790938" cy="401024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Neural Networks From Scratch - victorzhou.com">
            <a:extLst>
              <a:ext uri="{FF2B5EF4-FFF2-40B4-BE49-F238E27FC236}">
                <a16:creationId xmlns:a16="http://schemas.microsoft.com/office/drawing/2014/main" id="{AA65EBC0-12DC-AEFB-FC00-8D03C7B62385}"/>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7443" y="1820540"/>
            <a:ext cx="1845321" cy="922661"/>
          </a:xfrm>
          <a:prstGeom prst="rect">
            <a:avLst/>
          </a:prstGeom>
          <a:noFill/>
          <a:ln w="38100">
            <a:noFill/>
          </a:ln>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938D0D3-817A-25E2-1FB3-0A5703EF0478}"/>
              </a:ext>
            </a:extLst>
          </p:cNvPr>
          <p:cNvSpPr txBox="1"/>
          <p:nvPr/>
        </p:nvSpPr>
        <p:spPr>
          <a:xfrm>
            <a:off x="6521823" y="1999877"/>
            <a:ext cx="4663456" cy="584775"/>
          </a:xfrm>
          <a:prstGeom prst="rect">
            <a:avLst/>
          </a:prstGeom>
          <a:noFill/>
        </p:spPr>
        <p:txBody>
          <a:bodyPr wrap="none" rtlCol="0">
            <a:spAutoFit/>
          </a:bodyPr>
          <a:lstStyle/>
          <a:p>
            <a:r>
              <a:rPr lang="en-US" sz="3200" dirty="0">
                <a:latin typeface="Cambria Math" panose="02040503050406030204" pitchFamily="18" charset="0"/>
                <a:ea typeface="Cambria Math" panose="02040503050406030204" pitchFamily="18" charset="0"/>
              </a:rPr>
              <a:t>My			is robust. </a:t>
            </a:r>
          </a:p>
        </p:txBody>
      </p:sp>
      <p:sp>
        <p:nvSpPr>
          <p:cNvPr id="8" name="Rounded Rectangle 7">
            <a:extLst>
              <a:ext uri="{FF2B5EF4-FFF2-40B4-BE49-F238E27FC236}">
                <a16:creationId xmlns:a16="http://schemas.microsoft.com/office/drawing/2014/main" id="{555D0A9A-6FF9-8AB9-19EE-6E97D5A83142}"/>
              </a:ext>
            </a:extLst>
          </p:cNvPr>
          <p:cNvSpPr/>
          <p:nvPr/>
        </p:nvSpPr>
        <p:spPr>
          <a:xfrm>
            <a:off x="6347012" y="1820539"/>
            <a:ext cx="4915765" cy="922661"/>
          </a:xfrm>
          <a:prstGeom prst="roundRect">
            <a:avLst/>
          </a:prstGeom>
          <a:noFill/>
          <a:ln w="38100">
            <a:solidFill>
              <a:srgbClr val="7030A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9" name="Rounded Rectangle 8">
            <a:extLst>
              <a:ext uri="{FF2B5EF4-FFF2-40B4-BE49-F238E27FC236}">
                <a16:creationId xmlns:a16="http://schemas.microsoft.com/office/drawing/2014/main" id="{8517784A-20D1-C64B-5BF9-C70F3A59281A}"/>
              </a:ext>
            </a:extLst>
          </p:cNvPr>
          <p:cNvSpPr/>
          <p:nvPr/>
        </p:nvSpPr>
        <p:spPr>
          <a:xfrm>
            <a:off x="6342529" y="3073157"/>
            <a:ext cx="5109883" cy="2978019"/>
          </a:xfrm>
          <a:prstGeom prst="roundRect">
            <a:avLst/>
          </a:prstGeom>
          <a:noFill/>
          <a:ln w="38100">
            <a:solidFill>
              <a:srgbClr val="C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pic>
        <p:nvPicPr>
          <p:cNvPr id="10" name="Picture 9">
            <a:extLst>
              <a:ext uri="{FF2B5EF4-FFF2-40B4-BE49-F238E27FC236}">
                <a16:creationId xmlns:a16="http://schemas.microsoft.com/office/drawing/2014/main" id="{CC6975FA-41C7-3E66-BFB0-21EAD50D9B8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54131" y="3219369"/>
            <a:ext cx="1843741" cy="2749532"/>
          </a:xfrm>
          <a:prstGeom prst="rect">
            <a:avLst/>
          </a:prstGeom>
        </p:spPr>
      </p:pic>
      <p:sp>
        <p:nvSpPr>
          <p:cNvPr id="12" name="Right Arrow 11">
            <a:extLst>
              <a:ext uri="{FF2B5EF4-FFF2-40B4-BE49-F238E27FC236}">
                <a16:creationId xmlns:a16="http://schemas.microsoft.com/office/drawing/2014/main" id="{C9AA1FA4-7A83-9371-B894-C24B99484E52}"/>
              </a:ext>
            </a:extLst>
          </p:cNvPr>
          <p:cNvSpPr/>
          <p:nvPr/>
        </p:nvSpPr>
        <p:spPr>
          <a:xfrm>
            <a:off x="5539409" y="1999877"/>
            <a:ext cx="649356" cy="58477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FB5DFD88-BAC8-6DF9-1805-99758B90007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688342" y="3219368"/>
            <a:ext cx="1889424" cy="2748253"/>
          </a:xfrm>
          <a:prstGeom prst="rect">
            <a:avLst/>
          </a:prstGeom>
        </p:spPr>
      </p:pic>
      <p:sp>
        <p:nvSpPr>
          <p:cNvPr id="5" name="Rectangle 4">
            <a:extLst>
              <a:ext uri="{FF2B5EF4-FFF2-40B4-BE49-F238E27FC236}">
                <a16:creationId xmlns:a16="http://schemas.microsoft.com/office/drawing/2014/main" id="{2AE4B04C-72DD-F49D-4519-3163C9E78AA1}"/>
              </a:ext>
            </a:extLst>
          </p:cNvPr>
          <p:cNvSpPr/>
          <p:nvPr/>
        </p:nvSpPr>
        <p:spPr>
          <a:xfrm>
            <a:off x="5718313" y="2896848"/>
            <a:ext cx="6533322" cy="346737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6756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4BB6A-2243-4A1D-2D82-5628FB95B4FB}"/>
              </a:ext>
            </a:extLst>
          </p:cNvPr>
          <p:cNvSpPr>
            <a:spLocks noGrp="1"/>
          </p:cNvSpPr>
          <p:nvPr>
            <p:ph type="title"/>
          </p:nvPr>
        </p:nvSpPr>
        <p:spPr/>
        <p:txBody>
          <a:bodyPr/>
          <a:lstStyle/>
          <a:p>
            <a:r>
              <a:rPr lang="en-US" dirty="0"/>
              <a:t>Robust detection is </a:t>
            </a:r>
            <a:r>
              <a:rPr lang="en-US" dirty="0">
                <a:solidFill>
                  <a:srgbClr val="7030A0"/>
                </a:solidFill>
              </a:rPr>
              <a:t>as hard as </a:t>
            </a:r>
            <a:r>
              <a:rPr lang="en-US" dirty="0"/>
              <a:t>classification.</a:t>
            </a:r>
          </a:p>
        </p:txBody>
      </p:sp>
      <p:sp>
        <p:nvSpPr>
          <p:cNvPr id="4" name="Slide Number Placeholder 3">
            <a:extLst>
              <a:ext uri="{FF2B5EF4-FFF2-40B4-BE49-F238E27FC236}">
                <a16:creationId xmlns:a16="http://schemas.microsoft.com/office/drawing/2014/main" id="{BD4AB3AB-1EF1-0BCD-8A7C-06583849B07A}"/>
              </a:ext>
            </a:extLst>
          </p:cNvPr>
          <p:cNvSpPr>
            <a:spLocks noGrp="1"/>
          </p:cNvSpPr>
          <p:nvPr>
            <p:ph type="sldNum" sz="quarter" idx="12"/>
          </p:nvPr>
        </p:nvSpPr>
        <p:spPr/>
        <p:txBody>
          <a:bodyPr/>
          <a:lstStyle/>
          <a:p>
            <a:fld id="{BBDB7499-F370-8348-83C5-507685BB046D}" type="slidenum">
              <a:rPr lang="en-US" smtClean="0"/>
              <a:pPr/>
              <a:t>40</a:t>
            </a:fld>
            <a:endParaRPr lang="en-US" sz="1600" dirty="0"/>
          </a:p>
        </p:txBody>
      </p:sp>
      <p:grpSp>
        <p:nvGrpSpPr>
          <p:cNvPr id="3" name="Group 2">
            <a:extLst>
              <a:ext uri="{FF2B5EF4-FFF2-40B4-BE49-F238E27FC236}">
                <a16:creationId xmlns:a16="http://schemas.microsoft.com/office/drawing/2014/main" id="{08C4C4B4-D2EB-2299-BAC1-879125691658}"/>
              </a:ext>
            </a:extLst>
          </p:cNvPr>
          <p:cNvGrpSpPr/>
          <p:nvPr/>
        </p:nvGrpSpPr>
        <p:grpSpPr>
          <a:xfrm>
            <a:off x="1378728" y="2286000"/>
            <a:ext cx="9434546" cy="2646360"/>
            <a:chOff x="1378728" y="1566039"/>
            <a:chExt cx="9434546" cy="2646360"/>
          </a:xfrm>
        </p:grpSpPr>
        <p:pic>
          <p:nvPicPr>
            <p:cNvPr id="5" name="Picture 6" descr="3 Ways to Solve Two Step Algebraic Equations - wikiHow">
              <a:extLst>
                <a:ext uri="{FF2B5EF4-FFF2-40B4-BE49-F238E27FC236}">
                  <a16:creationId xmlns:a16="http://schemas.microsoft.com/office/drawing/2014/main" id="{6865D915-EF1F-9224-F6AA-F0EFFD2C0E88}"/>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050159" y="1583603"/>
              <a:ext cx="3763115" cy="20991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67 Quantum physics blackboard Stock Video Footage - 4K and HD Video Clips |  Shutterstock">
              <a:extLst>
                <a:ext uri="{FF2B5EF4-FFF2-40B4-BE49-F238E27FC236}">
                  <a16:creationId xmlns:a16="http://schemas.microsoft.com/office/drawing/2014/main" id="{6A907436-1DF1-7F15-8886-D57382A0E8A5}"/>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378728" y="1566039"/>
              <a:ext cx="3763115" cy="211675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69FB0BDA-0CD9-36EA-44A2-AFAED2090B99}"/>
                </a:ext>
              </a:extLst>
            </p:cNvPr>
            <p:cNvSpPr txBox="1"/>
            <p:nvPr/>
          </p:nvSpPr>
          <p:spPr>
            <a:xfrm>
              <a:off x="1763721" y="3750734"/>
              <a:ext cx="2993127" cy="461665"/>
            </a:xfrm>
            <a:prstGeom prst="rect">
              <a:avLst/>
            </a:prstGeom>
            <a:noFill/>
          </p:spPr>
          <p:txBody>
            <a:bodyPr wrap="none" rtlCol="0">
              <a:spAutoFit/>
            </a:bodyPr>
            <a:lstStyle/>
            <a:p>
              <a:r>
                <a:rPr lang="en-US" sz="2400" u="sng" dirty="0"/>
                <a:t>Robust classification</a:t>
              </a:r>
            </a:p>
          </p:txBody>
        </p:sp>
        <p:sp>
          <p:nvSpPr>
            <p:cNvPr id="15" name="TextBox 14">
              <a:extLst>
                <a:ext uri="{FF2B5EF4-FFF2-40B4-BE49-F238E27FC236}">
                  <a16:creationId xmlns:a16="http://schemas.microsoft.com/office/drawing/2014/main" id="{E5CC86A5-38A9-3DA9-D8CA-1EB1FDD8A826}"/>
                </a:ext>
              </a:extLst>
            </p:cNvPr>
            <p:cNvSpPr txBox="1"/>
            <p:nvPr/>
          </p:nvSpPr>
          <p:spPr>
            <a:xfrm>
              <a:off x="7683618" y="3750734"/>
              <a:ext cx="2496196" cy="461665"/>
            </a:xfrm>
            <a:prstGeom prst="rect">
              <a:avLst/>
            </a:prstGeom>
            <a:noFill/>
          </p:spPr>
          <p:txBody>
            <a:bodyPr wrap="none" rtlCol="0">
              <a:spAutoFit/>
            </a:bodyPr>
            <a:lstStyle/>
            <a:p>
              <a:r>
                <a:rPr lang="en-US" sz="2400" u="sng" dirty="0"/>
                <a:t>Robust detection</a:t>
              </a:r>
            </a:p>
          </p:txBody>
        </p:sp>
        <p:pic>
          <p:nvPicPr>
            <p:cNvPr id="10" name="Picture 9" descr="67 Quantum physics blackboard Stock Video Footage - 4K and HD Video Clips |  Shutterstock">
              <a:extLst>
                <a:ext uri="{FF2B5EF4-FFF2-40B4-BE49-F238E27FC236}">
                  <a16:creationId xmlns:a16="http://schemas.microsoft.com/office/drawing/2014/main" id="{7D3DF669-2A14-57F6-CFA8-1AA08EC4F4A5}"/>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378728" y="1566039"/>
              <a:ext cx="3763115" cy="211675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297549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4BB6A-2243-4A1D-2D82-5628FB95B4FB}"/>
              </a:ext>
            </a:extLst>
          </p:cNvPr>
          <p:cNvSpPr>
            <a:spLocks noGrp="1"/>
          </p:cNvSpPr>
          <p:nvPr>
            <p:ph type="title"/>
          </p:nvPr>
        </p:nvSpPr>
        <p:spPr/>
        <p:txBody>
          <a:bodyPr/>
          <a:lstStyle/>
          <a:p>
            <a:r>
              <a:rPr lang="en-US" dirty="0"/>
              <a:t>Robust detection is </a:t>
            </a:r>
            <a:r>
              <a:rPr lang="en-US" dirty="0">
                <a:solidFill>
                  <a:srgbClr val="7030A0"/>
                </a:solidFill>
              </a:rPr>
              <a:t>as hard as </a:t>
            </a:r>
            <a:r>
              <a:rPr lang="en-US" dirty="0"/>
              <a:t>classification.</a:t>
            </a:r>
          </a:p>
        </p:txBody>
      </p:sp>
      <p:sp>
        <p:nvSpPr>
          <p:cNvPr id="4" name="Slide Number Placeholder 3">
            <a:extLst>
              <a:ext uri="{FF2B5EF4-FFF2-40B4-BE49-F238E27FC236}">
                <a16:creationId xmlns:a16="http://schemas.microsoft.com/office/drawing/2014/main" id="{BD4AB3AB-1EF1-0BCD-8A7C-06583849B07A}"/>
              </a:ext>
            </a:extLst>
          </p:cNvPr>
          <p:cNvSpPr>
            <a:spLocks noGrp="1"/>
          </p:cNvSpPr>
          <p:nvPr>
            <p:ph type="sldNum" sz="quarter" idx="12"/>
          </p:nvPr>
        </p:nvSpPr>
        <p:spPr/>
        <p:txBody>
          <a:bodyPr/>
          <a:lstStyle/>
          <a:p>
            <a:fld id="{BBDB7499-F370-8348-83C5-507685BB046D}" type="slidenum">
              <a:rPr lang="en-US" smtClean="0"/>
              <a:pPr/>
              <a:t>41</a:t>
            </a:fld>
            <a:endParaRPr lang="en-US" sz="1600" dirty="0"/>
          </a:p>
        </p:txBody>
      </p:sp>
      <p:pic>
        <p:nvPicPr>
          <p:cNvPr id="5" name="Picture 6" descr="3 Ways to Solve Two Step Algebraic Equations - wikiHow">
            <a:extLst>
              <a:ext uri="{FF2B5EF4-FFF2-40B4-BE49-F238E27FC236}">
                <a16:creationId xmlns:a16="http://schemas.microsoft.com/office/drawing/2014/main" id="{6865D915-EF1F-9224-F6AA-F0EFFD2C0E88}"/>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050159" y="2304031"/>
            <a:ext cx="3763115" cy="20991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67 Quantum physics blackboard Stock Video Footage - 4K and HD Video Clips |  Shutterstock">
            <a:extLst>
              <a:ext uri="{FF2B5EF4-FFF2-40B4-BE49-F238E27FC236}">
                <a16:creationId xmlns:a16="http://schemas.microsoft.com/office/drawing/2014/main" id="{6A907436-1DF1-7F15-8886-D57382A0E8A5}"/>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378728" y="2286467"/>
            <a:ext cx="3763115" cy="211675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69FB0BDA-0CD9-36EA-44A2-AFAED2090B99}"/>
              </a:ext>
            </a:extLst>
          </p:cNvPr>
          <p:cNvSpPr txBox="1"/>
          <p:nvPr/>
        </p:nvSpPr>
        <p:spPr>
          <a:xfrm>
            <a:off x="1763721" y="4471162"/>
            <a:ext cx="2993127" cy="461665"/>
          </a:xfrm>
          <a:prstGeom prst="rect">
            <a:avLst/>
          </a:prstGeom>
          <a:noFill/>
        </p:spPr>
        <p:txBody>
          <a:bodyPr wrap="none" rtlCol="0">
            <a:spAutoFit/>
          </a:bodyPr>
          <a:lstStyle/>
          <a:p>
            <a:r>
              <a:rPr lang="en-US" sz="2400" u="sng" dirty="0"/>
              <a:t>Robust classification</a:t>
            </a:r>
          </a:p>
        </p:txBody>
      </p:sp>
      <p:sp>
        <p:nvSpPr>
          <p:cNvPr id="15" name="TextBox 14">
            <a:extLst>
              <a:ext uri="{FF2B5EF4-FFF2-40B4-BE49-F238E27FC236}">
                <a16:creationId xmlns:a16="http://schemas.microsoft.com/office/drawing/2014/main" id="{E5CC86A5-38A9-3DA9-D8CA-1EB1FDD8A826}"/>
              </a:ext>
            </a:extLst>
          </p:cNvPr>
          <p:cNvSpPr txBox="1"/>
          <p:nvPr/>
        </p:nvSpPr>
        <p:spPr>
          <a:xfrm>
            <a:off x="7683618" y="4471162"/>
            <a:ext cx="2496196" cy="461665"/>
          </a:xfrm>
          <a:prstGeom prst="rect">
            <a:avLst/>
          </a:prstGeom>
          <a:noFill/>
        </p:spPr>
        <p:txBody>
          <a:bodyPr wrap="none" rtlCol="0">
            <a:spAutoFit/>
          </a:bodyPr>
          <a:lstStyle/>
          <a:p>
            <a:r>
              <a:rPr lang="en-US" sz="2400" u="sng" dirty="0"/>
              <a:t>Robust detection</a:t>
            </a:r>
          </a:p>
        </p:txBody>
      </p:sp>
      <p:sp>
        <p:nvSpPr>
          <p:cNvPr id="16" name="Multiply 15">
            <a:extLst>
              <a:ext uri="{FF2B5EF4-FFF2-40B4-BE49-F238E27FC236}">
                <a16:creationId xmlns:a16="http://schemas.microsoft.com/office/drawing/2014/main" id="{AC1EA861-F564-2C99-AF5E-5CE0526A26C6}"/>
              </a:ext>
            </a:extLst>
          </p:cNvPr>
          <p:cNvSpPr/>
          <p:nvPr/>
        </p:nvSpPr>
        <p:spPr>
          <a:xfrm>
            <a:off x="6056745" y="2013123"/>
            <a:ext cx="5671429" cy="2676939"/>
          </a:xfrm>
          <a:prstGeom prst="mathMultiply">
            <a:avLst>
              <a:gd name="adj1" fmla="val 1169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67 Quantum physics blackboard Stock Video Footage - 4K and HD Video Clips |  Shutterstock">
            <a:extLst>
              <a:ext uri="{FF2B5EF4-FFF2-40B4-BE49-F238E27FC236}">
                <a16:creationId xmlns:a16="http://schemas.microsoft.com/office/drawing/2014/main" id="{7D3DF669-2A14-57F6-CFA8-1AA08EC4F4A5}"/>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378728" y="2286467"/>
            <a:ext cx="3763115" cy="2116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7950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2.29167E-6 -1.48148E-6 L 0.12474 0.04005 C 0.15065 0.04908 0.18971 0.05394 0.2306 0.05394 C 0.27708 0.05394 0.31445 0.04908 0.34036 0.04005 L 0.46523 -1.48148E-6 " pathEditMode="relative" rAng="0" ptsTypes="AAAAA">
                                      <p:cBhvr>
                                        <p:cTn id="6" dur="2000" fill="hold"/>
                                        <p:tgtEl>
                                          <p:spTgt spid="10"/>
                                        </p:tgtEl>
                                        <p:attrNameLst>
                                          <p:attrName>ppt_x</p:attrName>
                                          <p:attrName>ppt_y</p:attrName>
                                        </p:attrNameLst>
                                      </p:cBhvr>
                                      <p:rCtr x="23255" y="26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3826389-E9C5-3B88-A710-D3FE360BABF0}"/>
              </a:ext>
            </a:extLst>
          </p:cNvPr>
          <p:cNvSpPr>
            <a:spLocks noGrp="1"/>
          </p:cNvSpPr>
          <p:nvPr>
            <p:ph type="sldNum" sz="quarter" idx="12"/>
          </p:nvPr>
        </p:nvSpPr>
        <p:spPr/>
        <p:txBody>
          <a:bodyPr/>
          <a:lstStyle/>
          <a:p>
            <a:fld id="{BBDB7499-F370-8348-83C5-507685BB046D}" type="slidenum">
              <a:rPr lang="en-US" smtClean="0"/>
              <a:pPr/>
              <a:t>42</a:t>
            </a:fld>
            <a:endParaRPr lang="en-US" sz="1600" dirty="0"/>
          </a:p>
        </p:txBody>
      </p:sp>
      <p:pic>
        <p:nvPicPr>
          <p:cNvPr id="5" name="Picture 4">
            <a:extLst>
              <a:ext uri="{FF2B5EF4-FFF2-40B4-BE49-F238E27FC236}">
                <a16:creationId xmlns:a16="http://schemas.microsoft.com/office/drawing/2014/main" id="{93E410F7-67E1-FD6C-DE1A-3F475DA3CB1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23215" y="622774"/>
            <a:ext cx="9334874" cy="5536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a:extLst>
              <a:ext uri="{FF2B5EF4-FFF2-40B4-BE49-F238E27FC236}">
                <a16:creationId xmlns:a16="http://schemas.microsoft.com/office/drawing/2014/main" id="{8ADDDCD5-B498-2899-26FC-2AFC35492E9E}"/>
              </a:ext>
            </a:extLst>
          </p:cNvPr>
          <p:cNvSpPr txBox="1"/>
          <p:nvPr/>
        </p:nvSpPr>
        <p:spPr>
          <a:xfrm>
            <a:off x="389348" y="1298448"/>
            <a:ext cx="11091452" cy="400110"/>
          </a:xfrm>
          <a:prstGeom prst="rect">
            <a:avLst/>
          </a:prstGeom>
          <a:solidFill>
            <a:schemeClr val="bg1"/>
          </a:solidFill>
          <a:effectLst>
            <a:outerShdw blurRad="50800" dist="38100" dir="5400000" algn="t" rotWithShape="0">
              <a:prstClr val="black">
                <a:alpha val="40000"/>
              </a:prstClr>
            </a:outerShdw>
          </a:effectLst>
          <a:scene3d>
            <a:camera prst="orthographicFront"/>
            <a:lightRig rig="threePt" dir="t"/>
          </a:scene3d>
          <a:sp3d>
            <a:bevelT w="25400" h="25400" prst="coolSlant"/>
          </a:sp3d>
        </p:spPr>
        <p:txBody>
          <a:bodyPr wrap="square" lIns="91440" rtlCol="0" anchor="ctr">
            <a:spAutoFit/>
          </a:bodyPr>
          <a:lstStyle/>
          <a:p>
            <a:pPr>
              <a:spcBef>
                <a:spcPts val="1200"/>
              </a:spcBef>
            </a:pPr>
            <a:r>
              <a:rPr lang="en-US" sz="2000" b="1" dirty="0">
                <a:solidFill>
                  <a:schemeClr val="tx1">
                    <a:lumMod val="75000"/>
                    <a:lumOff val="25000"/>
                  </a:schemeClr>
                </a:solidFill>
                <a:latin typeface="Lucida Grande" panose="020B0600040502020204" pitchFamily="34" charset="0"/>
                <a:cs typeface="Lucida Grande" panose="020B0600040502020204" pitchFamily="34" charset="0"/>
              </a:rPr>
              <a:t>4. Breakthrough results using only “weak” techniques. </a:t>
            </a:r>
          </a:p>
        </p:txBody>
      </p:sp>
      <p:sp>
        <p:nvSpPr>
          <p:cNvPr id="7" name="Multiply 6">
            <a:extLst>
              <a:ext uri="{FF2B5EF4-FFF2-40B4-BE49-F238E27FC236}">
                <a16:creationId xmlns:a16="http://schemas.microsoft.com/office/drawing/2014/main" id="{207E49BF-9F17-68B8-855E-EB46A4D55622}"/>
              </a:ext>
            </a:extLst>
          </p:cNvPr>
          <p:cNvSpPr/>
          <p:nvPr/>
        </p:nvSpPr>
        <p:spPr>
          <a:xfrm>
            <a:off x="565938" y="563632"/>
            <a:ext cx="907262" cy="689030"/>
          </a:xfrm>
          <a:prstGeom prst="mathMultiply">
            <a:avLst>
              <a:gd name="adj1" fmla="val 5464"/>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Multiply 7">
            <a:extLst>
              <a:ext uri="{FF2B5EF4-FFF2-40B4-BE49-F238E27FC236}">
                <a16:creationId xmlns:a16="http://schemas.microsoft.com/office/drawing/2014/main" id="{3B9289AE-9AC5-3055-847A-52CB0A65DEF7}"/>
              </a:ext>
            </a:extLst>
          </p:cNvPr>
          <p:cNvSpPr/>
          <p:nvPr/>
        </p:nvSpPr>
        <p:spPr>
          <a:xfrm>
            <a:off x="3498309" y="563632"/>
            <a:ext cx="2017739" cy="689030"/>
          </a:xfrm>
          <a:prstGeom prst="mathMultiply">
            <a:avLst>
              <a:gd name="adj1" fmla="val 5464"/>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6" descr="240 Smoke Detector Illustrations &amp; Clip Art - iStock">
            <a:extLst>
              <a:ext uri="{FF2B5EF4-FFF2-40B4-BE49-F238E27FC236}">
                <a16:creationId xmlns:a16="http://schemas.microsoft.com/office/drawing/2014/main" id="{73EC4F56-0B02-6ACC-1F8E-901629DC77A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65530" y="2523442"/>
            <a:ext cx="2341287" cy="234128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29BD1B69-5354-FFE3-F75C-88E8040B479B}"/>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506310" y="2777299"/>
            <a:ext cx="2759652" cy="176801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dhesive poster Mona Lisa Gioconda Pixel | MuralDecal.com">
            <a:extLst>
              <a:ext uri="{FF2B5EF4-FFF2-40B4-BE49-F238E27FC236}">
                <a16:creationId xmlns:a16="http://schemas.microsoft.com/office/drawing/2014/main" id="{0BB0C128-3193-3F51-40D8-23B09C245E9A}"/>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313527" y="2427964"/>
            <a:ext cx="1782473" cy="2364226"/>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D93BC682-98EC-910D-D013-CCAC749B2679}"/>
              </a:ext>
            </a:extLst>
          </p:cNvPr>
          <p:cNvSpPr txBox="1"/>
          <p:nvPr/>
        </p:nvSpPr>
        <p:spPr>
          <a:xfrm>
            <a:off x="1110654" y="4916298"/>
            <a:ext cx="1451038" cy="461665"/>
          </a:xfrm>
          <a:prstGeom prst="rect">
            <a:avLst/>
          </a:prstGeom>
          <a:noFill/>
        </p:spPr>
        <p:txBody>
          <a:bodyPr wrap="none" rtlCol="0">
            <a:spAutoFit/>
          </a:bodyPr>
          <a:lstStyle/>
          <a:p>
            <a:r>
              <a:rPr lang="en-US" sz="2400" i="1" dirty="0"/>
              <a:t>detectors</a:t>
            </a:r>
          </a:p>
        </p:txBody>
      </p:sp>
      <p:sp>
        <p:nvSpPr>
          <p:cNvPr id="21" name="TextBox 20">
            <a:extLst>
              <a:ext uri="{FF2B5EF4-FFF2-40B4-BE49-F238E27FC236}">
                <a16:creationId xmlns:a16="http://schemas.microsoft.com/office/drawing/2014/main" id="{A27D5293-F2D4-6738-BB46-957A661CE5E0}"/>
              </a:ext>
            </a:extLst>
          </p:cNvPr>
          <p:cNvSpPr txBox="1"/>
          <p:nvPr/>
        </p:nvSpPr>
        <p:spPr>
          <a:xfrm>
            <a:off x="4136201" y="4726675"/>
            <a:ext cx="2137124" cy="830997"/>
          </a:xfrm>
          <a:prstGeom prst="rect">
            <a:avLst/>
          </a:prstGeom>
          <a:noFill/>
        </p:spPr>
        <p:txBody>
          <a:bodyPr wrap="none" rtlCol="0">
            <a:spAutoFit/>
          </a:bodyPr>
          <a:lstStyle/>
          <a:p>
            <a:pPr algn="ctr"/>
            <a:r>
              <a:rPr lang="en-US" sz="2400" i="1" dirty="0"/>
              <a:t>denoisers,</a:t>
            </a:r>
          </a:p>
          <a:p>
            <a:pPr algn="ctr"/>
            <a:r>
              <a:rPr lang="en-US" sz="2400" i="1" dirty="0"/>
              <a:t>preprocessors</a:t>
            </a:r>
          </a:p>
        </p:txBody>
      </p:sp>
      <p:sp>
        <p:nvSpPr>
          <p:cNvPr id="23" name="TextBox 22">
            <a:extLst>
              <a:ext uri="{FF2B5EF4-FFF2-40B4-BE49-F238E27FC236}">
                <a16:creationId xmlns:a16="http://schemas.microsoft.com/office/drawing/2014/main" id="{0F83D967-2421-1868-6DF5-A4F5362B38BA}"/>
              </a:ext>
            </a:extLst>
          </p:cNvPr>
          <p:cNvSpPr txBox="1"/>
          <p:nvPr/>
        </p:nvSpPr>
        <p:spPr>
          <a:xfrm>
            <a:off x="7762108" y="4864729"/>
            <a:ext cx="1880643" cy="461665"/>
          </a:xfrm>
          <a:prstGeom prst="rect">
            <a:avLst/>
          </a:prstGeom>
          <a:noFill/>
        </p:spPr>
        <p:txBody>
          <a:bodyPr wrap="none" rtlCol="0">
            <a:spAutoFit/>
          </a:bodyPr>
          <a:lstStyle/>
          <a:p>
            <a:r>
              <a:rPr lang="en-US" sz="2400" i="1" dirty="0"/>
              <a:t>randomness</a:t>
            </a:r>
          </a:p>
        </p:txBody>
      </p:sp>
      <p:sp>
        <p:nvSpPr>
          <p:cNvPr id="24" name="TextBox 23">
            <a:extLst>
              <a:ext uri="{FF2B5EF4-FFF2-40B4-BE49-F238E27FC236}">
                <a16:creationId xmlns:a16="http://schemas.microsoft.com/office/drawing/2014/main" id="{230C40A1-9E67-0D16-30CB-CB18B914B39F}"/>
              </a:ext>
            </a:extLst>
          </p:cNvPr>
          <p:cNvSpPr txBox="1"/>
          <p:nvPr/>
        </p:nvSpPr>
        <p:spPr>
          <a:xfrm>
            <a:off x="3757356" y="242741"/>
            <a:ext cx="1718740" cy="400110"/>
          </a:xfrm>
          <a:prstGeom prst="rect">
            <a:avLst/>
          </a:prstGeom>
          <a:noFill/>
        </p:spPr>
        <p:txBody>
          <a:bodyPr wrap="none" rtlCol="0">
            <a:spAutoFit/>
          </a:bodyPr>
          <a:lstStyle/>
          <a:p>
            <a:r>
              <a:rPr lang="en-US" sz="2000" b="1" dirty="0">
                <a:solidFill>
                  <a:schemeClr val="tx1">
                    <a:lumMod val="75000"/>
                    <a:lumOff val="25000"/>
                  </a:schemeClr>
                </a:solidFill>
                <a:latin typeface="Lucida Grande" panose="020B0600040502020204" pitchFamily="34" charset="0"/>
                <a:cs typeface="Lucida Grande" panose="020B0600040502020204" pitchFamily="34" charset="0"/>
              </a:rPr>
              <a:t>Robustness</a:t>
            </a:r>
            <a:endParaRPr lang="en-US" b="1" dirty="0">
              <a:solidFill>
                <a:schemeClr val="tx1">
                  <a:lumMod val="75000"/>
                  <a:lumOff val="25000"/>
                </a:schemeClr>
              </a:solidFill>
              <a:latin typeface="Lucida Grande" panose="020B0600040502020204" pitchFamily="34" charset="0"/>
              <a:cs typeface="Lucida Grande" panose="020B0600040502020204" pitchFamily="34" charset="0"/>
            </a:endParaRPr>
          </a:p>
        </p:txBody>
      </p:sp>
      <p:sp>
        <p:nvSpPr>
          <p:cNvPr id="25" name="TextBox 24">
            <a:extLst>
              <a:ext uri="{FF2B5EF4-FFF2-40B4-BE49-F238E27FC236}">
                <a16:creationId xmlns:a16="http://schemas.microsoft.com/office/drawing/2014/main" id="{E2394560-6DFB-E752-0348-7EC41AA736A4}"/>
              </a:ext>
            </a:extLst>
          </p:cNvPr>
          <p:cNvSpPr txBox="1"/>
          <p:nvPr/>
        </p:nvSpPr>
        <p:spPr>
          <a:xfrm>
            <a:off x="665530" y="246610"/>
            <a:ext cx="780983" cy="400110"/>
          </a:xfrm>
          <a:prstGeom prst="rect">
            <a:avLst/>
          </a:prstGeom>
          <a:noFill/>
        </p:spPr>
        <p:txBody>
          <a:bodyPr wrap="none" rtlCol="0">
            <a:spAutoFit/>
          </a:bodyPr>
          <a:lstStyle/>
          <a:p>
            <a:r>
              <a:rPr lang="en-US" sz="2000" b="1" dirty="0">
                <a:solidFill>
                  <a:schemeClr val="tx1">
                    <a:lumMod val="75000"/>
                    <a:lumOff val="25000"/>
                  </a:schemeClr>
                </a:solidFill>
                <a:latin typeface="Lucida Grande" panose="020B0600040502020204" pitchFamily="34" charset="0"/>
                <a:cs typeface="Lucida Grande" panose="020B0600040502020204" pitchFamily="34" charset="0"/>
              </a:rPr>
              <a:t>Four</a:t>
            </a:r>
            <a:endParaRPr lang="en-US" b="1" dirty="0">
              <a:solidFill>
                <a:schemeClr val="tx1">
                  <a:lumMod val="75000"/>
                  <a:lumOff val="25000"/>
                </a:schemeClr>
              </a:solidFill>
              <a:latin typeface="Lucida Grande" panose="020B0600040502020204" pitchFamily="34" charset="0"/>
              <a:cs typeface="Lucida Grande" panose="020B0600040502020204" pitchFamily="34" charset="0"/>
            </a:endParaRPr>
          </a:p>
        </p:txBody>
      </p:sp>
      <p:sp>
        <p:nvSpPr>
          <p:cNvPr id="20" name="Rounded Rectangle 19">
            <a:extLst>
              <a:ext uri="{FF2B5EF4-FFF2-40B4-BE49-F238E27FC236}">
                <a16:creationId xmlns:a16="http://schemas.microsoft.com/office/drawing/2014/main" id="{77F68753-41E7-9347-7C0C-F5E502105C51}"/>
              </a:ext>
            </a:extLst>
          </p:cNvPr>
          <p:cNvSpPr/>
          <p:nvPr/>
        </p:nvSpPr>
        <p:spPr>
          <a:xfrm>
            <a:off x="4136201" y="5763491"/>
            <a:ext cx="6240854" cy="592859"/>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70C0"/>
                </a:solidFill>
              </a:rPr>
              <a:t>empirically weak</a:t>
            </a:r>
          </a:p>
        </p:txBody>
      </p:sp>
      <p:sp>
        <p:nvSpPr>
          <p:cNvPr id="27" name="Rounded Rectangle 26">
            <a:extLst>
              <a:ext uri="{FF2B5EF4-FFF2-40B4-BE49-F238E27FC236}">
                <a16:creationId xmlns:a16="http://schemas.microsoft.com/office/drawing/2014/main" id="{146E4C6D-4CC6-9EFF-7A33-51B8B82A3D0F}"/>
              </a:ext>
            </a:extLst>
          </p:cNvPr>
          <p:cNvSpPr/>
          <p:nvPr/>
        </p:nvSpPr>
        <p:spPr>
          <a:xfrm>
            <a:off x="256754" y="5763491"/>
            <a:ext cx="3158837" cy="59285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9051"/>
                </a:solidFill>
              </a:rPr>
              <a:t>provably weak!</a:t>
            </a:r>
          </a:p>
        </p:txBody>
      </p:sp>
    </p:spTree>
    <p:extLst>
      <p:ext uri="{BB962C8B-B14F-4D97-AF65-F5344CB8AC3E}">
        <p14:creationId xmlns:p14="http://schemas.microsoft.com/office/powerpoint/2010/main" val="3718250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P spid="23" grpId="0"/>
      <p:bldP spid="20" grpId="0" animBg="1"/>
      <p:bldP spid="2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F07A4-F26E-AEE2-6C40-EE67FFF9D94C}"/>
              </a:ext>
            </a:extLst>
          </p:cNvPr>
          <p:cNvSpPr>
            <a:spLocks noGrp="1"/>
          </p:cNvSpPr>
          <p:nvPr>
            <p:ph type="title"/>
          </p:nvPr>
        </p:nvSpPr>
        <p:spPr/>
        <p:txBody>
          <a:bodyPr/>
          <a:lstStyle/>
          <a:p>
            <a:r>
              <a:rPr lang="en-US" dirty="0"/>
              <a:t>Treat your ML defense like a </a:t>
            </a:r>
            <a:r>
              <a:rPr lang="en-US" b="1" dirty="0">
                <a:solidFill>
                  <a:srgbClr val="7030A0"/>
                </a:solidFill>
              </a:rPr>
              <a:t>theorem!</a:t>
            </a:r>
          </a:p>
        </p:txBody>
      </p:sp>
      <p:sp>
        <p:nvSpPr>
          <p:cNvPr id="4" name="Slide Number Placeholder 3">
            <a:extLst>
              <a:ext uri="{FF2B5EF4-FFF2-40B4-BE49-F238E27FC236}">
                <a16:creationId xmlns:a16="http://schemas.microsoft.com/office/drawing/2014/main" id="{77398D9B-ECA8-5B1A-79C3-A19E37B8918F}"/>
              </a:ext>
            </a:extLst>
          </p:cNvPr>
          <p:cNvSpPr>
            <a:spLocks noGrp="1"/>
          </p:cNvSpPr>
          <p:nvPr>
            <p:ph type="sldNum" sz="quarter" idx="12"/>
          </p:nvPr>
        </p:nvSpPr>
        <p:spPr/>
        <p:txBody>
          <a:bodyPr/>
          <a:lstStyle/>
          <a:p>
            <a:fld id="{BBDB7499-F370-8348-83C5-507685BB046D}" type="slidenum">
              <a:rPr lang="en-US" smtClean="0"/>
              <a:pPr/>
              <a:t>43</a:t>
            </a:fld>
            <a:endParaRPr lang="en-US" sz="1600" dirty="0"/>
          </a:p>
        </p:txBody>
      </p:sp>
      <p:pic>
        <p:nvPicPr>
          <p:cNvPr id="10" name="Picture 9">
            <a:extLst>
              <a:ext uri="{FF2B5EF4-FFF2-40B4-BE49-F238E27FC236}">
                <a16:creationId xmlns:a16="http://schemas.microsoft.com/office/drawing/2014/main" id="{648FF565-2533-396B-A092-36400D27744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1924" y="3041015"/>
            <a:ext cx="9030626" cy="4559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 name="Multiply 18">
            <a:extLst>
              <a:ext uri="{FF2B5EF4-FFF2-40B4-BE49-F238E27FC236}">
                <a16:creationId xmlns:a16="http://schemas.microsoft.com/office/drawing/2014/main" id="{97B6AB63-0B63-5053-4D35-1545F4A029AE}"/>
              </a:ext>
            </a:extLst>
          </p:cNvPr>
          <p:cNvSpPr/>
          <p:nvPr/>
        </p:nvSpPr>
        <p:spPr>
          <a:xfrm>
            <a:off x="3441700" y="2920770"/>
            <a:ext cx="2017739" cy="689030"/>
          </a:xfrm>
          <a:prstGeom prst="mathMultiply">
            <a:avLst>
              <a:gd name="adj1" fmla="val 5464"/>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C64EF67-49EE-9E0A-68F1-4DC264FDE687}"/>
              </a:ext>
            </a:extLst>
          </p:cNvPr>
          <p:cNvSpPr txBox="1"/>
          <p:nvPr/>
        </p:nvSpPr>
        <p:spPr>
          <a:xfrm>
            <a:off x="3692837" y="2622166"/>
            <a:ext cx="1718740" cy="400110"/>
          </a:xfrm>
          <a:prstGeom prst="rect">
            <a:avLst/>
          </a:prstGeom>
          <a:noFill/>
        </p:spPr>
        <p:txBody>
          <a:bodyPr wrap="none" rtlCol="0">
            <a:spAutoFit/>
          </a:bodyPr>
          <a:lstStyle/>
          <a:p>
            <a:r>
              <a:rPr lang="en-US" sz="2000" b="1" dirty="0">
                <a:solidFill>
                  <a:schemeClr val="tx1">
                    <a:lumMod val="75000"/>
                    <a:lumOff val="25000"/>
                  </a:schemeClr>
                </a:solidFill>
                <a:latin typeface="Lucida Grande" panose="020B0600040502020204" pitchFamily="34" charset="0"/>
                <a:cs typeface="Lucida Grande" panose="020B0600040502020204" pitchFamily="34" charset="0"/>
              </a:rPr>
              <a:t>Robustness</a:t>
            </a:r>
            <a:endParaRPr lang="en-US" b="1" dirty="0">
              <a:solidFill>
                <a:schemeClr val="tx1">
                  <a:lumMod val="75000"/>
                  <a:lumOff val="25000"/>
                </a:schemeClr>
              </a:solidFill>
              <a:latin typeface="Lucida Grande" panose="020B0600040502020204" pitchFamily="34" charset="0"/>
              <a:cs typeface="Lucida Grande" panose="020B0600040502020204" pitchFamily="34" charset="0"/>
            </a:endParaRPr>
          </a:p>
        </p:txBody>
      </p:sp>
      <p:sp>
        <p:nvSpPr>
          <p:cNvPr id="20" name="TextBox 19">
            <a:extLst>
              <a:ext uri="{FF2B5EF4-FFF2-40B4-BE49-F238E27FC236}">
                <a16:creationId xmlns:a16="http://schemas.microsoft.com/office/drawing/2014/main" id="{BC06E9DF-74A9-1042-944D-46B2F828CD5E}"/>
              </a:ext>
            </a:extLst>
          </p:cNvPr>
          <p:cNvSpPr txBox="1"/>
          <p:nvPr/>
        </p:nvSpPr>
        <p:spPr>
          <a:xfrm>
            <a:off x="463824" y="3882913"/>
            <a:ext cx="11575776" cy="1785104"/>
          </a:xfrm>
          <a:prstGeom prst="rect">
            <a:avLst/>
          </a:prstGeom>
          <a:solidFill>
            <a:schemeClr val="bg1"/>
          </a:solidFill>
          <a:effectLst>
            <a:outerShdw blurRad="50800" dist="38100" dir="5400000" algn="t" rotWithShape="0">
              <a:prstClr val="black">
                <a:alpha val="40000"/>
              </a:prstClr>
            </a:outerShdw>
          </a:effectLst>
          <a:scene3d>
            <a:camera prst="orthographicFront"/>
            <a:lightRig rig="threePt" dir="t"/>
          </a:scene3d>
          <a:sp3d>
            <a:bevelT w="25400" h="25400" prst="coolSlant"/>
          </a:sp3d>
        </p:spPr>
        <p:txBody>
          <a:bodyPr wrap="square" lIns="91440" rtlCol="0" anchor="ctr">
            <a:spAutoFit/>
          </a:bodyPr>
          <a:lstStyle/>
          <a:p>
            <a:pPr marL="457200" indent="-457200">
              <a:spcBef>
                <a:spcPts val="1200"/>
              </a:spcBef>
              <a:buAutoNum type="arabicPeriod"/>
            </a:pPr>
            <a:r>
              <a:rPr lang="en-US" sz="2000" b="1" dirty="0">
                <a:solidFill>
                  <a:schemeClr val="tx1">
                    <a:lumMod val="75000"/>
                    <a:lumOff val="25000"/>
                  </a:schemeClr>
                </a:solidFill>
                <a:latin typeface="Lucida Grande" panose="020B0600040502020204" pitchFamily="34" charset="0"/>
                <a:cs typeface="Lucida Grande" panose="020B0600040502020204" pitchFamily="34" charset="0"/>
              </a:rPr>
              <a:t>There is no adaptive attack (or no code). </a:t>
            </a:r>
            <a:r>
              <a:rPr lang="en-US" sz="1600" dirty="0">
                <a:solidFill>
                  <a:srgbClr val="0070C0"/>
                </a:solidFill>
                <a:latin typeface="Lucida Grande" panose="020B0600040502020204" pitchFamily="34" charset="0"/>
                <a:cs typeface="Lucida Grande" panose="020B0600040502020204" pitchFamily="34" charset="0"/>
              </a:rPr>
              <a:t>(no proof)</a:t>
            </a:r>
          </a:p>
          <a:p>
            <a:pPr marL="457200" indent="-457200">
              <a:spcBef>
                <a:spcPts val="1200"/>
              </a:spcBef>
              <a:buFontTx/>
              <a:buAutoNum type="arabicPeriod"/>
            </a:pPr>
            <a:r>
              <a:rPr lang="en-US" sz="2000" b="1" dirty="0">
                <a:solidFill>
                  <a:schemeClr val="tx1">
                    <a:lumMod val="75000"/>
                    <a:lumOff val="25000"/>
                  </a:schemeClr>
                </a:solidFill>
                <a:latin typeface="Lucida Grande" panose="020B0600040502020204" pitchFamily="34" charset="0"/>
                <a:cs typeface="Lucida Grande" panose="020B0600040502020204" pitchFamily="34" charset="0"/>
              </a:rPr>
              <a:t>There are many partial adaptive attacks. </a:t>
            </a:r>
            <a:r>
              <a:rPr lang="en-US" sz="1600" dirty="0">
                <a:solidFill>
                  <a:srgbClr val="0070C0"/>
                </a:solidFill>
                <a:latin typeface="Lucida Grande" panose="020B0600040502020204" pitchFamily="34" charset="0"/>
                <a:cs typeface="Lucida Grande" panose="020B0600040502020204" pitchFamily="34" charset="0"/>
              </a:rPr>
              <a:t>(many proofs)  </a:t>
            </a:r>
          </a:p>
          <a:p>
            <a:pPr marL="457200" indent="-457200">
              <a:spcBef>
                <a:spcPts val="1200"/>
              </a:spcBef>
              <a:buFontTx/>
              <a:buAutoNum type="arabicPeriod"/>
            </a:pPr>
            <a:r>
              <a:rPr lang="en-US" sz="2000" b="1" dirty="0">
                <a:solidFill>
                  <a:schemeClr val="tx1">
                    <a:lumMod val="75000"/>
                    <a:lumOff val="25000"/>
                  </a:schemeClr>
                </a:solidFill>
                <a:latin typeface="Lucida Grande" panose="020B0600040502020204" pitchFamily="34" charset="0"/>
                <a:cs typeface="Lucida Grande" panose="020B0600040502020204" pitchFamily="34" charset="0"/>
              </a:rPr>
              <a:t>The evaluation fails to break a non-robust defense. </a:t>
            </a:r>
            <a:r>
              <a:rPr lang="en-US" sz="1600" dirty="0">
                <a:solidFill>
                  <a:srgbClr val="0070C0"/>
                </a:solidFill>
                <a:latin typeface="Lucida Grande" panose="020B0600040502020204" pitchFamily="34" charset="0"/>
                <a:cs typeface="Lucida Grande" panose="020B0600040502020204" pitchFamily="34" charset="0"/>
              </a:rPr>
              <a:t>(proof idea still holds for false theorems) </a:t>
            </a:r>
          </a:p>
          <a:p>
            <a:pPr marL="457200" indent="-457200">
              <a:spcBef>
                <a:spcPts val="1200"/>
              </a:spcBef>
              <a:buFontTx/>
              <a:buAutoNum type="arabicPeriod"/>
            </a:pPr>
            <a:r>
              <a:rPr lang="en-US" sz="2000" b="1" dirty="0">
                <a:solidFill>
                  <a:schemeClr val="tx1">
                    <a:lumMod val="75000"/>
                    <a:lumOff val="25000"/>
                  </a:schemeClr>
                </a:solidFill>
                <a:latin typeface="Lucida Grande" panose="020B0600040502020204" pitchFamily="34" charset="0"/>
                <a:cs typeface="Lucida Grande" panose="020B0600040502020204" pitchFamily="34" charset="0"/>
              </a:rPr>
              <a:t>Breakthrough results using only “weak” techniques. </a:t>
            </a:r>
            <a:r>
              <a:rPr lang="en-US" sz="1600" dirty="0">
                <a:solidFill>
                  <a:srgbClr val="0070C0"/>
                </a:solidFill>
                <a:latin typeface="Lucida Grande" panose="020B0600040502020204" pitchFamily="34" charset="0"/>
                <a:cs typeface="Lucida Grande" panose="020B0600040502020204" pitchFamily="34" charset="0"/>
              </a:rPr>
              <a:t>(proof idea is believed/known to fail)</a:t>
            </a:r>
          </a:p>
        </p:txBody>
      </p:sp>
      <p:sp>
        <p:nvSpPr>
          <p:cNvPr id="25" name="Multiply 24">
            <a:extLst>
              <a:ext uri="{FF2B5EF4-FFF2-40B4-BE49-F238E27FC236}">
                <a16:creationId xmlns:a16="http://schemas.microsoft.com/office/drawing/2014/main" id="{0EDAF068-2218-39CD-E27B-2C4ED0FE285F}"/>
              </a:ext>
            </a:extLst>
          </p:cNvPr>
          <p:cNvSpPr/>
          <p:nvPr/>
        </p:nvSpPr>
        <p:spPr>
          <a:xfrm>
            <a:off x="352130" y="2920770"/>
            <a:ext cx="968670" cy="689030"/>
          </a:xfrm>
          <a:prstGeom prst="mathMultiply">
            <a:avLst>
              <a:gd name="adj1" fmla="val 5464"/>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C72141-18F0-FB10-119D-BACA4E49926B}"/>
              </a:ext>
            </a:extLst>
          </p:cNvPr>
          <p:cNvSpPr txBox="1"/>
          <p:nvPr/>
        </p:nvSpPr>
        <p:spPr>
          <a:xfrm>
            <a:off x="463824" y="2646112"/>
            <a:ext cx="780983" cy="400110"/>
          </a:xfrm>
          <a:prstGeom prst="rect">
            <a:avLst/>
          </a:prstGeom>
          <a:noFill/>
        </p:spPr>
        <p:txBody>
          <a:bodyPr wrap="none" rtlCol="0">
            <a:spAutoFit/>
          </a:bodyPr>
          <a:lstStyle/>
          <a:p>
            <a:r>
              <a:rPr lang="en-US" sz="2000" b="1" dirty="0">
                <a:solidFill>
                  <a:schemeClr val="tx1">
                    <a:lumMod val="75000"/>
                    <a:lumOff val="25000"/>
                  </a:schemeClr>
                </a:solidFill>
                <a:latin typeface="Lucida Grande" panose="020B0600040502020204" pitchFamily="34" charset="0"/>
                <a:cs typeface="Lucida Grande" panose="020B0600040502020204" pitchFamily="34" charset="0"/>
              </a:rPr>
              <a:t>Four</a:t>
            </a:r>
            <a:endParaRPr lang="en-US" b="1" dirty="0">
              <a:solidFill>
                <a:schemeClr val="tx1">
                  <a:lumMod val="75000"/>
                  <a:lumOff val="25000"/>
                </a:schemeClr>
              </a:solidFill>
              <a:latin typeface="Lucida Grande" panose="020B0600040502020204" pitchFamily="34" charset="0"/>
              <a:cs typeface="Lucida Grande" panose="020B0600040502020204" pitchFamily="34" charset="0"/>
            </a:endParaRPr>
          </a:p>
        </p:txBody>
      </p:sp>
      <p:sp>
        <p:nvSpPr>
          <p:cNvPr id="8" name="Rectangle 7">
            <a:extLst>
              <a:ext uri="{FF2B5EF4-FFF2-40B4-BE49-F238E27FC236}">
                <a16:creationId xmlns:a16="http://schemas.microsoft.com/office/drawing/2014/main" id="{8AD53C95-AE51-ADF9-7AA4-DC109E82643E}"/>
              </a:ext>
            </a:extLst>
          </p:cNvPr>
          <p:cNvSpPr/>
          <p:nvPr/>
        </p:nvSpPr>
        <p:spPr>
          <a:xfrm>
            <a:off x="463825" y="1507067"/>
            <a:ext cx="11264348" cy="914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2200"/>
              </a:spcBef>
            </a:pPr>
            <a:r>
              <a:rPr lang="en-US" sz="2400" dirty="0">
                <a:solidFill>
                  <a:schemeClr val="tx1"/>
                </a:solidFill>
              </a:rPr>
              <a:t>Defense evaluations that </a:t>
            </a:r>
            <a:r>
              <a:rPr lang="en-US" sz="2400" dirty="0">
                <a:solidFill>
                  <a:srgbClr val="C00000"/>
                </a:solidFill>
              </a:rPr>
              <a:t>aren’t convincing </a:t>
            </a:r>
            <a:r>
              <a:rPr lang="en-US" sz="2400" dirty="0">
                <a:solidFill>
                  <a:schemeClr val="tx1"/>
                </a:solidFill>
              </a:rPr>
              <a:t>are like </a:t>
            </a:r>
            <a:r>
              <a:rPr lang="en-US" sz="2400" dirty="0">
                <a:solidFill>
                  <a:srgbClr val="C00000"/>
                </a:solidFill>
              </a:rPr>
              <a:t>theorems without proofs...</a:t>
            </a:r>
          </a:p>
        </p:txBody>
      </p:sp>
    </p:spTree>
    <p:extLst>
      <p:ext uri="{BB962C8B-B14F-4D97-AF65-F5344CB8AC3E}">
        <p14:creationId xmlns:p14="http://schemas.microsoft.com/office/powerpoint/2010/main" val="3616816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7" grpId="0"/>
      <p:bldP spid="20" grpId="0" animBg="1"/>
      <p:bldP spid="25" grpId="0" animBg="1"/>
      <p:bldP spid="2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CE896-C9AD-5BA8-60CD-346E16A7FF1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E1F32FF-5E8E-5DB9-2ABB-2BC12EEB05FC}"/>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49E595AD-932D-7C22-4004-D3852779E403}"/>
              </a:ext>
            </a:extLst>
          </p:cNvPr>
          <p:cNvSpPr>
            <a:spLocks noGrp="1"/>
          </p:cNvSpPr>
          <p:nvPr>
            <p:ph type="sldNum" sz="quarter" idx="12"/>
          </p:nvPr>
        </p:nvSpPr>
        <p:spPr/>
        <p:txBody>
          <a:bodyPr/>
          <a:lstStyle/>
          <a:p>
            <a:fld id="{BBDB7499-F370-8348-83C5-507685BB046D}" type="slidenum">
              <a:rPr lang="en-US" smtClean="0"/>
              <a:pPr/>
              <a:t>44</a:t>
            </a:fld>
            <a:endParaRPr lang="en-US" sz="1600" dirty="0"/>
          </a:p>
        </p:txBody>
      </p:sp>
    </p:spTree>
    <p:extLst>
      <p:ext uri="{BB962C8B-B14F-4D97-AF65-F5344CB8AC3E}">
        <p14:creationId xmlns:p14="http://schemas.microsoft.com/office/powerpoint/2010/main" val="928770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8F1B97-7AB3-E0D2-61A4-E7B62DB8C79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73650" y="1572731"/>
            <a:ext cx="5401982" cy="1236047"/>
          </a:xfrm>
          <a:prstGeom prst="rect">
            <a:avLst/>
          </a:prstGeom>
          <a:ln>
            <a:solidFill>
              <a:schemeClr val="tx1"/>
            </a:solidFill>
          </a:ln>
        </p:spPr>
      </p:pic>
      <p:sp>
        <p:nvSpPr>
          <p:cNvPr id="2" name="Title 1">
            <a:extLst>
              <a:ext uri="{FF2B5EF4-FFF2-40B4-BE49-F238E27FC236}">
                <a16:creationId xmlns:a16="http://schemas.microsoft.com/office/drawing/2014/main" id="{7C13515A-A102-9443-38C9-5A12FCBFF1AA}"/>
              </a:ext>
            </a:extLst>
          </p:cNvPr>
          <p:cNvSpPr>
            <a:spLocks noGrp="1"/>
          </p:cNvSpPr>
          <p:nvPr>
            <p:ph type="title"/>
          </p:nvPr>
        </p:nvSpPr>
        <p:spPr>
          <a:xfrm>
            <a:off x="463826" y="410368"/>
            <a:ext cx="11728174" cy="1325563"/>
          </a:xfrm>
        </p:spPr>
        <p:txBody>
          <a:bodyPr/>
          <a:lstStyle/>
          <a:p>
            <a:r>
              <a:rPr lang="en-US" u="sng" dirty="0"/>
              <a:t>Today:</a:t>
            </a:r>
            <a:r>
              <a:rPr lang="en-US" dirty="0"/>
              <a:t> refuting a defense = </a:t>
            </a:r>
            <a:r>
              <a:rPr lang="en-US" dirty="0">
                <a:solidFill>
                  <a:srgbClr val="7030A0"/>
                </a:solidFill>
              </a:rPr>
              <a:t>building an attack.</a:t>
            </a:r>
          </a:p>
        </p:txBody>
      </p:sp>
      <p:sp>
        <p:nvSpPr>
          <p:cNvPr id="4" name="Slide Number Placeholder 3">
            <a:extLst>
              <a:ext uri="{FF2B5EF4-FFF2-40B4-BE49-F238E27FC236}">
                <a16:creationId xmlns:a16="http://schemas.microsoft.com/office/drawing/2014/main" id="{949F15AD-CA75-117D-D0E2-D4F7B38A381C}"/>
              </a:ext>
            </a:extLst>
          </p:cNvPr>
          <p:cNvSpPr>
            <a:spLocks noGrp="1"/>
          </p:cNvSpPr>
          <p:nvPr>
            <p:ph type="sldNum" sz="quarter" idx="12"/>
          </p:nvPr>
        </p:nvSpPr>
        <p:spPr/>
        <p:txBody>
          <a:bodyPr/>
          <a:lstStyle/>
          <a:p>
            <a:fld id="{BBDB7499-F370-8348-83C5-507685BB046D}" type="slidenum">
              <a:rPr lang="en-US" smtClean="0"/>
              <a:pPr/>
              <a:t>5</a:t>
            </a:fld>
            <a:endParaRPr lang="en-US" sz="1600" dirty="0"/>
          </a:p>
        </p:txBody>
      </p:sp>
      <p:pic>
        <p:nvPicPr>
          <p:cNvPr id="5" name="Picture 4">
            <a:extLst>
              <a:ext uri="{FF2B5EF4-FFF2-40B4-BE49-F238E27FC236}">
                <a16:creationId xmlns:a16="http://schemas.microsoft.com/office/drawing/2014/main" id="{6A9F6AB5-5FA1-38B6-6A47-EA4992295CB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09155" y="2826734"/>
            <a:ext cx="6875335" cy="1583473"/>
          </a:xfrm>
          <a:prstGeom prst="rect">
            <a:avLst/>
          </a:prstGeom>
          <a:ln>
            <a:solidFill>
              <a:schemeClr val="tx1"/>
            </a:solidFill>
          </a:ln>
        </p:spPr>
      </p:pic>
      <p:pic>
        <p:nvPicPr>
          <p:cNvPr id="6" name="Picture 5">
            <a:extLst>
              <a:ext uri="{FF2B5EF4-FFF2-40B4-BE49-F238E27FC236}">
                <a16:creationId xmlns:a16="http://schemas.microsoft.com/office/drawing/2014/main" id="{96B0BE4C-2652-5BD6-8078-9184B7463C8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6214" y="1920740"/>
            <a:ext cx="5627436" cy="1442372"/>
          </a:xfrm>
          <a:prstGeom prst="rect">
            <a:avLst/>
          </a:prstGeom>
          <a:ln>
            <a:solidFill>
              <a:schemeClr val="tx1"/>
            </a:solidFill>
          </a:ln>
        </p:spPr>
      </p:pic>
      <p:pic>
        <p:nvPicPr>
          <p:cNvPr id="8" name="Picture 7">
            <a:extLst>
              <a:ext uri="{FF2B5EF4-FFF2-40B4-BE49-F238E27FC236}">
                <a16:creationId xmlns:a16="http://schemas.microsoft.com/office/drawing/2014/main" id="{6587F420-C2F4-23D6-78BF-28B01A8132F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3826" y="3699753"/>
            <a:ext cx="4858988" cy="1726347"/>
          </a:xfrm>
          <a:prstGeom prst="rect">
            <a:avLst/>
          </a:prstGeom>
          <a:ln>
            <a:solidFill>
              <a:schemeClr val="tx1"/>
            </a:solidFill>
          </a:ln>
        </p:spPr>
      </p:pic>
      <p:pic>
        <p:nvPicPr>
          <p:cNvPr id="7" name="Picture 6">
            <a:extLst>
              <a:ext uri="{FF2B5EF4-FFF2-40B4-BE49-F238E27FC236}">
                <a16:creationId xmlns:a16="http://schemas.microsoft.com/office/drawing/2014/main" id="{EDC59006-0C3D-0E55-E447-E1FE100C720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23477" y="4779824"/>
            <a:ext cx="6961013" cy="1442372"/>
          </a:xfrm>
          <a:prstGeom prst="rect">
            <a:avLst/>
          </a:prstGeom>
          <a:ln>
            <a:solidFill>
              <a:schemeClr val="tx1"/>
            </a:solidFill>
          </a:ln>
        </p:spPr>
      </p:pic>
    </p:spTree>
    <p:extLst>
      <p:ext uri="{BB962C8B-B14F-4D97-AF65-F5344CB8AC3E}">
        <p14:creationId xmlns:p14="http://schemas.microsoft.com/office/powerpoint/2010/main" val="549114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3515A-A102-9443-38C9-5A12FCBFF1AA}"/>
              </a:ext>
            </a:extLst>
          </p:cNvPr>
          <p:cNvSpPr>
            <a:spLocks noGrp="1"/>
          </p:cNvSpPr>
          <p:nvPr>
            <p:ph type="title"/>
          </p:nvPr>
        </p:nvSpPr>
        <p:spPr>
          <a:xfrm>
            <a:off x="463826" y="410368"/>
            <a:ext cx="11728174" cy="1325563"/>
          </a:xfrm>
        </p:spPr>
        <p:txBody>
          <a:bodyPr/>
          <a:lstStyle/>
          <a:p>
            <a:r>
              <a:rPr lang="en-US" dirty="0"/>
              <a:t>What’s next? Breaking </a:t>
            </a:r>
            <a:r>
              <a:rPr lang="en-US" dirty="0">
                <a:solidFill>
                  <a:srgbClr val="7030A0"/>
                </a:solidFill>
              </a:rPr>
              <a:t>100 defenses?</a:t>
            </a:r>
          </a:p>
        </p:txBody>
      </p:sp>
      <p:sp>
        <p:nvSpPr>
          <p:cNvPr id="4" name="Slide Number Placeholder 3">
            <a:extLst>
              <a:ext uri="{FF2B5EF4-FFF2-40B4-BE49-F238E27FC236}">
                <a16:creationId xmlns:a16="http://schemas.microsoft.com/office/drawing/2014/main" id="{949F15AD-CA75-117D-D0E2-D4F7B38A381C}"/>
              </a:ext>
            </a:extLst>
          </p:cNvPr>
          <p:cNvSpPr>
            <a:spLocks noGrp="1"/>
          </p:cNvSpPr>
          <p:nvPr>
            <p:ph type="sldNum" sz="quarter" idx="12"/>
          </p:nvPr>
        </p:nvSpPr>
        <p:spPr/>
        <p:txBody>
          <a:bodyPr/>
          <a:lstStyle/>
          <a:p>
            <a:fld id="{BBDB7499-F370-8348-83C5-507685BB046D}" type="slidenum">
              <a:rPr lang="en-US" smtClean="0"/>
              <a:pPr/>
              <a:t>6</a:t>
            </a:fld>
            <a:endParaRPr lang="en-US" sz="1600" dirty="0"/>
          </a:p>
        </p:txBody>
      </p:sp>
      <p:pic>
        <p:nvPicPr>
          <p:cNvPr id="5" name="Picture 4">
            <a:extLst>
              <a:ext uri="{FF2B5EF4-FFF2-40B4-BE49-F238E27FC236}">
                <a16:creationId xmlns:a16="http://schemas.microsoft.com/office/drawing/2014/main" id="{6A9F6AB5-5FA1-38B6-6A47-EA4992295CB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09155" y="2826734"/>
            <a:ext cx="6875335" cy="1583473"/>
          </a:xfrm>
          <a:prstGeom prst="rect">
            <a:avLst/>
          </a:prstGeom>
          <a:ln>
            <a:solidFill>
              <a:schemeClr val="tx1"/>
            </a:solidFill>
          </a:ln>
        </p:spPr>
      </p:pic>
      <p:pic>
        <p:nvPicPr>
          <p:cNvPr id="6" name="Picture 5">
            <a:extLst>
              <a:ext uri="{FF2B5EF4-FFF2-40B4-BE49-F238E27FC236}">
                <a16:creationId xmlns:a16="http://schemas.microsoft.com/office/drawing/2014/main" id="{96B0BE4C-2652-5BD6-8078-9184B7463C8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6214" y="1920740"/>
            <a:ext cx="5627436" cy="1442372"/>
          </a:xfrm>
          <a:prstGeom prst="rect">
            <a:avLst/>
          </a:prstGeom>
          <a:ln>
            <a:solidFill>
              <a:schemeClr val="tx1"/>
            </a:solidFill>
          </a:ln>
        </p:spPr>
      </p:pic>
      <p:pic>
        <p:nvPicPr>
          <p:cNvPr id="8" name="Picture 7">
            <a:extLst>
              <a:ext uri="{FF2B5EF4-FFF2-40B4-BE49-F238E27FC236}">
                <a16:creationId xmlns:a16="http://schemas.microsoft.com/office/drawing/2014/main" id="{6587F420-C2F4-23D6-78BF-28B01A8132F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3826" y="3699753"/>
            <a:ext cx="4858988" cy="1726347"/>
          </a:xfrm>
          <a:prstGeom prst="rect">
            <a:avLst/>
          </a:prstGeom>
          <a:ln>
            <a:solidFill>
              <a:schemeClr val="tx1"/>
            </a:solidFill>
          </a:ln>
        </p:spPr>
      </p:pic>
      <p:pic>
        <p:nvPicPr>
          <p:cNvPr id="7" name="Picture 6">
            <a:extLst>
              <a:ext uri="{FF2B5EF4-FFF2-40B4-BE49-F238E27FC236}">
                <a16:creationId xmlns:a16="http://schemas.microsoft.com/office/drawing/2014/main" id="{EDC59006-0C3D-0E55-E447-E1FE100C720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23477" y="4779824"/>
            <a:ext cx="6961013" cy="1442372"/>
          </a:xfrm>
          <a:prstGeom prst="rect">
            <a:avLst/>
          </a:prstGeom>
          <a:ln>
            <a:solidFill>
              <a:schemeClr val="tx1"/>
            </a:solidFill>
          </a:ln>
        </p:spPr>
      </p:pic>
      <p:sp>
        <p:nvSpPr>
          <p:cNvPr id="3" name="Rounded Rectangle 2">
            <a:extLst>
              <a:ext uri="{FF2B5EF4-FFF2-40B4-BE49-F238E27FC236}">
                <a16:creationId xmlns:a16="http://schemas.microsoft.com/office/drawing/2014/main" id="{026131D7-D685-1A1B-E317-F3D9E1D986B2}"/>
              </a:ext>
            </a:extLst>
          </p:cNvPr>
          <p:cNvSpPr/>
          <p:nvPr/>
        </p:nvSpPr>
        <p:spPr>
          <a:xfrm>
            <a:off x="2087842" y="2814190"/>
            <a:ext cx="2944179" cy="536378"/>
          </a:xfrm>
          <a:prstGeom prst="round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3"/>
                </a:solidFill>
              </a:rPr>
              <a:t>10 defenses</a:t>
            </a:r>
          </a:p>
        </p:txBody>
      </p:sp>
      <p:sp>
        <p:nvSpPr>
          <p:cNvPr id="9" name="Rounded Rectangle 8">
            <a:extLst>
              <a:ext uri="{FF2B5EF4-FFF2-40B4-BE49-F238E27FC236}">
                <a16:creationId xmlns:a16="http://schemas.microsoft.com/office/drawing/2014/main" id="{80801354-20DB-A7C0-4659-5AF897AF811E}"/>
              </a:ext>
            </a:extLst>
          </p:cNvPr>
          <p:cNvSpPr/>
          <p:nvPr/>
        </p:nvSpPr>
        <p:spPr>
          <a:xfrm>
            <a:off x="7023964" y="4058638"/>
            <a:ext cx="2944179" cy="536378"/>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5">
                    <a:lumMod val="75000"/>
                  </a:schemeClr>
                </a:solidFill>
              </a:rPr>
              <a:t>7 defenses</a:t>
            </a:r>
          </a:p>
        </p:txBody>
      </p:sp>
      <p:sp>
        <p:nvSpPr>
          <p:cNvPr id="10" name="Rounded Rectangle 9">
            <a:extLst>
              <a:ext uri="{FF2B5EF4-FFF2-40B4-BE49-F238E27FC236}">
                <a16:creationId xmlns:a16="http://schemas.microsoft.com/office/drawing/2014/main" id="{D3DD7054-4B46-1D4B-8CBF-E754D7CA484D}"/>
              </a:ext>
            </a:extLst>
          </p:cNvPr>
          <p:cNvSpPr/>
          <p:nvPr/>
        </p:nvSpPr>
        <p:spPr>
          <a:xfrm>
            <a:off x="1421230" y="4562926"/>
            <a:ext cx="2944179" cy="536378"/>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6"/>
                </a:solidFill>
              </a:rPr>
              <a:t>13 defenses</a:t>
            </a:r>
          </a:p>
        </p:txBody>
      </p:sp>
      <p:sp>
        <p:nvSpPr>
          <p:cNvPr id="11" name="Rounded Rectangle 10">
            <a:extLst>
              <a:ext uri="{FF2B5EF4-FFF2-40B4-BE49-F238E27FC236}">
                <a16:creationId xmlns:a16="http://schemas.microsoft.com/office/drawing/2014/main" id="{6BA3954E-0D1D-15A0-2C20-D1E87A77A35B}"/>
              </a:ext>
            </a:extLst>
          </p:cNvPr>
          <p:cNvSpPr/>
          <p:nvPr/>
        </p:nvSpPr>
        <p:spPr>
          <a:xfrm>
            <a:off x="7023963" y="5675087"/>
            <a:ext cx="2944179" cy="536378"/>
          </a:xfrm>
          <a:prstGeom prst="round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6">
                    <a:lumMod val="50000"/>
                  </a:schemeClr>
                </a:solidFill>
              </a:rPr>
              <a:t>35 defenses</a:t>
            </a:r>
          </a:p>
        </p:txBody>
      </p:sp>
      <p:pic>
        <p:nvPicPr>
          <p:cNvPr id="12" name="Picture 11">
            <a:extLst>
              <a:ext uri="{FF2B5EF4-FFF2-40B4-BE49-F238E27FC236}">
                <a16:creationId xmlns:a16="http://schemas.microsoft.com/office/drawing/2014/main" id="{EF8F7168-84BD-B27E-64B9-B62A71260A2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73650" y="1572731"/>
            <a:ext cx="5401982" cy="1236047"/>
          </a:xfrm>
          <a:prstGeom prst="rect">
            <a:avLst/>
          </a:prstGeom>
          <a:ln>
            <a:solidFill>
              <a:schemeClr val="tx1"/>
            </a:solidFill>
          </a:ln>
        </p:spPr>
      </p:pic>
      <p:sp>
        <p:nvSpPr>
          <p:cNvPr id="14" name="Rounded Rectangle 13">
            <a:extLst>
              <a:ext uri="{FF2B5EF4-FFF2-40B4-BE49-F238E27FC236}">
                <a16:creationId xmlns:a16="http://schemas.microsoft.com/office/drawing/2014/main" id="{FBB04399-A331-896A-73F3-EA5E5EEB1699}"/>
              </a:ext>
            </a:extLst>
          </p:cNvPr>
          <p:cNvSpPr/>
          <p:nvPr/>
        </p:nvSpPr>
        <p:spPr>
          <a:xfrm>
            <a:off x="7567548" y="2132177"/>
            <a:ext cx="2944179" cy="536378"/>
          </a:xfrm>
          <a:prstGeom prst="round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3">
                    <a:lumMod val="75000"/>
                  </a:schemeClr>
                </a:solidFill>
              </a:rPr>
              <a:t>11 defenses</a:t>
            </a:r>
          </a:p>
        </p:txBody>
      </p:sp>
    </p:spTree>
    <p:extLst>
      <p:ext uri="{BB962C8B-B14F-4D97-AF65-F5344CB8AC3E}">
        <p14:creationId xmlns:p14="http://schemas.microsoft.com/office/powerpoint/2010/main" val="1106269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C4671-3DFB-17E8-7CB4-E1F31EC024E6}"/>
              </a:ext>
            </a:extLst>
          </p:cNvPr>
          <p:cNvSpPr>
            <a:spLocks noGrp="1"/>
          </p:cNvSpPr>
          <p:nvPr>
            <p:ph type="title"/>
          </p:nvPr>
        </p:nvSpPr>
        <p:spPr/>
        <p:txBody>
          <a:bodyPr/>
          <a:lstStyle/>
          <a:p>
            <a:r>
              <a:rPr lang="en-US" dirty="0"/>
              <a:t>This is </a:t>
            </a:r>
            <a:r>
              <a:rPr lang="en-US" i="1" dirty="0">
                <a:solidFill>
                  <a:srgbClr val="C00000"/>
                </a:solidFill>
              </a:rPr>
              <a:t>not</a:t>
            </a:r>
            <a:r>
              <a:rPr lang="en-US" dirty="0"/>
              <a:t> how we refute theorems!</a:t>
            </a:r>
          </a:p>
        </p:txBody>
      </p:sp>
      <p:sp>
        <p:nvSpPr>
          <p:cNvPr id="4" name="Slide Number Placeholder 3">
            <a:extLst>
              <a:ext uri="{FF2B5EF4-FFF2-40B4-BE49-F238E27FC236}">
                <a16:creationId xmlns:a16="http://schemas.microsoft.com/office/drawing/2014/main" id="{3DB82B13-C7A9-590D-8BC9-119D6AC9644F}"/>
              </a:ext>
            </a:extLst>
          </p:cNvPr>
          <p:cNvSpPr>
            <a:spLocks noGrp="1"/>
          </p:cNvSpPr>
          <p:nvPr>
            <p:ph type="sldNum" sz="quarter" idx="12"/>
          </p:nvPr>
        </p:nvSpPr>
        <p:spPr/>
        <p:txBody>
          <a:bodyPr/>
          <a:lstStyle/>
          <a:p>
            <a:fld id="{BBDB7499-F370-8348-83C5-507685BB046D}" type="slidenum">
              <a:rPr lang="en-US" smtClean="0"/>
              <a:pPr/>
              <a:t>7</a:t>
            </a:fld>
            <a:endParaRPr lang="en-US" sz="1600" dirty="0"/>
          </a:p>
        </p:txBody>
      </p:sp>
      <p:sp>
        <p:nvSpPr>
          <p:cNvPr id="5" name="Rounded Rectangle 4">
            <a:extLst>
              <a:ext uri="{FF2B5EF4-FFF2-40B4-BE49-F238E27FC236}">
                <a16:creationId xmlns:a16="http://schemas.microsoft.com/office/drawing/2014/main" id="{82984B36-1EC6-03C2-2D13-39E68E2EED73}"/>
              </a:ext>
            </a:extLst>
          </p:cNvPr>
          <p:cNvSpPr/>
          <p:nvPr/>
        </p:nvSpPr>
        <p:spPr>
          <a:xfrm>
            <a:off x="645459" y="1820540"/>
            <a:ext cx="4437529" cy="922661"/>
          </a:xfrm>
          <a:prstGeom prst="roundRect">
            <a:avLst/>
          </a:prstGeom>
          <a:noFill/>
          <a:ln w="38100">
            <a:solidFill>
              <a:srgbClr val="7030A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grpSp>
        <p:nvGrpSpPr>
          <p:cNvPr id="6" name="Group 5">
            <a:extLst>
              <a:ext uri="{FF2B5EF4-FFF2-40B4-BE49-F238E27FC236}">
                <a16:creationId xmlns:a16="http://schemas.microsoft.com/office/drawing/2014/main" id="{3E2C98C4-06F8-E7A2-31B8-EF8DAD5A95F2}"/>
              </a:ext>
            </a:extLst>
          </p:cNvPr>
          <p:cNvGrpSpPr/>
          <p:nvPr/>
        </p:nvGrpSpPr>
        <p:grpSpPr>
          <a:xfrm>
            <a:off x="739588" y="3267634"/>
            <a:ext cx="4974036" cy="2683765"/>
            <a:chOff x="2349500" y="3219450"/>
            <a:chExt cx="7493000" cy="4214906"/>
          </a:xfrm>
        </p:grpSpPr>
        <p:pic>
          <p:nvPicPr>
            <p:cNvPr id="7" name="Picture 6">
              <a:extLst>
                <a:ext uri="{FF2B5EF4-FFF2-40B4-BE49-F238E27FC236}">
                  <a16:creationId xmlns:a16="http://schemas.microsoft.com/office/drawing/2014/main" id="{384AD852-C493-44EB-FA57-9C726CE3C0E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49500" y="3611656"/>
              <a:ext cx="7493000" cy="3822700"/>
            </a:xfrm>
            <a:prstGeom prst="rect">
              <a:avLst/>
            </a:prstGeom>
          </p:spPr>
        </p:pic>
        <p:pic>
          <p:nvPicPr>
            <p:cNvPr id="8" name="Picture 7">
              <a:extLst>
                <a:ext uri="{FF2B5EF4-FFF2-40B4-BE49-F238E27FC236}">
                  <a16:creationId xmlns:a16="http://schemas.microsoft.com/office/drawing/2014/main" id="{1253215D-2B88-E53F-F8B1-13053580435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49500" y="3219450"/>
              <a:ext cx="7493000" cy="419100"/>
            </a:xfrm>
            <a:prstGeom prst="rect">
              <a:avLst/>
            </a:prstGeom>
          </p:spPr>
        </p:pic>
      </p:grpSp>
      <p:pic>
        <p:nvPicPr>
          <p:cNvPr id="9" name="Picture 8">
            <a:extLst>
              <a:ext uri="{FF2B5EF4-FFF2-40B4-BE49-F238E27FC236}">
                <a16:creationId xmlns:a16="http://schemas.microsoft.com/office/drawing/2014/main" id="{A0E1A988-7C81-E844-2053-7D4A3E0C57C2}"/>
              </a:ext>
            </a:extLst>
          </p:cNvPr>
          <p:cNvPicPr>
            <a:picLocks noChangeAspect="1"/>
          </p:cNvPicPr>
          <p:nvPr/>
        </p:nvPicPr>
        <p:blipFill>
          <a:blip r:embed="rId4"/>
          <a:stretch>
            <a:fillRect/>
          </a:stretch>
        </p:blipFill>
        <p:spPr>
          <a:xfrm>
            <a:off x="998463" y="1939737"/>
            <a:ext cx="3934512" cy="684263"/>
          </a:xfrm>
          <a:prstGeom prst="rect">
            <a:avLst/>
          </a:prstGeom>
        </p:spPr>
      </p:pic>
      <p:sp>
        <p:nvSpPr>
          <p:cNvPr id="10" name="Rounded Rectangle 9">
            <a:extLst>
              <a:ext uri="{FF2B5EF4-FFF2-40B4-BE49-F238E27FC236}">
                <a16:creationId xmlns:a16="http://schemas.microsoft.com/office/drawing/2014/main" id="{E85C35C0-02FB-0435-8E05-94EFE7C4BB0F}"/>
              </a:ext>
            </a:extLst>
          </p:cNvPr>
          <p:cNvSpPr/>
          <p:nvPr/>
        </p:nvSpPr>
        <p:spPr>
          <a:xfrm>
            <a:off x="645458" y="3073157"/>
            <a:ext cx="5109883" cy="2978019"/>
          </a:xfrm>
          <a:prstGeom prst="roundRect">
            <a:avLst/>
          </a:prstGeom>
          <a:noFill/>
          <a:ln w="38100">
            <a:solidFill>
              <a:srgbClr val="C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1" name="Rectangle 10">
            <a:extLst>
              <a:ext uri="{FF2B5EF4-FFF2-40B4-BE49-F238E27FC236}">
                <a16:creationId xmlns:a16="http://schemas.microsoft.com/office/drawing/2014/main" id="{7715F3E5-B1DF-289F-75AB-3BC1E3407313}"/>
              </a:ext>
            </a:extLst>
          </p:cNvPr>
          <p:cNvSpPr/>
          <p:nvPr/>
        </p:nvSpPr>
        <p:spPr>
          <a:xfrm>
            <a:off x="463826" y="2980256"/>
            <a:ext cx="5632174" cy="346737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a:extLst>
              <a:ext uri="{FF2B5EF4-FFF2-40B4-BE49-F238E27FC236}">
                <a16:creationId xmlns:a16="http://schemas.microsoft.com/office/drawing/2014/main" id="{28065BCC-4F12-0A82-D41E-4627881533C1}"/>
              </a:ext>
            </a:extLst>
          </p:cNvPr>
          <p:cNvSpPr/>
          <p:nvPr/>
        </p:nvSpPr>
        <p:spPr>
          <a:xfrm rot="10800000">
            <a:off x="5388946" y="1972986"/>
            <a:ext cx="649356" cy="58477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29698" name="Picture 2" descr="The Intertwined Nature of NAD+, CD38, and Senescence | Lifespan.io">
            <a:extLst>
              <a:ext uri="{FF2B5EF4-FFF2-40B4-BE49-F238E27FC236}">
                <a16:creationId xmlns:a16="http://schemas.microsoft.com/office/drawing/2014/main" id="{A409E04A-117C-6FE7-1FE3-9527427CA866}"/>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449004" y="1820540"/>
            <a:ext cx="4225442" cy="2376811"/>
          </a:xfrm>
          <a:prstGeom prst="rect">
            <a:avLst/>
          </a:prstGeom>
          <a:noFill/>
          <a:extLst>
            <a:ext uri="{909E8E84-426E-40DD-AFC4-6F175D3DCCD1}">
              <a14:hiddenFill xmlns:a14="http://schemas.microsoft.com/office/drawing/2010/main">
                <a:solidFill>
                  <a:srgbClr val="FFFFFF"/>
                </a:solidFill>
              </a14:hiddenFill>
            </a:ext>
          </a:extLst>
        </p:spPr>
      </p:pic>
      <p:sp>
        <p:nvSpPr>
          <p:cNvPr id="14" name="Rounded Rectangle 13">
            <a:extLst>
              <a:ext uri="{FF2B5EF4-FFF2-40B4-BE49-F238E27FC236}">
                <a16:creationId xmlns:a16="http://schemas.microsoft.com/office/drawing/2014/main" id="{F381FF30-07FA-6881-6D99-4F1055C989C0}"/>
              </a:ext>
            </a:extLst>
          </p:cNvPr>
          <p:cNvSpPr/>
          <p:nvPr/>
        </p:nvSpPr>
        <p:spPr>
          <a:xfrm>
            <a:off x="5849471" y="4302816"/>
            <a:ext cx="5501644" cy="64935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Here’s an efficient algorithm for 3-SAT!</a:t>
            </a:r>
          </a:p>
        </p:txBody>
      </p:sp>
      <p:sp>
        <p:nvSpPr>
          <p:cNvPr id="3" name="Multiply 2">
            <a:extLst>
              <a:ext uri="{FF2B5EF4-FFF2-40B4-BE49-F238E27FC236}">
                <a16:creationId xmlns:a16="http://schemas.microsoft.com/office/drawing/2014/main" id="{E451422E-B440-67BB-43C0-C71F8B2DA656}"/>
              </a:ext>
            </a:extLst>
          </p:cNvPr>
          <p:cNvSpPr/>
          <p:nvPr/>
        </p:nvSpPr>
        <p:spPr>
          <a:xfrm>
            <a:off x="4307353" y="531242"/>
            <a:ext cx="8508743" cy="4846775"/>
          </a:xfrm>
          <a:prstGeom prst="mathMultiply">
            <a:avLst>
              <a:gd name="adj1" fmla="val 333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2362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C4671-3DFB-17E8-7CB4-E1F31EC024E6}"/>
              </a:ext>
            </a:extLst>
          </p:cNvPr>
          <p:cNvSpPr>
            <a:spLocks noGrp="1"/>
          </p:cNvSpPr>
          <p:nvPr>
            <p:ph type="title"/>
          </p:nvPr>
        </p:nvSpPr>
        <p:spPr/>
        <p:txBody>
          <a:bodyPr/>
          <a:lstStyle/>
          <a:p>
            <a:r>
              <a:rPr lang="en-US" dirty="0"/>
              <a:t>Instead, we just </a:t>
            </a:r>
            <a:r>
              <a:rPr lang="en-US" dirty="0">
                <a:solidFill>
                  <a:srgbClr val="7030A0"/>
                </a:solidFill>
              </a:rPr>
              <a:t>refute the proof.</a:t>
            </a:r>
          </a:p>
        </p:txBody>
      </p:sp>
      <p:sp>
        <p:nvSpPr>
          <p:cNvPr id="4" name="Slide Number Placeholder 3">
            <a:extLst>
              <a:ext uri="{FF2B5EF4-FFF2-40B4-BE49-F238E27FC236}">
                <a16:creationId xmlns:a16="http://schemas.microsoft.com/office/drawing/2014/main" id="{3DB82B13-C7A9-590D-8BC9-119D6AC9644F}"/>
              </a:ext>
            </a:extLst>
          </p:cNvPr>
          <p:cNvSpPr>
            <a:spLocks noGrp="1"/>
          </p:cNvSpPr>
          <p:nvPr>
            <p:ph type="sldNum" sz="quarter" idx="12"/>
          </p:nvPr>
        </p:nvSpPr>
        <p:spPr/>
        <p:txBody>
          <a:bodyPr/>
          <a:lstStyle/>
          <a:p>
            <a:fld id="{BBDB7499-F370-8348-83C5-507685BB046D}" type="slidenum">
              <a:rPr lang="en-US" smtClean="0"/>
              <a:pPr/>
              <a:t>8</a:t>
            </a:fld>
            <a:endParaRPr lang="en-US" sz="1600" dirty="0"/>
          </a:p>
        </p:txBody>
      </p:sp>
      <p:sp>
        <p:nvSpPr>
          <p:cNvPr id="5" name="Rounded Rectangle 4">
            <a:extLst>
              <a:ext uri="{FF2B5EF4-FFF2-40B4-BE49-F238E27FC236}">
                <a16:creationId xmlns:a16="http://schemas.microsoft.com/office/drawing/2014/main" id="{82984B36-1EC6-03C2-2D13-39E68E2EED73}"/>
              </a:ext>
            </a:extLst>
          </p:cNvPr>
          <p:cNvSpPr/>
          <p:nvPr/>
        </p:nvSpPr>
        <p:spPr>
          <a:xfrm>
            <a:off x="645459" y="1820540"/>
            <a:ext cx="4437529" cy="922661"/>
          </a:xfrm>
          <a:prstGeom prst="roundRect">
            <a:avLst/>
          </a:prstGeom>
          <a:noFill/>
          <a:ln w="38100">
            <a:solidFill>
              <a:srgbClr val="7030A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grpSp>
        <p:nvGrpSpPr>
          <p:cNvPr id="6" name="Group 5">
            <a:extLst>
              <a:ext uri="{FF2B5EF4-FFF2-40B4-BE49-F238E27FC236}">
                <a16:creationId xmlns:a16="http://schemas.microsoft.com/office/drawing/2014/main" id="{3E2C98C4-06F8-E7A2-31B8-EF8DAD5A95F2}"/>
              </a:ext>
            </a:extLst>
          </p:cNvPr>
          <p:cNvGrpSpPr/>
          <p:nvPr/>
        </p:nvGrpSpPr>
        <p:grpSpPr>
          <a:xfrm>
            <a:off x="739588" y="3267634"/>
            <a:ext cx="4974036" cy="2683765"/>
            <a:chOff x="2349500" y="3219450"/>
            <a:chExt cx="7493000" cy="4214906"/>
          </a:xfrm>
        </p:grpSpPr>
        <p:pic>
          <p:nvPicPr>
            <p:cNvPr id="7" name="Picture 6">
              <a:extLst>
                <a:ext uri="{FF2B5EF4-FFF2-40B4-BE49-F238E27FC236}">
                  <a16:creationId xmlns:a16="http://schemas.microsoft.com/office/drawing/2014/main" id="{384AD852-C493-44EB-FA57-9C726CE3C0E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49500" y="3611656"/>
              <a:ext cx="7493000" cy="3822700"/>
            </a:xfrm>
            <a:prstGeom prst="rect">
              <a:avLst/>
            </a:prstGeom>
          </p:spPr>
        </p:pic>
        <p:pic>
          <p:nvPicPr>
            <p:cNvPr id="8" name="Picture 7">
              <a:extLst>
                <a:ext uri="{FF2B5EF4-FFF2-40B4-BE49-F238E27FC236}">
                  <a16:creationId xmlns:a16="http://schemas.microsoft.com/office/drawing/2014/main" id="{1253215D-2B88-E53F-F8B1-13053580435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49500" y="3219450"/>
              <a:ext cx="7493000" cy="419100"/>
            </a:xfrm>
            <a:prstGeom prst="rect">
              <a:avLst/>
            </a:prstGeom>
          </p:spPr>
        </p:pic>
      </p:grpSp>
      <p:pic>
        <p:nvPicPr>
          <p:cNvPr id="9" name="Picture 8">
            <a:extLst>
              <a:ext uri="{FF2B5EF4-FFF2-40B4-BE49-F238E27FC236}">
                <a16:creationId xmlns:a16="http://schemas.microsoft.com/office/drawing/2014/main" id="{A0E1A988-7C81-E844-2053-7D4A3E0C57C2}"/>
              </a:ext>
            </a:extLst>
          </p:cNvPr>
          <p:cNvPicPr>
            <a:picLocks noChangeAspect="1"/>
          </p:cNvPicPr>
          <p:nvPr/>
        </p:nvPicPr>
        <p:blipFill>
          <a:blip r:embed="rId4"/>
          <a:stretch>
            <a:fillRect/>
          </a:stretch>
        </p:blipFill>
        <p:spPr>
          <a:xfrm>
            <a:off x="998463" y="1939737"/>
            <a:ext cx="3934512" cy="684263"/>
          </a:xfrm>
          <a:prstGeom prst="rect">
            <a:avLst/>
          </a:prstGeom>
        </p:spPr>
      </p:pic>
      <p:sp>
        <p:nvSpPr>
          <p:cNvPr id="10" name="Rounded Rectangle 9">
            <a:extLst>
              <a:ext uri="{FF2B5EF4-FFF2-40B4-BE49-F238E27FC236}">
                <a16:creationId xmlns:a16="http://schemas.microsoft.com/office/drawing/2014/main" id="{E85C35C0-02FB-0435-8E05-94EFE7C4BB0F}"/>
              </a:ext>
            </a:extLst>
          </p:cNvPr>
          <p:cNvSpPr/>
          <p:nvPr/>
        </p:nvSpPr>
        <p:spPr>
          <a:xfrm>
            <a:off x="645458" y="3073157"/>
            <a:ext cx="5109883" cy="2978019"/>
          </a:xfrm>
          <a:prstGeom prst="roundRect">
            <a:avLst/>
          </a:prstGeom>
          <a:noFill/>
          <a:ln w="38100">
            <a:solidFill>
              <a:srgbClr val="C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1" name="Rectangle 10">
            <a:extLst>
              <a:ext uri="{FF2B5EF4-FFF2-40B4-BE49-F238E27FC236}">
                <a16:creationId xmlns:a16="http://schemas.microsoft.com/office/drawing/2014/main" id="{7715F3E5-B1DF-289F-75AB-3BC1E3407313}"/>
              </a:ext>
            </a:extLst>
          </p:cNvPr>
          <p:cNvSpPr/>
          <p:nvPr/>
        </p:nvSpPr>
        <p:spPr>
          <a:xfrm>
            <a:off x="384312" y="1735931"/>
            <a:ext cx="5632174" cy="123744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a:extLst>
              <a:ext uri="{FF2B5EF4-FFF2-40B4-BE49-F238E27FC236}">
                <a16:creationId xmlns:a16="http://schemas.microsoft.com/office/drawing/2014/main" id="{C9859177-11DB-2801-07FE-49D0F5B50B1C}"/>
              </a:ext>
            </a:extLst>
          </p:cNvPr>
          <p:cNvSpPr/>
          <p:nvPr/>
        </p:nvSpPr>
        <p:spPr>
          <a:xfrm rot="10800000">
            <a:off x="5855521" y="4269778"/>
            <a:ext cx="649356" cy="58477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31746" name="Picture 2" descr="Let's talk reviews | Lisa Manifold">
            <a:extLst>
              <a:ext uri="{FF2B5EF4-FFF2-40B4-BE49-F238E27FC236}">
                <a16:creationId xmlns:a16="http://schemas.microsoft.com/office/drawing/2014/main" id="{4E1D8142-B779-CC76-74B3-CDE8C9931159}"/>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826417" y="1893586"/>
            <a:ext cx="4091826" cy="2218536"/>
          </a:xfrm>
          <a:prstGeom prst="rect">
            <a:avLst/>
          </a:prstGeom>
          <a:noFill/>
          <a:extLst>
            <a:ext uri="{909E8E84-426E-40DD-AFC4-6F175D3DCCD1}">
              <a14:hiddenFill xmlns:a14="http://schemas.microsoft.com/office/drawing/2010/main">
                <a:solidFill>
                  <a:srgbClr val="FFFFFF"/>
                </a:solidFill>
              </a14:hiddenFill>
            </a:ext>
          </a:extLst>
        </p:spPr>
      </p:pic>
      <p:sp>
        <p:nvSpPr>
          <p:cNvPr id="15" name="Rounded Rectangle 14">
            <a:extLst>
              <a:ext uri="{FF2B5EF4-FFF2-40B4-BE49-F238E27FC236}">
                <a16:creationId xmlns:a16="http://schemas.microsoft.com/office/drawing/2014/main" id="{D946FC77-4E24-F5B0-6810-3BE1CA694C08}"/>
              </a:ext>
            </a:extLst>
          </p:cNvPr>
          <p:cNvSpPr/>
          <p:nvPr/>
        </p:nvSpPr>
        <p:spPr>
          <a:xfrm>
            <a:off x="6605056" y="4205198"/>
            <a:ext cx="4670390" cy="91687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There’s a flaw in line 637...</a:t>
            </a:r>
            <a:br>
              <a:rPr lang="en-US" sz="2400" dirty="0">
                <a:solidFill>
                  <a:schemeClr val="tx1"/>
                </a:solidFill>
              </a:rPr>
            </a:br>
            <a:r>
              <a:rPr lang="en-US" sz="2400" b="1" dirty="0">
                <a:solidFill>
                  <a:schemeClr val="accent6"/>
                </a:solidFill>
              </a:rPr>
              <a:t>REJECT!</a:t>
            </a:r>
          </a:p>
        </p:txBody>
      </p:sp>
    </p:spTree>
    <p:extLst>
      <p:ext uri="{BB962C8B-B14F-4D97-AF65-F5344CB8AC3E}">
        <p14:creationId xmlns:p14="http://schemas.microsoft.com/office/powerpoint/2010/main" val="2202867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24B5E-61F0-7968-DBE0-FC00D161AE9A}"/>
              </a:ext>
            </a:extLst>
          </p:cNvPr>
          <p:cNvSpPr>
            <a:spLocks noGrp="1"/>
          </p:cNvSpPr>
          <p:nvPr>
            <p:ph type="title"/>
          </p:nvPr>
        </p:nvSpPr>
        <p:spPr>
          <a:xfrm>
            <a:off x="463826" y="410368"/>
            <a:ext cx="11728174" cy="1325563"/>
          </a:xfrm>
        </p:spPr>
        <p:txBody>
          <a:bodyPr/>
          <a:lstStyle/>
          <a:p>
            <a:r>
              <a:rPr lang="en-US" dirty="0"/>
              <a:t>Similarly, we should focus on refuting ML defense </a:t>
            </a:r>
            <a:r>
              <a:rPr lang="en-US" i="1" dirty="0">
                <a:solidFill>
                  <a:srgbClr val="7030A0"/>
                </a:solidFill>
              </a:rPr>
              <a:t>evaluations</a:t>
            </a:r>
            <a:r>
              <a:rPr lang="en-US" dirty="0">
                <a:solidFill>
                  <a:srgbClr val="7030A0"/>
                </a:solidFill>
              </a:rPr>
              <a:t>.</a:t>
            </a:r>
            <a:endParaRPr lang="en-US" i="1" dirty="0">
              <a:solidFill>
                <a:srgbClr val="7030A0"/>
              </a:solidFill>
            </a:endParaRPr>
          </a:p>
        </p:txBody>
      </p:sp>
      <p:sp>
        <p:nvSpPr>
          <p:cNvPr id="4" name="Slide Number Placeholder 3">
            <a:extLst>
              <a:ext uri="{FF2B5EF4-FFF2-40B4-BE49-F238E27FC236}">
                <a16:creationId xmlns:a16="http://schemas.microsoft.com/office/drawing/2014/main" id="{9E1AD8C5-6DBD-68D1-8562-BA175463E583}"/>
              </a:ext>
            </a:extLst>
          </p:cNvPr>
          <p:cNvSpPr>
            <a:spLocks noGrp="1"/>
          </p:cNvSpPr>
          <p:nvPr>
            <p:ph type="sldNum" sz="quarter" idx="12"/>
          </p:nvPr>
        </p:nvSpPr>
        <p:spPr/>
        <p:txBody>
          <a:bodyPr/>
          <a:lstStyle/>
          <a:p>
            <a:fld id="{BBDB7499-F370-8348-83C5-507685BB046D}" type="slidenum">
              <a:rPr lang="en-US" smtClean="0"/>
              <a:pPr/>
              <a:t>9</a:t>
            </a:fld>
            <a:endParaRPr lang="en-US" sz="1600" dirty="0"/>
          </a:p>
        </p:txBody>
      </p:sp>
      <p:pic>
        <p:nvPicPr>
          <p:cNvPr id="6" name="Picture 4" descr="Neural Networks From Scratch - victorzhou.com">
            <a:extLst>
              <a:ext uri="{FF2B5EF4-FFF2-40B4-BE49-F238E27FC236}">
                <a16:creationId xmlns:a16="http://schemas.microsoft.com/office/drawing/2014/main" id="{84B018D7-869A-827C-0196-399E4A01433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317443" y="1820540"/>
            <a:ext cx="1845321" cy="922661"/>
          </a:xfrm>
          <a:prstGeom prst="rect">
            <a:avLst/>
          </a:prstGeom>
          <a:noFill/>
          <a:ln w="38100">
            <a:noFill/>
          </a:ln>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01FF709-905C-CC7C-EE84-45555997174E}"/>
              </a:ext>
            </a:extLst>
          </p:cNvPr>
          <p:cNvSpPr txBox="1"/>
          <p:nvPr/>
        </p:nvSpPr>
        <p:spPr>
          <a:xfrm>
            <a:off x="6521823" y="1999877"/>
            <a:ext cx="4663456" cy="584775"/>
          </a:xfrm>
          <a:prstGeom prst="rect">
            <a:avLst/>
          </a:prstGeom>
          <a:noFill/>
        </p:spPr>
        <p:txBody>
          <a:bodyPr wrap="none" rtlCol="0">
            <a:spAutoFit/>
          </a:bodyPr>
          <a:lstStyle/>
          <a:p>
            <a:r>
              <a:rPr lang="en-US" sz="3200" dirty="0">
                <a:latin typeface="Cambria Math" panose="02040503050406030204" pitchFamily="18" charset="0"/>
                <a:ea typeface="Cambria Math" panose="02040503050406030204" pitchFamily="18" charset="0"/>
              </a:rPr>
              <a:t>My			is robust. </a:t>
            </a:r>
          </a:p>
        </p:txBody>
      </p:sp>
      <p:sp>
        <p:nvSpPr>
          <p:cNvPr id="9" name="Rounded Rectangle 8">
            <a:extLst>
              <a:ext uri="{FF2B5EF4-FFF2-40B4-BE49-F238E27FC236}">
                <a16:creationId xmlns:a16="http://schemas.microsoft.com/office/drawing/2014/main" id="{589A5066-104D-83E3-6438-8FFB0BFAF34B}"/>
              </a:ext>
            </a:extLst>
          </p:cNvPr>
          <p:cNvSpPr/>
          <p:nvPr/>
        </p:nvSpPr>
        <p:spPr>
          <a:xfrm>
            <a:off x="6347012" y="1820539"/>
            <a:ext cx="4915765" cy="922661"/>
          </a:xfrm>
          <a:prstGeom prst="roundRect">
            <a:avLst/>
          </a:prstGeom>
          <a:noFill/>
          <a:ln w="38100">
            <a:solidFill>
              <a:srgbClr val="7030A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F0146D1C-E11D-7390-79DB-26FF2EA7D13B}"/>
              </a:ext>
            </a:extLst>
          </p:cNvPr>
          <p:cNvSpPr/>
          <p:nvPr/>
        </p:nvSpPr>
        <p:spPr>
          <a:xfrm>
            <a:off x="6342529" y="3073157"/>
            <a:ext cx="5109883" cy="2978019"/>
          </a:xfrm>
          <a:prstGeom prst="roundRect">
            <a:avLst/>
          </a:prstGeom>
          <a:noFill/>
          <a:ln w="38100">
            <a:solidFill>
              <a:srgbClr val="C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pic>
        <p:nvPicPr>
          <p:cNvPr id="5" name="Picture 4">
            <a:extLst>
              <a:ext uri="{FF2B5EF4-FFF2-40B4-BE49-F238E27FC236}">
                <a16:creationId xmlns:a16="http://schemas.microsoft.com/office/drawing/2014/main" id="{54AE7822-491C-46F3-42D2-132B5C924A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54131" y="3219369"/>
            <a:ext cx="1843741" cy="2749532"/>
          </a:xfrm>
          <a:prstGeom prst="rect">
            <a:avLst/>
          </a:prstGeom>
        </p:spPr>
      </p:pic>
      <p:sp>
        <p:nvSpPr>
          <p:cNvPr id="17" name="Rectangle 16">
            <a:extLst>
              <a:ext uri="{FF2B5EF4-FFF2-40B4-BE49-F238E27FC236}">
                <a16:creationId xmlns:a16="http://schemas.microsoft.com/office/drawing/2014/main" id="{6D33E2DB-DDAC-9A3F-E865-DB44BF5D82C6}"/>
              </a:ext>
            </a:extLst>
          </p:cNvPr>
          <p:cNvSpPr/>
          <p:nvPr/>
        </p:nvSpPr>
        <p:spPr>
          <a:xfrm>
            <a:off x="5897216" y="1735931"/>
            <a:ext cx="5830957" cy="123744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a:extLst>
              <a:ext uri="{FF2B5EF4-FFF2-40B4-BE49-F238E27FC236}">
                <a16:creationId xmlns:a16="http://schemas.microsoft.com/office/drawing/2014/main" id="{9B5ED712-1431-9549-7DAB-BA499F66D5B8}"/>
              </a:ext>
            </a:extLst>
          </p:cNvPr>
          <p:cNvSpPr/>
          <p:nvPr/>
        </p:nvSpPr>
        <p:spPr>
          <a:xfrm>
            <a:off x="5524794" y="4537295"/>
            <a:ext cx="649356" cy="58477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9" name="Picture 2" descr="Let's talk reviews | Lisa Manifold">
            <a:extLst>
              <a:ext uri="{FF2B5EF4-FFF2-40B4-BE49-F238E27FC236}">
                <a16:creationId xmlns:a16="http://schemas.microsoft.com/office/drawing/2014/main" id="{01193FC2-CB63-4541-CCB7-15E103F16D2A}"/>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25604" y="1963889"/>
            <a:ext cx="4091826" cy="2218536"/>
          </a:xfrm>
          <a:prstGeom prst="rect">
            <a:avLst/>
          </a:prstGeom>
          <a:noFill/>
          <a:extLst>
            <a:ext uri="{909E8E84-426E-40DD-AFC4-6F175D3DCCD1}">
              <a14:hiddenFill xmlns:a14="http://schemas.microsoft.com/office/drawing/2010/main">
                <a:solidFill>
                  <a:srgbClr val="FFFFFF"/>
                </a:solidFill>
              </a14:hiddenFill>
            </a:ext>
          </a:extLst>
        </p:spPr>
      </p:pic>
      <p:sp>
        <p:nvSpPr>
          <p:cNvPr id="20" name="Rounded Rectangle 19">
            <a:extLst>
              <a:ext uri="{FF2B5EF4-FFF2-40B4-BE49-F238E27FC236}">
                <a16:creationId xmlns:a16="http://schemas.microsoft.com/office/drawing/2014/main" id="{6F2E57B2-4679-6E81-44AE-1F7867CBFBF6}"/>
              </a:ext>
            </a:extLst>
          </p:cNvPr>
          <p:cNvSpPr/>
          <p:nvPr/>
        </p:nvSpPr>
        <p:spPr>
          <a:xfrm>
            <a:off x="739588" y="4371245"/>
            <a:ext cx="4477842" cy="132556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This evaluation is unconvincing because...</a:t>
            </a:r>
            <a:br>
              <a:rPr lang="en-US" sz="2400" dirty="0">
                <a:solidFill>
                  <a:schemeClr val="tx1"/>
                </a:solidFill>
              </a:rPr>
            </a:br>
            <a:r>
              <a:rPr lang="en-US" sz="2400" b="1" dirty="0">
                <a:solidFill>
                  <a:schemeClr val="accent6"/>
                </a:solidFill>
              </a:rPr>
              <a:t>Conclusion: NOT ROBUST</a:t>
            </a:r>
          </a:p>
        </p:txBody>
      </p:sp>
      <p:pic>
        <p:nvPicPr>
          <p:cNvPr id="21" name="Picture 20">
            <a:extLst>
              <a:ext uri="{FF2B5EF4-FFF2-40B4-BE49-F238E27FC236}">
                <a16:creationId xmlns:a16="http://schemas.microsoft.com/office/drawing/2014/main" id="{2D99C967-49D4-7DCF-D52D-7A1D42019C3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688342" y="3219368"/>
            <a:ext cx="1889424" cy="2748253"/>
          </a:xfrm>
          <a:prstGeom prst="rect">
            <a:avLst/>
          </a:prstGeom>
        </p:spPr>
      </p:pic>
    </p:spTree>
    <p:extLst>
      <p:ext uri="{BB962C8B-B14F-4D97-AF65-F5344CB8AC3E}">
        <p14:creationId xmlns:p14="http://schemas.microsoft.com/office/powerpoint/2010/main" val="4225961674"/>
      </p:ext>
    </p:extLst>
  </p:cSld>
  <p:clrMapOvr>
    <a:masterClrMapping/>
  </p:clrMapOvr>
</p:sld>
</file>

<file path=ppt/theme/theme1.xml><?xml version="1.0" encoding="utf-8"?>
<a:theme xmlns:a="http://schemas.openxmlformats.org/drawingml/2006/main" name="Office Them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51024</TotalTime>
  <Words>2395</Words>
  <Application>Microsoft Macintosh PowerPoint</Application>
  <PresentationFormat>Widescreen</PresentationFormat>
  <Paragraphs>278</Paragraphs>
  <Slides>44</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Calibri</vt:lpstr>
      <vt:lpstr>Cambria Math</vt:lpstr>
      <vt:lpstr>Lucida Grande</vt:lpstr>
      <vt:lpstr>Times</vt:lpstr>
      <vt:lpstr>Wingdings</vt:lpstr>
      <vt:lpstr>Office Theme</vt:lpstr>
      <vt:lpstr>Why you should treat your  ML defense like a theorem</vt:lpstr>
      <vt:lpstr>DefenseTheorem</vt:lpstr>
      <vt:lpstr>DefenseTheorem, EvaluationProof.</vt:lpstr>
      <vt:lpstr>Today: refuting a defense = building an attack.</vt:lpstr>
      <vt:lpstr>Today: refuting a defense = building an attack.</vt:lpstr>
      <vt:lpstr>What’s next? Breaking 100 defenses?</vt:lpstr>
      <vt:lpstr>This is not how we refute theorems!</vt:lpstr>
      <vt:lpstr>Instead, we just refute the proof.</vt:lpstr>
      <vt:lpstr>Similarly, we should focus on refuting ML defense evaluations.</vt:lpstr>
      <vt:lpstr>What makes an evaluation convincing?</vt:lpstr>
      <vt:lpstr>What makes a proof convincing?</vt:lpstr>
      <vt:lpstr>PowerPoint Presentation</vt:lpstr>
      <vt:lpstr>Some of these don’t  really apply to ML...</vt:lpstr>
      <vt:lpstr>PowerPoint Presentation</vt:lpstr>
      <vt:lpstr>PowerPoint Presentation</vt:lpstr>
      <vt:lpstr>PowerPoint Presentation</vt:lpstr>
      <vt:lpstr>PowerPoint Presentation</vt:lpstr>
      <vt:lpstr>PowerPoint Presentation</vt:lpstr>
      <vt:lpstr>Building a minimally-altered, broken defense:  the binarization test.</vt:lpstr>
      <vt:lpstr>Building a minimally-altered, broken defense:  the binarization test.</vt:lpstr>
      <vt:lpstr>Building a minimally-altered, broken defense:  the binarization test.</vt:lpstr>
      <vt:lpstr>The binarization test identifies flawed evaluations.</vt:lpstr>
      <vt:lpstr>Weak evaluations fail the test.</vt:lpstr>
      <vt:lpstr>Strong adaptive evaluations (which broke the defenses) pass the test.</vt:lpstr>
      <vt:lpstr>Some adaptive attacks break defenses but remain quite weak.</vt:lpstr>
      <vt:lpstr>Our test can have false positives. </vt:lpstr>
      <vt:lpstr>A convincing evaluation should distinguish robust defenses from broken ones! </vt:lpstr>
      <vt:lpstr>PowerPoint Presentation</vt:lpstr>
      <vt:lpstr>PowerPoint Presentation</vt:lpstr>
      <vt:lpstr>One attempt: a barrier for detecting adversarial examples.</vt:lpstr>
      <vt:lpstr>We show a reduction from robust detection to classification.</vt:lpstr>
      <vt:lpstr>We show a partial reduction from robust detection to classification.</vt:lpstr>
      <vt:lpstr>Strongly robust detectors imply a breakthrough in robust classification.</vt:lpstr>
      <vt:lpstr>Strongly robust detectors imply a breakthrough in robust classification.</vt:lpstr>
      <vt:lpstr>Strongly robust detectors imply a breakthrough in robust classification.</vt:lpstr>
      <vt:lpstr>Many detectors implicitly claim such a breakthrough!</vt:lpstr>
      <vt:lpstr>Many detectors implicitly claim such a breakthrough!</vt:lpstr>
      <vt:lpstr>Optimistic view: this is a breakthrough in (inefficient) robust classification!</vt:lpstr>
      <vt:lpstr>Pessimistic (realistic?) view:  These detectors are not robust!</vt:lpstr>
      <vt:lpstr>Robust detection is as hard as classification.</vt:lpstr>
      <vt:lpstr>Robust detection is as hard as classification.</vt:lpstr>
      <vt:lpstr>PowerPoint Presentation</vt:lpstr>
      <vt:lpstr>Treat your ML defense like a theorem!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Measuring and Enhancing the Security of Machine Learning</dc:title>
  <dc:creator>florian.tramer@gmail.com</dc:creator>
  <cp:lastModifiedBy>Florian Simon Tramer</cp:lastModifiedBy>
  <cp:revision>2348</cp:revision>
  <dcterms:created xsi:type="dcterms:W3CDTF">2021-01-06T21:43:41Z</dcterms:created>
  <dcterms:modified xsi:type="dcterms:W3CDTF">2022-07-07T15:31:01Z</dcterms:modified>
</cp:coreProperties>
</file>