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9" r:id="rId2"/>
  </p:sldMasterIdLst>
  <p:notesMasterIdLst>
    <p:notesMasterId r:id="rId42"/>
  </p:notesMasterIdLst>
  <p:handoutMasterIdLst>
    <p:handoutMasterId r:id="rId43"/>
  </p:handoutMasterIdLst>
  <p:sldIdLst>
    <p:sldId id="304" r:id="rId3"/>
    <p:sldId id="314" r:id="rId4"/>
    <p:sldId id="315" r:id="rId5"/>
    <p:sldId id="410" r:id="rId6"/>
    <p:sldId id="425" r:id="rId7"/>
    <p:sldId id="414" r:id="rId8"/>
    <p:sldId id="382" r:id="rId9"/>
    <p:sldId id="384" r:id="rId10"/>
    <p:sldId id="317" r:id="rId11"/>
    <p:sldId id="427" r:id="rId12"/>
    <p:sldId id="411" r:id="rId13"/>
    <p:sldId id="318" r:id="rId14"/>
    <p:sldId id="332" r:id="rId15"/>
    <p:sldId id="333" r:id="rId16"/>
    <p:sldId id="428" r:id="rId17"/>
    <p:sldId id="412" r:id="rId18"/>
    <p:sldId id="319" r:id="rId19"/>
    <p:sldId id="426" r:id="rId20"/>
    <p:sldId id="378" r:id="rId21"/>
    <p:sldId id="413" r:id="rId22"/>
    <p:sldId id="387" r:id="rId23"/>
    <p:sldId id="423" r:id="rId24"/>
    <p:sldId id="366" r:id="rId25"/>
    <p:sldId id="402" r:id="rId26"/>
    <p:sldId id="403" r:id="rId27"/>
    <p:sldId id="404" r:id="rId28"/>
    <p:sldId id="405" r:id="rId29"/>
    <p:sldId id="396" r:id="rId30"/>
    <p:sldId id="406" r:id="rId31"/>
    <p:sldId id="408" r:id="rId32"/>
    <p:sldId id="409" r:id="rId33"/>
    <p:sldId id="397" r:id="rId34"/>
    <p:sldId id="399" r:id="rId35"/>
    <p:sldId id="391" r:id="rId36"/>
    <p:sldId id="390" r:id="rId37"/>
    <p:sldId id="400" r:id="rId38"/>
    <p:sldId id="415" r:id="rId39"/>
    <p:sldId id="383" r:id="rId40"/>
    <p:sldId id="420" r:id="rId41"/>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Source Sans Pro" charset="0"/>
        <a:ea typeface="ＭＳ Ｐゴシック" panose="020B0600070205080204" pitchFamily="34" charset="-128"/>
        <a:cs typeface="+mn-cs"/>
      </a:defRPr>
    </a:lvl1pPr>
    <a:lvl2pPr marL="457200" algn="l" defTabSz="457200" rtl="0" fontAlgn="base">
      <a:spcBef>
        <a:spcPct val="0"/>
      </a:spcBef>
      <a:spcAft>
        <a:spcPct val="0"/>
      </a:spcAft>
      <a:defRPr sz="2400" kern="1200">
        <a:solidFill>
          <a:schemeClr val="tx1"/>
        </a:solidFill>
        <a:latin typeface="Source Sans Pro" charset="0"/>
        <a:ea typeface="ＭＳ Ｐゴシック" panose="020B0600070205080204" pitchFamily="34" charset="-128"/>
        <a:cs typeface="+mn-cs"/>
      </a:defRPr>
    </a:lvl2pPr>
    <a:lvl3pPr marL="914400" algn="l" defTabSz="457200" rtl="0" fontAlgn="base">
      <a:spcBef>
        <a:spcPct val="0"/>
      </a:spcBef>
      <a:spcAft>
        <a:spcPct val="0"/>
      </a:spcAft>
      <a:defRPr sz="2400" kern="1200">
        <a:solidFill>
          <a:schemeClr val="tx1"/>
        </a:solidFill>
        <a:latin typeface="Source Sans Pro" charset="0"/>
        <a:ea typeface="ＭＳ Ｐゴシック" panose="020B0600070205080204" pitchFamily="34" charset="-128"/>
        <a:cs typeface="+mn-cs"/>
      </a:defRPr>
    </a:lvl3pPr>
    <a:lvl4pPr marL="1371600" algn="l" defTabSz="457200" rtl="0" fontAlgn="base">
      <a:spcBef>
        <a:spcPct val="0"/>
      </a:spcBef>
      <a:spcAft>
        <a:spcPct val="0"/>
      </a:spcAft>
      <a:defRPr sz="2400" kern="1200">
        <a:solidFill>
          <a:schemeClr val="tx1"/>
        </a:solidFill>
        <a:latin typeface="Source Sans Pro" charset="0"/>
        <a:ea typeface="ＭＳ Ｐゴシック" panose="020B0600070205080204" pitchFamily="34" charset="-128"/>
        <a:cs typeface="+mn-cs"/>
      </a:defRPr>
    </a:lvl4pPr>
    <a:lvl5pPr marL="1828800" algn="l" defTabSz="457200" rtl="0" fontAlgn="base">
      <a:spcBef>
        <a:spcPct val="0"/>
      </a:spcBef>
      <a:spcAft>
        <a:spcPct val="0"/>
      </a:spcAft>
      <a:defRPr sz="2400" kern="1200">
        <a:solidFill>
          <a:schemeClr val="tx1"/>
        </a:solidFill>
        <a:latin typeface="Source Sans Pro"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Source Sans Pro"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Source Sans Pro"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Source Sans Pro"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Source Sans Pro"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Default Section" id="{AA340BCA-F848-6343-B425-58D001C192CC}">
          <p14:sldIdLst>
            <p14:sldId id="304"/>
            <p14:sldId id="314"/>
            <p14:sldId id="315"/>
            <p14:sldId id="410"/>
            <p14:sldId id="425"/>
            <p14:sldId id="414"/>
            <p14:sldId id="382"/>
            <p14:sldId id="384"/>
            <p14:sldId id="317"/>
            <p14:sldId id="427"/>
            <p14:sldId id="411"/>
            <p14:sldId id="318"/>
            <p14:sldId id="332"/>
            <p14:sldId id="333"/>
            <p14:sldId id="428"/>
            <p14:sldId id="412"/>
            <p14:sldId id="319"/>
            <p14:sldId id="426"/>
            <p14:sldId id="378"/>
            <p14:sldId id="413"/>
            <p14:sldId id="387"/>
            <p14:sldId id="423"/>
            <p14:sldId id="366"/>
            <p14:sldId id="402"/>
            <p14:sldId id="403"/>
            <p14:sldId id="404"/>
            <p14:sldId id="405"/>
            <p14:sldId id="396"/>
            <p14:sldId id="406"/>
            <p14:sldId id="408"/>
            <p14:sldId id="409"/>
            <p14:sldId id="397"/>
            <p14:sldId id="399"/>
            <p14:sldId id="391"/>
            <p14:sldId id="390"/>
            <p14:sldId id="400"/>
            <p14:sldId id="415"/>
            <p14:sldId id="383"/>
            <p14:sldId id="420"/>
          </p14:sldIdLst>
        </p14:section>
      </p14:sectionLst>
    </p:ext>
    <p:ext uri="{EFAFB233-063F-42B5-8137-9DF3F51BA10A}">
      <p15:sldGuideLst xmlns:p15="http://schemas.microsoft.com/office/powerpoint/2012/main">
        <p15:guide id="1" pos="2880" userDrawn="1">
          <p15:clr>
            <a:srgbClr val="A4A3A4"/>
          </p15:clr>
        </p15:guide>
        <p15:guide id="2" orient="horz" pos="20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CFB"/>
    <a:srgbClr val="FF9300"/>
    <a:srgbClr val="FF40FF"/>
    <a:srgbClr val="009051"/>
    <a:srgbClr val="FD64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59"/>
    <p:restoredTop sz="85317"/>
  </p:normalViewPr>
  <p:slideViewPr>
    <p:cSldViewPr snapToGrid="0" snapToObjects="1">
      <p:cViewPr varScale="1">
        <p:scale>
          <a:sx n="94" d="100"/>
          <a:sy n="94" d="100"/>
        </p:scale>
        <p:origin x="2272" y="200"/>
      </p:cViewPr>
      <p:guideLst>
        <p:guide pos="2880"/>
        <p:guide orient="horz" pos="2092"/>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2928254060074961E-2"/>
          <c:w val="0.9996267153160151"/>
          <c:h val="0.58809739564422725"/>
        </c:manualLayout>
      </c:layout>
      <c:barChart>
        <c:barDir val="col"/>
        <c:grouping val="clustered"/>
        <c:varyColors val="0"/>
        <c:ser>
          <c:idx val="0"/>
          <c:order val="0"/>
          <c:tx>
            <c:strRef>
              <c:f>Sheet1!$B$1</c:f>
              <c:strCache>
                <c:ptCount val="1"/>
                <c:pt idx="0">
                  <c:v>Acc</c:v>
                </c:pt>
              </c:strCache>
            </c:strRef>
          </c:tx>
          <c:spPr>
            <a:solidFill>
              <a:srgbClr val="C00000"/>
            </a:solidFill>
            <a:ln>
              <a:noFill/>
            </a:ln>
            <a:effectLst/>
          </c:spPr>
          <c:invertIfNegative val="0"/>
          <c:dPt>
            <c:idx val="1"/>
            <c:invertIfNegative val="0"/>
            <c:bubble3D val="0"/>
            <c:spPr>
              <a:solidFill>
                <a:srgbClr val="0070C0"/>
              </a:solidFill>
              <a:ln>
                <a:noFill/>
              </a:ln>
              <a:effectLst/>
            </c:spPr>
            <c:extLst>
              <c:ext xmlns:c16="http://schemas.microsoft.com/office/drawing/2014/chart" uri="{C3380CC4-5D6E-409C-BE32-E72D297353CC}">
                <c16:uniqueId val="{00000000-2D10-9B4A-82E9-18FF9CC083D9}"/>
              </c:ext>
            </c:extLst>
          </c:dPt>
          <c:dPt>
            <c:idx val="2"/>
            <c:invertIfNegative val="0"/>
            <c:bubble3D val="0"/>
            <c:spPr>
              <a:solidFill>
                <a:srgbClr val="FD6405"/>
              </a:solidFill>
              <a:ln>
                <a:noFill/>
              </a:ln>
              <a:effectLst/>
            </c:spPr>
            <c:extLst>
              <c:ext xmlns:c16="http://schemas.microsoft.com/office/drawing/2014/chart" uri="{C3380CC4-5D6E-409C-BE32-E72D297353CC}">
                <c16:uniqueId val="{00000001-2D10-9B4A-82E9-18FF9CC083D9}"/>
              </c:ext>
            </c:extLst>
          </c:dPt>
          <c:dPt>
            <c:idx val="3"/>
            <c:invertIfNegative val="0"/>
            <c:bubble3D val="0"/>
            <c:spPr>
              <a:solidFill>
                <a:srgbClr val="FF40FF"/>
              </a:solidFill>
              <a:ln>
                <a:noFill/>
              </a:ln>
              <a:effectLst/>
            </c:spPr>
            <c:extLst>
              <c:ext xmlns:c16="http://schemas.microsoft.com/office/drawing/2014/chart" uri="{C3380CC4-5D6E-409C-BE32-E72D297353CC}">
                <c16:uniqueId val="{00000002-2D10-9B4A-82E9-18FF9CC083D9}"/>
              </c:ext>
            </c:extLst>
          </c:dPt>
          <c:dLbls>
            <c:numFmt formatCode="#,##0&quot;%&quot;"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Sheet1!$B$2:$B$5</c:f>
              <c:numCache>
                <c:formatCode>General</c:formatCode>
                <c:ptCount val="4"/>
                <c:pt idx="0">
                  <c:v>96</c:v>
                </c:pt>
                <c:pt idx="1">
                  <c:v>70</c:v>
                </c:pt>
                <c:pt idx="2">
                  <c:v>16</c:v>
                </c:pt>
                <c:pt idx="3">
                  <c:v>9</c:v>
                </c:pt>
              </c:numCache>
            </c:numRef>
          </c:val>
          <c:extLst>
            <c:ext xmlns:c16="http://schemas.microsoft.com/office/drawing/2014/chart" uri="{C3380CC4-5D6E-409C-BE32-E72D297353CC}">
              <c16:uniqueId val="{00000000-E94A-7747-BFCB-500C4FB8720E}"/>
            </c:ext>
          </c:extLst>
        </c:ser>
        <c:dLbls>
          <c:dLblPos val="outEnd"/>
          <c:showLegendKey val="0"/>
          <c:showVal val="1"/>
          <c:showCatName val="0"/>
          <c:showSerName val="0"/>
          <c:showPercent val="0"/>
          <c:showBubbleSize val="0"/>
        </c:dLbls>
        <c:gapWidth val="219"/>
        <c:axId val="1456573488"/>
        <c:axId val="1456886176"/>
      </c:barChart>
      <c:catAx>
        <c:axId val="1456573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6886176"/>
        <c:crosses val="autoZero"/>
        <c:auto val="1"/>
        <c:lblAlgn val="ctr"/>
        <c:lblOffset val="100"/>
        <c:noMultiLvlLbl val="0"/>
      </c:catAx>
      <c:valAx>
        <c:axId val="1456886176"/>
        <c:scaling>
          <c:orientation val="minMax"/>
          <c:max val="100"/>
        </c:scaling>
        <c:delete val="1"/>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Accuracy</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456573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444570-1807-7F4D-ABE3-6C543FC4D52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5B2456A1-6634-164F-8EB8-06864814FB38}"/>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6E1A1BEF-1512-654E-9478-70945693218B}" type="datetimeFigureOut">
              <a:rPr lang="en-US" altLang="en-US"/>
              <a:pPr/>
              <a:t>2/24/20</a:t>
            </a:fld>
            <a:endParaRPr lang="en-US" altLang="en-US"/>
          </a:p>
        </p:txBody>
      </p:sp>
      <p:sp>
        <p:nvSpPr>
          <p:cNvPr id="4" name="Footer Placeholder 3">
            <a:extLst>
              <a:ext uri="{FF2B5EF4-FFF2-40B4-BE49-F238E27FC236}">
                <a16:creationId xmlns:a16="http://schemas.microsoft.com/office/drawing/2014/main" id="{C3631F8B-8788-CF42-B011-BEA34FA41684}"/>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EA82B726-8B93-0C4E-80DF-6A3C3FAF6813}"/>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B93C84B6-78FB-0F44-A837-2E8DE39C6059}"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B06FC0-A5CD-E54D-8FCE-EB4E07D1EDC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4465CB63-E90A-8C4B-9521-506B00C43C6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548E2014-5D9A-954F-A6AC-3995E514D816}" type="datetimeFigureOut">
              <a:rPr lang="en-US" altLang="en-US"/>
              <a:pPr/>
              <a:t>2/24/20</a:t>
            </a:fld>
            <a:endParaRPr lang="en-US" altLang="en-US"/>
          </a:p>
        </p:txBody>
      </p:sp>
      <p:sp>
        <p:nvSpPr>
          <p:cNvPr id="4" name="Slide Image Placeholder 3">
            <a:extLst>
              <a:ext uri="{FF2B5EF4-FFF2-40B4-BE49-F238E27FC236}">
                <a16:creationId xmlns:a16="http://schemas.microsoft.com/office/drawing/2014/main" id="{19B313EE-B578-A14A-AB22-0A2E6B009B7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E76720E5-5B7D-714E-B317-96A2B1DDDC7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F6A60AF-5498-3047-9A0F-0ADF3837F95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640D34F1-8C93-5343-A8A9-095CACE76E6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AF4D1640-894C-2743-A05F-0E57BD1863CB}"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words on the title “adv. ML” which is a little overloaded. And this is a bit of an issue even at ML conferences when assigning topics to papers.</a:t>
            </a:r>
          </a:p>
          <a:p>
            <a:r>
              <a:rPr lang="en-US" dirty="0"/>
              <a:t>Adv ML means either GANs or adversarial examples.</a:t>
            </a:r>
          </a:p>
          <a:p>
            <a:r>
              <a:rPr lang="en-US" dirty="0"/>
              <a:t>And to set the tone for this talk, it’s actually illustrative to look at how these two fields have evolved over the past few years.</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2</a:t>
            </a:fld>
            <a:endParaRPr lang="en-US" altLang="en-US"/>
          </a:p>
        </p:txBody>
      </p:sp>
    </p:spTree>
    <p:extLst>
      <p:ext uri="{BB962C8B-B14F-4D97-AF65-F5344CB8AC3E}">
        <p14:creationId xmlns:p14="http://schemas.microsoft.com/office/powerpoint/2010/main" val="4202097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18</a:t>
            </a:fld>
            <a:endParaRPr lang="en-US" altLang="en-US"/>
          </a:p>
        </p:txBody>
      </p:sp>
    </p:spTree>
    <p:extLst>
      <p:ext uri="{BB962C8B-B14F-4D97-AF65-F5344CB8AC3E}">
        <p14:creationId xmlns:p14="http://schemas.microsoft.com/office/powerpoint/2010/main" val="184879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25 min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So to recap this first part of the talk, the take away should really be: adversarial examples are hard.</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Even though there’s been some great work on this toy problem, I think we should be careful not to have an illusion that we’re anywhere close to a solution to the standard game.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Chicken and egg problem</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19</a:t>
            </a:fld>
            <a:endParaRPr lang="en-US" altLang="en-US"/>
          </a:p>
        </p:txBody>
      </p:sp>
    </p:spTree>
    <p:extLst>
      <p:ext uri="{BB962C8B-B14F-4D97-AF65-F5344CB8AC3E}">
        <p14:creationId xmlns:p14="http://schemas.microsoft.com/office/powerpoint/2010/main" val="4094778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we’ve now spent a lot of time talking about how getting models that re robust in this “standard” game is really hard.</a:t>
            </a:r>
          </a:p>
          <a:p>
            <a:r>
              <a:rPr lang="en-US" dirty="0"/>
              <a:t>The things that irks me most in this area, is that it’s not even clear if this the right problem to be solving in the first place, in so far as ML security is concerned. </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20</a:t>
            </a:fld>
            <a:endParaRPr lang="en-US" altLang="en-US"/>
          </a:p>
        </p:txBody>
      </p:sp>
    </p:spTree>
    <p:extLst>
      <p:ext uri="{BB962C8B-B14F-4D97-AF65-F5344CB8AC3E}">
        <p14:creationId xmlns:p14="http://schemas.microsoft.com/office/powerpoint/2010/main" val="446835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23</a:t>
            </a:fld>
            <a:endParaRPr lang="en-US" altLang="en-US"/>
          </a:p>
        </p:txBody>
      </p:sp>
    </p:spTree>
    <p:extLst>
      <p:ext uri="{BB962C8B-B14F-4D97-AF65-F5344CB8AC3E}">
        <p14:creationId xmlns:p14="http://schemas.microsoft.com/office/powerpoint/2010/main" val="1609828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24</a:t>
            </a:fld>
            <a:endParaRPr lang="en-US" altLang="en-US"/>
          </a:p>
        </p:txBody>
      </p:sp>
    </p:spTree>
    <p:extLst>
      <p:ext uri="{BB962C8B-B14F-4D97-AF65-F5344CB8AC3E}">
        <p14:creationId xmlns:p14="http://schemas.microsoft.com/office/powerpoint/2010/main" val="1959922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Paraphrase James Mickens who had this funny point to make about research on remotely hacking pacemakers: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If someone’s going to go to those lengths to kill you, maybe you deserved it.</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26</a:t>
            </a:fld>
            <a:endParaRPr lang="en-US" altLang="en-US"/>
          </a:p>
        </p:txBody>
      </p:sp>
    </p:spTree>
    <p:extLst>
      <p:ext uri="{BB962C8B-B14F-4D97-AF65-F5344CB8AC3E}">
        <p14:creationId xmlns:p14="http://schemas.microsoft.com/office/powerpoint/2010/main" val="1396437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important aspect of the game is that the adversary isn’t allowed to choose the inputs that he starts with.</a:t>
            </a:r>
          </a:p>
          <a:p>
            <a:r>
              <a:rPr lang="en-US" dirty="0"/>
              <a:t>There’s an assumption of a distribution of inputs that the adv has to handle.</a:t>
            </a:r>
          </a:p>
          <a:p>
            <a:r>
              <a:rPr lang="en-US" dirty="0"/>
              <a:t>And so implicitly, what we care about is avg success</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27</a:t>
            </a:fld>
            <a:endParaRPr lang="en-US" altLang="en-US"/>
          </a:p>
        </p:txBody>
      </p:sp>
    </p:spTree>
    <p:extLst>
      <p:ext uri="{BB962C8B-B14F-4D97-AF65-F5344CB8AC3E}">
        <p14:creationId xmlns:p14="http://schemas.microsoft.com/office/powerpoint/2010/main" val="2866890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Does the adversary have to attack a specific sign? Does he have to start with a real sign?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Also, if the attack succeeds once, you’re dead.</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For malware, it’s a bit more subtle. If you’re trying to emulate an existing popular app, you have to start from an existing input.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But still, you get to choose. E.g., Fortnight.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If you’re writing a malware app from scratch, you get to do whatever you want.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For ad-blocking, the attacker (e.g., a ad network or publisher) isn’t the one producing the ads. Also, if your attack only works for ads from one brand, that’s not enough.</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28</a:t>
            </a:fld>
            <a:endParaRPr lang="en-US" altLang="en-US"/>
          </a:p>
        </p:txBody>
      </p:sp>
    </p:spTree>
    <p:extLst>
      <p:ext uri="{BB962C8B-B14F-4D97-AF65-F5344CB8AC3E}">
        <p14:creationId xmlns:p14="http://schemas.microsoft.com/office/powerpoint/2010/main" val="3548373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For cars, maybe. You’d have to extract this somehow.</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For malware, you get query access, but very slow response time and rate limited</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For ad-blocking, it’s running client side</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30</a:t>
            </a:fld>
            <a:endParaRPr lang="en-US" altLang="en-US"/>
          </a:p>
        </p:txBody>
      </p:sp>
    </p:spTree>
    <p:extLst>
      <p:ext uri="{BB962C8B-B14F-4D97-AF65-F5344CB8AC3E}">
        <p14:creationId xmlns:p14="http://schemas.microsoft.com/office/powerpoint/2010/main" val="3724705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31</a:t>
            </a:fld>
            <a:endParaRPr lang="en-US" altLang="en-US"/>
          </a:p>
        </p:txBody>
      </p:sp>
    </p:spTree>
    <p:extLst>
      <p:ext uri="{BB962C8B-B14F-4D97-AF65-F5344CB8AC3E}">
        <p14:creationId xmlns:p14="http://schemas.microsoft.com/office/powerpoint/2010/main" val="1667282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 outline is a little pessimistic and cynical.</a:t>
            </a:r>
          </a:p>
          <a:p>
            <a:r>
              <a:rPr lang="en-US" dirty="0"/>
              <a:t>First a timely word of caution from Elon Musk. Just a few hours ago.</a:t>
            </a:r>
          </a:p>
          <a:p>
            <a:r>
              <a:rPr lang="en-US" dirty="0"/>
              <a:t>And this hit a little close to home in that this talk (and my outlook on many things) tends to be quite cynical.</a:t>
            </a:r>
          </a:p>
          <a:p>
            <a:r>
              <a:rPr lang="en-US" dirty="0"/>
              <a:t>But Elon is right in that many of the things I’ll criticize in this talk are things that myself and many others in this field have fallen for.</a:t>
            </a:r>
          </a:p>
          <a:p>
            <a:r>
              <a:rPr lang="en-US" dirty="0"/>
              <a:t>If anything relates to work you’ve done. Don’t take it too personally.</a:t>
            </a:r>
            <a:br>
              <a:rPr lang="en-US" dirty="0"/>
            </a:br>
            <a:r>
              <a:rPr lang="en-US" dirty="0"/>
              <a:t>But I hope that we, as a field, can reflect on the issues I’ll raise here. Because ultimately ML security and safety will be one of the grand challenges we’ll face.</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4</a:t>
            </a:fld>
            <a:endParaRPr lang="en-US" altLang="en-US"/>
          </a:p>
        </p:txBody>
      </p:sp>
    </p:spTree>
    <p:extLst>
      <p:ext uri="{BB962C8B-B14F-4D97-AF65-F5344CB8AC3E}">
        <p14:creationId xmlns:p14="http://schemas.microsoft.com/office/powerpoint/2010/main" val="1585223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If you really want to get my car to crash, where will you stop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For malware, you do want an app that’s inconspicuous. If you’re emulating a real app (e.g., Facebook), you don’t want the user to notice.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For ads, you really want imperceptibility. Ads are optimized to get users to click. You don’t want to change that.</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32</a:t>
            </a:fld>
            <a:endParaRPr lang="en-US" altLang="en-US"/>
          </a:p>
        </p:txBody>
      </p:sp>
    </p:spTree>
    <p:extLst>
      <p:ext uri="{BB962C8B-B14F-4D97-AF65-F5344CB8AC3E}">
        <p14:creationId xmlns:p14="http://schemas.microsoft.com/office/powerpoint/2010/main" val="599636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33</a:t>
            </a:fld>
            <a:endParaRPr lang="en-US" altLang="en-US"/>
          </a:p>
        </p:txBody>
      </p:sp>
    </p:spTree>
    <p:extLst>
      <p:ext uri="{BB962C8B-B14F-4D97-AF65-F5344CB8AC3E}">
        <p14:creationId xmlns:p14="http://schemas.microsoft.com/office/powerpoint/2010/main" val="3127057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34</a:t>
            </a:fld>
            <a:endParaRPr lang="en-US" altLang="en-US"/>
          </a:p>
        </p:txBody>
      </p:sp>
    </p:spTree>
    <p:extLst>
      <p:ext uri="{BB962C8B-B14F-4D97-AF65-F5344CB8AC3E}">
        <p14:creationId xmlns:p14="http://schemas.microsoft.com/office/powerpoint/2010/main" val="3088852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Nothing forces the adversary to use that type of noise</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8</a:t>
            </a:fld>
            <a:endParaRPr lang="en-US" altLang="en-US"/>
          </a:p>
        </p:txBody>
      </p:sp>
    </p:spTree>
    <p:extLst>
      <p:ext uri="{BB962C8B-B14F-4D97-AF65-F5344CB8AC3E}">
        <p14:creationId xmlns:p14="http://schemas.microsoft.com/office/powerpoint/2010/main" val="3390608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is it hard to go beyond the toy problem.</a:t>
            </a:r>
          </a:p>
          <a:p>
            <a:r>
              <a:rPr lang="en-US" dirty="0"/>
              <a:t>The main issue, is that existing defenses (such as Adv Training) overfit to the specific way that we approximate “small perturbations”.</a:t>
            </a:r>
          </a:p>
          <a:p>
            <a:r>
              <a:rPr lang="en-US" dirty="0"/>
              <a:t>Case in point, </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12</a:t>
            </a:fld>
            <a:endParaRPr lang="en-US" altLang="en-US"/>
          </a:p>
        </p:txBody>
      </p:sp>
    </p:spTree>
    <p:extLst>
      <p:ext uri="{BB962C8B-B14F-4D97-AF65-F5344CB8AC3E}">
        <p14:creationId xmlns:p14="http://schemas.microsoft.com/office/powerpoint/2010/main" val="2955106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recent paper with Dan, we looked at the simple and natural question </a:t>
            </a:r>
          </a:p>
          <a:p>
            <a:r>
              <a:rPr lang="en-US" dirty="0"/>
              <a:t>whether we could extend existing defenses to handle multiple types of perturbations simultaneously</a:t>
            </a:r>
          </a:p>
          <a:p>
            <a:r>
              <a:rPr lang="en-US" dirty="0"/>
              <a:t>We still need to fix perturbations ahead of time. So this still wouldn’t be enough from a security perspective. </a:t>
            </a:r>
          </a:p>
          <a:p>
            <a:r>
              <a:rPr lang="en-US" dirty="0"/>
              <a:t>But it can teach us something about the scalability of existing defenses such as adversarial training</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13</a:t>
            </a:fld>
            <a:endParaRPr lang="en-US" altLang="en-US"/>
          </a:p>
        </p:txBody>
      </p:sp>
    </p:spTree>
    <p:extLst>
      <p:ext uri="{BB962C8B-B14F-4D97-AF65-F5344CB8AC3E}">
        <p14:creationId xmlns:p14="http://schemas.microsoft.com/office/powerpoint/2010/main" val="2404898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a little bleak.</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14</a:t>
            </a:fld>
            <a:endParaRPr lang="en-US" altLang="en-US"/>
          </a:p>
        </p:txBody>
      </p:sp>
    </p:spTree>
    <p:extLst>
      <p:ext uri="{BB962C8B-B14F-4D97-AF65-F5344CB8AC3E}">
        <p14:creationId xmlns:p14="http://schemas.microsoft.com/office/powerpoint/2010/main" val="2002661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long as models only learn superficial stats instead of high-level features, this might be inherent</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15</a:t>
            </a:fld>
            <a:endParaRPr lang="en-US" altLang="en-US"/>
          </a:p>
        </p:txBody>
      </p:sp>
    </p:spTree>
    <p:extLst>
      <p:ext uri="{BB962C8B-B14F-4D97-AF65-F5344CB8AC3E}">
        <p14:creationId xmlns:p14="http://schemas.microsoft.com/office/powerpoint/2010/main" val="350373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seen that going beyond the toy problem is hard</a:t>
            </a:r>
          </a:p>
          <a:p>
            <a:r>
              <a:rPr lang="en-US" dirty="0"/>
              <a:t>So instead, there’s been a trend of papers trying to improve results on the toy problem</a:t>
            </a:r>
            <a:br>
              <a:rPr lang="en-US" dirty="0"/>
            </a:br>
            <a:r>
              <a:rPr lang="en-US" dirty="0"/>
              <a:t>ML obsession with SOTA results: give a metric and people will optimize it. Or people will just invent a metric to optimize</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16</a:t>
            </a:fld>
            <a:endParaRPr lang="en-US" altLang="en-US"/>
          </a:p>
        </p:txBody>
      </p:sp>
    </p:spTree>
    <p:extLst>
      <p:ext uri="{BB962C8B-B14F-4D97-AF65-F5344CB8AC3E}">
        <p14:creationId xmlns:p14="http://schemas.microsoft.com/office/powerpoint/2010/main" val="902760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MNIST if considered a really easy task.</a:t>
            </a:r>
          </a:p>
          <a:p>
            <a:r>
              <a:rPr lang="en-US" dirty="0"/>
              <a:t>So we can actually achieve very high robustness to some types of noise</a:t>
            </a:r>
          </a:p>
          <a:p>
            <a:endParaRPr lang="en-US" dirty="0"/>
          </a:p>
          <a:p>
            <a:r>
              <a:rPr lang="en-US" dirty="0"/>
              <a:t>Several papers that report results of &gt;0% accuracy for eps=0.5. This is an issue of evaluation</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17</a:t>
            </a:fld>
            <a:endParaRPr lang="en-US" altLang="en-US"/>
          </a:p>
        </p:txBody>
      </p:sp>
    </p:spTree>
    <p:extLst>
      <p:ext uri="{BB962C8B-B14F-4D97-AF65-F5344CB8AC3E}">
        <p14:creationId xmlns:p14="http://schemas.microsoft.com/office/powerpoint/2010/main" val="2490068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8EAD9E-72A3-944E-A035-9843ED4851EB}"/>
              </a:ext>
            </a:extLst>
          </p:cNvPr>
          <p:cNvSpPr>
            <a:spLocks noChangeArrowheads="1"/>
          </p:cNvSpPr>
          <p:nvPr/>
        </p:nvSpPr>
        <p:spPr bwMode="auto">
          <a:xfrm>
            <a:off x="0" y="6410325"/>
            <a:ext cx="9155113" cy="457200"/>
          </a:xfrm>
          <a:prstGeom prst="rect">
            <a:avLst/>
          </a:prstGeom>
          <a:solidFill>
            <a:srgbClr val="8C1515"/>
          </a:solidFill>
          <a:ln w="9525">
            <a:solidFill>
              <a:srgbClr val="8C1515"/>
            </a:solidFill>
            <a:miter lim="800000"/>
            <a:headEnd/>
            <a:tailEnd/>
          </a:ln>
          <a:effectLst>
            <a:outerShdw blurRad="38100" dist="25401" dir="2700000" algn="br" rotWithShape="0">
              <a:srgbClr val="808080">
                <a:alpha val="59999"/>
              </a:srgbClr>
            </a:outerShdw>
          </a:effectLst>
        </p:spPr>
        <p:txBody>
          <a:bodyPr anchor="ctr"/>
          <a:lstStyle/>
          <a:p>
            <a:pPr algn="ctr" fontAlgn="auto">
              <a:spcBef>
                <a:spcPts val="0"/>
              </a:spcBef>
              <a:spcAft>
                <a:spcPts val="0"/>
              </a:spcAft>
              <a:defRPr/>
            </a:pPr>
            <a:endParaRPr lang="en-US" sz="1800" dirty="0">
              <a:solidFill>
                <a:schemeClr val="lt1"/>
              </a:solidFill>
              <a:latin typeface="Arial"/>
              <a:ea typeface="+mn-ea"/>
            </a:endParaRPr>
          </a:p>
        </p:txBody>
      </p:sp>
      <p:pic>
        <p:nvPicPr>
          <p:cNvPr id="6" name="Picture 14" title="Stanford University">
            <a:extLst>
              <a:ext uri="{FF2B5EF4-FFF2-40B4-BE49-F238E27FC236}">
                <a16:creationId xmlns:a16="http://schemas.microsoft.com/office/drawing/2014/main" id="{7AB35320-660C-3448-ADB5-E97F4C32A54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51663" y="6510338"/>
            <a:ext cx="1819275" cy="22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200" y="2397166"/>
            <a:ext cx="8229600" cy="824631"/>
          </a:xfrm>
          <a:prstGeom prst="rect">
            <a:avLst/>
          </a:prstGeom>
        </p:spPr>
        <p:txBody>
          <a:bodyPr>
            <a:noAutofit/>
          </a:bodyPr>
          <a:lstStyle>
            <a:lvl1pPr algn="ctr">
              <a:defRPr sz="3600">
                <a:solidFill>
                  <a:schemeClr val="tx1"/>
                </a:solidFill>
              </a:defRPr>
            </a:lvl1pPr>
          </a:lstStyle>
          <a:p>
            <a:r>
              <a:rPr lang="en-US"/>
              <a:t>Click to edit Master title style</a:t>
            </a:r>
            <a:endParaRPr lang="en-US" dirty="0"/>
          </a:p>
        </p:txBody>
      </p:sp>
      <p:sp>
        <p:nvSpPr>
          <p:cNvPr id="12" name="Text Placeholder 33"/>
          <p:cNvSpPr>
            <a:spLocks noGrp="1"/>
          </p:cNvSpPr>
          <p:nvPr>
            <p:ph type="body" sz="quarter" idx="18"/>
          </p:nvPr>
        </p:nvSpPr>
        <p:spPr>
          <a:xfrm>
            <a:off x="1603375" y="4798696"/>
            <a:ext cx="6059488" cy="274320"/>
          </a:xfrm>
          <a:prstGeom prst="rect">
            <a:avLst/>
          </a:prstGeom>
        </p:spPr>
        <p:txBody>
          <a:bodyPr wrap="none" anchor="ctr" anchorCtr="1">
            <a:noAutofit/>
          </a:bodyPr>
          <a:lstStyle>
            <a:lvl1pPr algn="ctr">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Subtitle 2"/>
          <p:cNvSpPr>
            <a:spLocks noGrp="1"/>
          </p:cNvSpPr>
          <p:nvPr>
            <p:ph type="subTitle" idx="1"/>
          </p:nvPr>
        </p:nvSpPr>
        <p:spPr>
          <a:xfrm>
            <a:off x="457200" y="3221797"/>
            <a:ext cx="8229600" cy="615863"/>
          </a:xfrm>
          <a:prstGeom prst="rect">
            <a:avLst/>
          </a:prstGeom>
        </p:spPr>
        <p:txBody>
          <a:bodyPr>
            <a:noAutofit/>
          </a:bodyPr>
          <a:lstStyle>
            <a:lvl1pPr marL="0" indent="0" algn="ctr">
              <a:buNone/>
              <a:defRPr sz="2000" cap="none" spc="300" baseline="0">
                <a:solidFill>
                  <a:srgbClr val="A400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2782988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4939" y="479388"/>
            <a:ext cx="8061699" cy="650699"/>
          </a:xfrm>
          <a:prstGeom prst="rect">
            <a:avLst/>
          </a:prstGeom>
        </p:spPr>
        <p:txBody>
          <a:bodyPr/>
          <a:lstStyle>
            <a:lvl1pPr algn="l">
              <a:defRPr sz="3200">
                <a:solidFill>
                  <a:schemeClr val="bg2"/>
                </a:solidFill>
              </a:defRPr>
            </a:lvl1pPr>
          </a:lstStyle>
          <a:p>
            <a:r>
              <a:rPr lang="en-US" dirty="0"/>
              <a:t>Click to edit Master title style</a:t>
            </a:r>
          </a:p>
        </p:txBody>
      </p:sp>
      <p:sp>
        <p:nvSpPr>
          <p:cNvPr id="7" name="Content Placeholder 6"/>
          <p:cNvSpPr>
            <a:spLocks noGrp="1"/>
          </p:cNvSpPr>
          <p:nvPr>
            <p:ph sz="quarter" idx="10" hasCustomPrompt="1"/>
          </p:nvPr>
        </p:nvSpPr>
        <p:spPr>
          <a:xfrm>
            <a:off x="594940" y="1211580"/>
            <a:ext cx="8061702" cy="5012056"/>
          </a:xfrm>
        </p:spPr>
        <p:txBody>
          <a:bodyPr/>
          <a:lstStyle>
            <a:lvl1pPr marL="457200" indent="-457200">
              <a:buClr>
                <a:schemeClr val="tx1"/>
              </a:buClr>
              <a:buFont typeface="Arial" panose="020B0604020202020204" pitchFamily="34" charset="0"/>
              <a:buChar char="•"/>
              <a:defRPr sz="2800" baseline="0"/>
            </a:lvl1pPr>
            <a:lvl2pPr marL="457200" indent="-457200">
              <a:buClr>
                <a:schemeClr val="tx1"/>
              </a:buClr>
              <a:buFont typeface="Arial" panose="020B0604020202020204" pitchFamily="34" charset="0"/>
              <a:buChar char="•"/>
              <a:defRPr sz="2800">
                <a:solidFill>
                  <a:schemeClr val="tx1"/>
                </a:solidFill>
                <a:latin typeface="+mn-lt"/>
              </a:defRPr>
            </a:lvl2pPr>
            <a:lvl3pPr marL="687388" indent="-342900">
              <a:buClr>
                <a:schemeClr val="tx1"/>
              </a:buClr>
              <a:buFont typeface="Arial" panose="020B0604020202020204" pitchFamily="34" charset="0"/>
              <a:buChar char="•"/>
              <a:defRPr sz="2400">
                <a:solidFill>
                  <a:schemeClr val="tx1"/>
                </a:solidFill>
                <a:latin typeface="+mn-lt"/>
              </a:defRPr>
            </a:lvl3pPr>
            <a:lvl4pPr marL="1030287" indent="-342900">
              <a:buClr>
                <a:schemeClr val="tx1"/>
              </a:buClr>
              <a:buFont typeface="Arial" panose="020B0604020202020204" pitchFamily="34" charset="0"/>
              <a:buChar char="•"/>
              <a:defRPr sz="2000">
                <a:solidFill>
                  <a:schemeClr val="tx1"/>
                </a:solidFill>
                <a:latin typeface="+mn-lt"/>
              </a:defRPr>
            </a:lvl4pPr>
            <a:lvl5pPr marL="1258888" indent="-227013">
              <a:buClr>
                <a:schemeClr val="tx1"/>
              </a:buClr>
              <a:buFont typeface="Arial" panose="020B0604020202020204" pitchFamily="34" charset="0"/>
              <a:buChar char="•"/>
              <a:defRPr sz="1800">
                <a:solidFill>
                  <a:schemeClr val="tx1"/>
                </a:solidFill>
                <a:latin typeface="+mn-lt"/>
              </a:defRPr>
            </a:lvl5pPr>
          </a:lstStyle>
          <a:p>
            <a:pPr lvl="1"/>
            <a:r>
              <a:rPr lang="en-US" dirty="0"/>
              <a:t>First level</a:t>
            </a:r>
          </a:p>
          <a:p>
            <a:pPr lvl="2"/>
            <a:r>
              <a:rPr lang="en-US" dirty="0"/>
              <a:t>Second level</a:t>
            </a:r>
          </a:p>
          <a:p>
            <a:pPr lvl="3"/>
            <a:r>
              <a:rPr lang="en-US" dirty="0"/>
              <a:t>Third level</a:t>
            </a:r>
          </a:p>
          <a:p>
            <a:pPr lvl="4"/>
            <a:r>
              <a:rPr lang="en-US" dirty="0"/>
              <a:t>Fourth level</a:t>
            </a:r>
          </a:p>
          <a:p>
            <a:pPr lvl="1"/>
            <a:endParaRPr lang="en-US" dirty="0"/>
          </a:p>
        </p:txBody>
      </p:sp>
      <p:sp>
        <p:nvSpPr>
          <p:cNvPr id="6" name="Slide Number Placeholder 4">
            <a:extLst>
              <a:ext uri="{FF2B5EF4-FFF2-40B4-BE49-F238E27FC236}">
                <a16:creationId xmlns:a16="http://schemas.microsoft.com/office/drawing/2014/main" id="{F518E6B2-4DD5-C846-9A29-96DC3EA622E3}"/>
              </a:ext>
            </a:extLst>
          </p:cNvPr>
          <p:cNvSpPr>
            <a:spLocks noGrp="1"/>
          </p:cNvSpPr>
          <p:nvPr>
            <p:ph type="sldNum" sz="quarter" idx="4"/>
          </p:nvPr>
        </p:nvSpPr>
        <p:spPr>
          <a:xfrm>
            <a:off x="8274512" y="6494463"/>
            <a:ext cx="846137" cy="363537"/>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latin typeface="Arial" panose="020B0604020202020204" pitchFamily="34" charset="0"/>
              </a:defRPr>
            </a:lvl1pPr>
          </a:lstStyle>
          <a:p>
            <a:fld id="{AC13E6D5-74F7-484E-B15D-5FF0E9020B73}" type="slidenum">
              <a:rPr lang="en-US" altLang="en-US" smtClean="0"/>
              <a:pPr/>
              <a:t>‹#›</a:t>
            </a:fld>
            <a:endParaRPr lang="en-US" altLang="en-US" dirty="0"/>
          </a:p>
        </p:txBody>
      </p:sp>
    </p:spTree>
    <p:extLst>
      <p:ext uri="{BB962C8B-B14F-4D97-AF65-F5344CB8AC3E}">
        <p14:creationId xmlns:p14="http://schemas.microsoft.com/office/powerpoint/2010/main" val="61748137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22">
            <a:extLst>
              <a:ext uri="{FF2B5EF4-FFF2-40B4-BE49-F238E27FC236}">
                <a16:creationId xmlns:a16="http://schemas.microsoft.com/office/drawing/2014/main" id="{263CDD7B-BE96-124A-A054-CD26BE013BBD}"/>
              </a:ext>
            </a:extLst>
          </p:cNvPr>
          <p:cNvSpPr txBox="1">
            <a:spLocks/>
          </p:cNvSpPr>
          <p:nvPr/>
        </p:nvSpPr>
        <p:spPr>
          <a:xfrm>
            <a:off x="60325" y="11113"/>
            <a:ext cx="457200" cy="609600"/>
          </a:xfrm>
          <a:prstGeom prst="rect">
            <a:avLst/>
          </a:prstGeom>
        </p:spPr>
        <p:txBody>
          <a:bodyPr wrap="none" lIns="45720" tIns="0" rIns="45720" bIns="0" anchor="ctr" anchorCtr="1"/>
          <a:lstStyle>
            <a:lvl1pPr eaLnBrk="0" hangingPunct="0">
              <a:defRPr sz="2400">
                <a:solidFill>
                  <a:schemeClr val="tx1"/>
                </a:solidFill>
                <a:latin typeface="Source Sans Pro" charset="0"/>
                <a:ea typeface="ＭＳ Ｐゴシック" panose="020B0600070205080204" pitchFamily="34" charset="-128"/>
              </a:defRPr>
            </a:lvl1pPr>
            <a:lvl2pPr marL="742950" indent="-285750" eaLnBrk="0" hangingPunct="0">
              <a:defRPr sz="2400">
                <a:solidFill>
                  <a:schemeClr val="tx1"/>
                </a:solidFill>
                <a:latin typeface="Source Sans Pro" charset="0"/>
                <a:ea typeface="ＭＳ Ｐゴシック" panose="020B0600070205080204" pitchFamily="34" charset="-128"/>
              </a:defRPr>
            </a:lvl2pPr>
            <a:lvl3pPr marL="1143000" indent="-228600" eaLnBrk="0" hangingPunct="0">
              <a:defRPr sz="2400">
                <a:solidFill>
                  <a:schemeClr val="tx1"/>
                </a:solidFill>
                <a:latin typeface="Source Sans Pro" charset="0"/>
                <a:ea typeface="ＭＳ Ｐゴシック" panose="020B0600070205080204" pitchFamily="34" charset="-128"/>
              </a:defRPr>
            </a:lvl3pPr>
            <a:lvl4pPr marL="1600200" indent="-228600" eaLnBrk="0" hangingPunct="0">
              <a:defRPr sz="2400">
                <a:solidFill>
                  <a:schemeClr val="tx1"/>
                </a:solidFill>
                <a:latin typeface="Source Sans Pro" charset="0"/>
                <a:ea typeface="ＭＳ Ｐゴシック" panose="020B0600070205080204" pitchFamily="34" charset="-128"/>
              </a:defRPr>
            </a:lvl4pPr>
            <a:lvl5pPr marL="2057400" indent="-228600" eaLnBrk="0" hangingPunct="0">
              <a:defRPr sz="2400">
                <a:solidFill>
                  <a:schemeClr val="tx1"/>
                </a:solidFill>
                <a:latin typeface="Source Sans Pro"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9pPr>
          </a:lstStyle>
          <a:p>
            <a:pPr algn="ctr" eaLnBrk="1" hangingPunct="1"/>
            <a:fld id="{E5C1A5D3-D414-0847-B000-D37850D384AC}" type="slidenum">
              <a:rPr lang="en-US" altLang="en-US" sz="1000">
                <a:solidFill>
                  <a:srgbClr val="7F7F7F"/>
                </a:solidFill>
                <a:latin typeface="Arial" panose="020B0604020202020204" pitchFamily="34" charset="0"/>
              </a:rPr>
              <a:pPr algn="ctr" eaLnBrk="1" hangingPunct="1"/>
              <a:t>‹#›</a:t>
            </a:fld>
            <a:endParaRPr lang="en-US" altLang="en-US" sz="1000">
              <a:solidFill>
                <a:srgbClr val="7F7F7F"/>
              </a:solidFill>
              <a:latin typeface="Arial" panose="020B0604020202020204" pitchFamily="34" charset="0"/>
            </a:endParaRPr>
          </a:p>
        </p:txBody>
      </p:sp>
      <p:sp>
        <p:nvSpPr>
          <p:cNvPr id="7" name="Title 1"/>
          <p:cNvSpPr>
            <a:spLocks noGrp="1"/>
          </p:cNvSpPr>
          <p:nvPr>
            <p:ph type="title"/>
          </p:nvPr>
        </p:nvSpPr>
        <p:spPr>
          <a:xfrm>
            <a:off x="948776" y="479388"/>
            <a:ext cx="7707862" cy="650699"/>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4" name="Content Placeholder 13"/>
          <p:cNvSpPr>
            <a:spLocks noGrp="1"/>
          </p:cNvSpPr>
          <p:nvPr>
            <p:ph sz="quarter" idx="10"/>
          </p:nvPr>
        </p:nvSpPr>
        <p:spPr>
          <a:xfrm>
            <a:off x="949328" y="1211580"/>
            <a:ext cx="3787775" cy="5012056"/>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1"/>
          </p:nvPr>
        </p:nvSpPr>
        <p:spPr>
          <a:xfrm>
            <a:off x="4876800" y="1211580"/>
            <a:ext cx="3779838" cy="5012056"/>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028069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948776" y="479388"/>
            <a:ext cx="7707862" cy="650699"/>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2" name="Content Placeholder 11"/>
          <p:cNvSpPr>
            <a:spLocks noGrp="1"/>
          </p:cNvSpPr>
          <p:nvPr>
            <p:ph sz="quarter" idx="10"/>
          </p:nvPr>
        </p:nvSpPr>
        <p:spPr>
          <a:xfrm>
            <a:off x="948777" y="1211581"/>
            <a:ext cx="7707862" cy="2422143"/>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1"/>
          </p:nvPr>
        </p:nvSpPr>
        <p:spPr>
          <a:xfrm>
            <a:off x="949328" y="3788418"/>
            <a:ext cx="7707313" cy="2422143"/>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618446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479388"/>
            <a:ext cx="7707862" cy="650699"/>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949328" y="1211580"/>
            <a:ext cx="3787775" cy="5012056"/>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1"/>
          </p:nvPr>
        </p:nvSpPr>
        <p:spPr>
          <a:xfrm>
            <a:off x="4876800" y="1211582"/>
            <a:ext cx="3779838" cy="2430780"/>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p:nvPr>
        </p:nvSpPr>
        <p:spPr>
          <a:xfrm>
            <a:off x="4876800" y="3783329"/>
            <a:ext cx="3779838" cy="2440307"/>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432428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479388"/>
            <a:ext cx="7707862" cy="650699"/>
          </a:xfrm>
          <a:prstGeom prst="rect">
            <a:avLst/>
          </a:prstGeom>
        </p:spPr>
        <p:txBody>
          <a:bodyPr/>
          <a:lstStyle>
            <a:lvl1pPr algn="l">
              <a:defRPr sz="2400">
                <a:solidFill>
                  <a:schemeClr val="bg2"/>
                </a:solidFill>
              </a:defRPr>
            </a:lvl1pPr>
          </a:lstStyle>
          <a:p>
            <a:r>
              <a:rPr lang="en-US" dirty="0"/>
              <a:t>Click to edit Master title style</a:t>
            </a:r>
          </a:p>
        </p:txBody>
      </p:sp>
      <p:sp>
        <p:nvSpPr>
          <p:cNvPr id="4" name="Content Placeholder 3"/>
          <p:cNvSpPr>
            <a:spLocks noGrp="1"/>
          </p:cNvSpPr>
          <p:nvPr>
            <p:ph sz="quarter" idx="10"/>
          </p:nvPr>
        </p:nvSpPr>
        <p:spPr>
          <a:xfrm>
            <a:off x="949328" y="1211582"/>
            <a:ext cx="3787775" cy="2430780"/>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1"/>
          </p:nvPr>
        </p:nvSpPr>
        <p:spPr>
          <a:xfrm>
            <a:off x="955678" y="3787484"/>
            <a:ext cx="3781425" cy="243615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2"/>
          </p:nvPr>
        </p:nvSpPr>
        <p:spPr>
          <a:xfrm>
            <a:off x="4876800" y="1211582"/>
            <a:ext cx="3779838" cy="2430780"/>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3"/>
          </p:nvPr>
        </p:nvSpPr>
        <p:spPr>
          <a:xfrm>
            <a:off x="4876800" y="3787484"/>
            <a:ext cx="3779838" cy="243615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5253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6DC734-7D37-F14F-8802-CED2863F8C17}"/>
              </a:ext>
            </a:extLst>
          </p:cNvPr>
          <p:cNvSpPr>
            <a:spLocks noChangeArrowheads="1"/>
          </p:cNvSpPr>
          <p:nvPr/>
        </p:nvSpPr>
        <p:spPr bwMode="auto">
          <a:xfrm>
            <a:off x="0" y="6410325"/>
            <a:ext cx="9155113" cy="457200"/>
          </a:xfrm>
          <a:prstGeom prst="rect">
            <a:avLst/>
          </a:prstGeom>
          <a:solidFill>
            <a:srgbClr val="8C1515"/>
          </a:solidFill>
          <a:ln w="9525">
            <a:solidFill>
              <a:srgbClr val="8C1515"/>
            </a:solidFill>
            <a:miter lim="800000"/>
            <a:headEnd/>
            <a:tailEnd/>
          </a:ln>
          <a:effectLst>
            <a:outerShdw blurRad="38100" dist="25401" dir="2700000" algn="br" rotWithShape="0">
              <a:srgbClr val="808080">
                <a:alpha val="59999"/>
              </a:srgbClr>
            </a:outerShdw>
          </a:effectLst>
        </p:spPr>
        <p:txBody>
          <a:bodyPr anchor="ctr"/>
          <a:lstStyle/>
          <a:p>
            <a:pPr algn="ctr" fontAlgn="auto">
              <a:spcBef>
                <a:spcPts val="0"/>
              </a:spcBef>
              <a:spcAft>
                <a:spcPts val="0"/>
              </a:spcAft>
              <a:defRPr/>
            </a:pPr>
            <a:endParaRPr lang="en-US" sz="1800" dirty="0">
              <a:solidFill>
                <a:schemeClr val="lt1"/>
              </a:solidFill>
              <a:latin typeface="Arial"/>
              <a:ea typeface="+mn-ea"/>
            </a:endParaRPr>
          </a:p>
        </p:txBody>
      </p:sp>
      <p:pic>
        <p:nvPicPr>
          <p:cNvPr id="6" name="Picture 14" title="Stanford University">
            <a:extLst>
              <a:ext uri="{FF2B5EF4-FFF2-40B4-BE49-F238E27FC236}">
                <a16:creationId xmlns:a16="http://schemas.microsoft.com/office/drawing/2014/main" id="{C1671D62-0EF5-6A4D-A401-1D76F60E99B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50075" y="6510338"/>
            <a:ext cx="1817688" cy="22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a:spLocks noGrp="1"/>
          </p:cNvSpPr>
          <p:nvPr>
            <p:ph type="title"/>
          </p:nvPr>
        </p:nvSpPr>
        <p:spPr>
          <a:xfrm>
            <a:off x="1603378" y="2051687"/>
            <a:ext cx="2954337" cy="1234440"/>
          </a:xfrm>
          <a:prstGeom prst="rect">
            <a:avLst/>
          </a:prstGeom>
        </p:spPr>
        <p:txBody>
          <a:bodyPr/>
          <a:lstStyle>
            <a:lvl1pPr algn="r">
              <a:defRPr sz="2000" b="1">
                <a:solidFill>
                  <a:schemeClr val="tx1"/>
                </a:solidFill>
              </a:defRPr>
            </a:lvl1pPr>
          </a:lstStyle>
          <a:p>
            <a:r>
              <a:rPr lang="en-US"/>
              <a:t>Click to edit Master title style</a:t>
            </a:r>
            <a:endParaRPr lang="en-US" dirty="0"/>
          </a:p>
        </p:txBody>
      </p:sp>
      <p:sp>
        <p:nvSpPr>
          <p:cNvPr id="13" name="Text Placeholder 3"/>
          <p:cNvSpPr>
            <a:spLocks noGrp="1"/>
          </p:cNvSpPr>
          <p:nvPr>
            <p:ph type="body" sz="half" idx="2"/>
          </p:nvPr>
        </p:nvSpPr>
        <p:spPr>
          <a:xfrm>
            <a:off x="1603378" y="3429000"/>
            <a:ext cx="2954337" cy="1243967"/>
          </a:xfrm>
          <a:prstGeom prst="rect">
            <a:avLst/>
          </a:prstGeom>
        </p:spPr>
        <p:txBody>
          <a:bodyPr/>
          <a:lstStyle>
            <a:lvl1pPr marL="0" indent="0" algn="r">
              <a:buNone/>
              <a:defRPr sz="1200" cap="all" spc="300">
                <a:solidFill>
                  <a:srgbClr val="A400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Picture Placeholder 16"/>
          <p:cNvSpPr>
            <a:spLocks noGrp="1"/>
          </p:cNvSpPr>
          <p:nvPr>
            <p:ph type="pic" sz="quarter" idx="13"/>
          </p:nvPr>
        </p:nvSpPr>
        <p:spPr>
          <a:xfrm>
            <a:off x="4665662" y="2046816"/>
            <a:ext cx="1951038" cy="2601384"/>
          </a:xfrm>
          <a:prstGeom prst="rect">
            <a:avLst/>
          </a:prstGeom>
          <a:blipFill rotWithShape="1">
            <a:blip r:embed="rId3"/>
            <a:stretch>
              <a:fillRect/>
            </a:stretch>
          </a:blipFill>
          <a:effectLst>
            <a:outerShdw blurRad="50800" dist="25400" dir="2700000" algn="tl" rotWithShape="0">
              <a:prstClr val="black">
                <a:alpha val="36000"/>
              </a:prstClr>
            </a:outerShdw>
          </a:effectLst>
        </p:spPr>
        <p:style>
          <a:lnRef idx="3">
            <a:schemeClr val="lt1"/>
          </a:lnRef>
          <a:fillRef idx="1">
            <a:schemeClr val="accent5"/>
          </a:fillRef>
          <a:effectRef idx="1">
            <a:schemeClr val="accent5"/>
          </a:effectRef>
          <a:fontRef idx="none"/>
        </p:style>
        <p:txBody>
          <a:bodyPr/>
          <a:lstStyle>
            <a:lvl1pPr>
              <a:buNone/>
              <a:defRPr sz="1200"/>
            </a:lvl1pPr>
          </a:lstStyle>
          <a:p>
            <a:pPr lvl="0"/>
            <a:r>
              <a:rPr lang="en-US" noProof="0"/>
              <a:t>Click icon to add picture</a:t>
            </a:r>
            <a:endParaRPr lang="en-US" noProof="0" dirty="0"/>
          </a:p>
        </p:txBody>
      </p:sp>
    </p:spTree>
    <p:extLst>
      <p:ext uri="{BB962C8B-B14F-4D97-AF65-F5344CB8AC3E}">
        <p14:creationId xmlns:p14="http://schemas.microsoft.com/office/powerpoint/2010/main" val="246538513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6" y="479388"/>
            <a:ext cx="7707862" cy="650699"/>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955678" y="1211580"/>
            <a:ext cx="7700963" cy="5012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23107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22">
            <a:extLst>
              <a:ext uri="{FF2B5EF4-FFF2-40B4-BE49-F238E27FC236}">
                <a16:creationId xmlns:a16="http://schemas.microsoft.com/office/drawing/2014/main" id="{A87051C5-A5E5-0D4E-9C4A-2382957B8D6F}"/>
              </a:ext>
            </a:extLst>
          </p:cNvPr>
          <p:cNvSpPr txBox="1">
            <a:spLocks/>
          </p:cNvSpPr>
          <p:nvPr/>
        </p:nvSpPr>
        <p:spPr>
          <a:xfrm>
            <a:off x="60325" y="11113"/>
            <a:ext cx="457200" cy="609600"/>
          </a:xfrm>
          <a:prstGeom prst="rect">
            <a:avLst/>
          </a:prstGeom>
        </p:spPr>
        <p:txBody>
          <a:bodyPr wrap="none" lIns="45720" tIns="0" rIns="45720" bIns="0" anchor="ctr" anchorCtr="1"/>
          <a:lstStyle>
            <a:lvl1pPr eaLnBrk="0" hangingPunct="0">
              <a:defRPr sz="2400">
                <a:solidFill>
                  <a:schemeClr val="tx1"/>
                </a:solidFill>
                <a:latin typeface="Source Sans Pro" charset="0"/>
                <a:ea typeface="ＭＳ Ｐゴシック" panose="020B0600070205080204" pitchFamily="34" charset="-128"/>
              </a:defRPr>
            </a:lvl1pPr>
            <a:lvl2pPr marL="742950" indent="-285750" eaLnBrk="0" hangingPunct="0">
              <a:defRPr sz="2400">
                <a:solidFill>
                  <a:schemeClr val="tx1"/>
                </a:solidFill>
                <a:latin typeface="Source Sans Pro" charset="0"/>
                <a:ea typeface="ＭＳ Ｐゴシック" panose="020B0600070205080204" pitchFamily="34" charset="-128"/>
              </a:defRPr>
            </a:lvl2pPr>
            <a:lvl3pPr marL="1143000" indent="-228600" eaLnBrk="0" hangingPunct="0">
              <a:defRPr sz="2400">
                <a:solidFill>
                  <a:schemeClr val="tx1"/>
                </a:solidFill>
                <a:latin typeface="Source Sans Pro" charset="0"/>
                <a:ea typeface="ＭＳ Ｐゴシック" panose="020B0600070205080204" pitchFamily="34" charset="-128"/>
              </a:defRPr>
            </a:lvl3pPr>
            <a:lvl4pPr marL="1600200" indent="-228600" eaLnBrk="0" hangingPunct="0">
              <a:defRPr sz="2400">
                <a:solidFill>
                  <a:schemeClr val="tx1"/>
                </a:solidFill>
                <a:latin typeface="Source Sans Pro" charset="0"/>
                <a:ea typeface="ＭＳ Ｐゴシック" panose="020B0600070205080204" pitchFamily="34" charset="-128"/>
              </a:defRPr>
            </a:lvl4pPr>
            <a:lvl5pPr marL="2057400" indent="-228600" eaLnBrk="0" hangingPunct="0">
              <a:defRPr sz="2400">
                <a:solidFill>
                  <a:schemeClr val="tx1"/>
                </a:solidFill>
                <a:latin typeface="Source Sans Pro"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9pPr>
          </a:lstStyle>
          <a:p>
            <a:pPr algn="ctr" eaLnBrk="1" hangingPunct="1"/>
            <a:fld id="{2801AAFE-D397-5447-BCC8-F71B8ECD31B4}" type="slidenum">
              <a:rPr lang="en-US" altLang="en-US" sz="1000">
                <a:solidFill>
                  <a:srgbClr val="7F7F7F"/>
                </a:solidFill>
                <a:latin typeface="Arial" panose="020B0604020202020204" pitchFamily="34" charset="0"/>
              </a:rPr>
              <a:pPr algn="ctr" eaLnBrk="1" hangingPunct="1"/>
              <a:t>‹#›</a:t>
            </a:fld>
            <a:endParaRPr lang="en-US" altLang="en-US" sz="1000">
              <a:solidFill>
                <a:srgbClr val="7F7F7F"/>
              </a:solidFill>
              <a:latin typeface="Arial" panose="020B0604020202020204" pitchFamily="34" charset="0"/>
            </a:endParaRPr>
          </a:p>
        </p:txBody>
      </p:sp>
      <p:sp>
        <p:nvSpPr>
          <p:cNvPr id="7" name="Title 1"/>
          <p:cNvSpPr>
            <a:spLocks noGrp="1"/>
          </p:cNvSpPr>
          <p:nvPr>
            <p:ph type="title"/>
          </p:nvPr>
        </p:nvSpPr>
        <p:spPr>
          <a:xfrm>
            <a:off x="948776" y="479388"/>
            <a:ext cx="7707862" cy="650699"/>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4" name="Content Placeholder 13"/>
          <p:cNvSpPr>
            <a:spLocks noGrp="1"/>
          </p:cNvSpPr>
          <p:nvPr>
            <p:ph sz="quarter" idx="10"/>
          </p:nvPr>
        </p:nvSpPr>
        <p:spPr>
          <a:xfrm>
            <a:off x="949328" y="1211580"/>
            <a:ext cx="3787775" cy="5012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1"/>
          </p:nvPr>
        </p:nvSpPr>
        <p:spPr>
          <a:xfrm>
            <a:off x="4876800" y="1211580"/>
            <a:ext cx="3779838" cy="5012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041511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948776" y="479388"/>
            <a:ext cx="7707862" cy="650699"/>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2" name="Content Placeholder 11"/>
          <p:cNvSpPr>
            <a:spLocks noGrp="1"/>
          </p:cNvSpPr>
          <p:nvPr>
            <p:ph sz="quarter" idx="10"/>
          </p:nvPr>
        </p:nvSpPr>
        <p:spPr>
          <a:xfrm>
            <a:off x="948777" y="1211581"/>
            <a:ext cx="7707862" cy="2422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1"/>
          </p:nvPr>
        </p:nvSpPr>
        <p:spPr>
          <a:xfrm>
            <a:off x="949328" y="3788418"/>
            <a:ext cx="7707313" cy="2422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80049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479388"/>
            <a:ext cx="7707862" cy="650699"/>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949328" y="1211580"/>
            <a:ext cx="3787775" cy="5012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4876800" y="1211582"/>
            <a:ext cx="3779838" cy="2430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2"/>
          </p:nvPr>
        </p:nvSpPr>
        <p:spPr>
          <a:xfrm>
            <a:off x="4876800" y="3783329"/>
            <a:ext cx="3779838" cy="24403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612085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479388"/>
            <a:ext cx="7707862" cy="650699"/>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949328" y="1211582"/>
            <a:ext cx="3787775" cy="2430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1"/>
          </p:nvPr>
        </p:nvSpPr>
        <p:spPr>
          <a:xfrm>
            <a:off x="955678" y="3787484"/>
            <a:ext cx="3781425" cy="2436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2"/>
          </p:nvPr>
        </p:nvSpPr>
        <p:spPr>
          <a:xfrm>
            <a:off x="4876800" y="1211582"/>
            <a:ext cx="3779838" cy="2430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4876800" y="3787484"/>
            <a:ext cx="3779838" cy="2436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096422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9" descr="SUSig_White.eps">
            <a:extLst>
              <a:ext uri="{FF2B5EF4-FFF2-40B4-BE49-F238E27FC236}">
                <a16:creationId xmlns:a16="http://schemas.microsoft.com/office/drawing/2014/main" id="{0DFD5114-4A61-E741-ACF1-13F116766DC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10350" y="6415088"/>
            <a:ext cx="204628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F997527-60D6-B948-8E32-E9D75AE78A49}"/>
              </a:ext>
            </a:extLst>
          </p:cNvPr>
          <p:cNvSpPr>
            <a:spLocks noChangeArrowheads="1"/>
          </p:cNvSpPr>
          <p:nvPr/>
        </p:nvSpPr>
        <p:spPr bwMode="auto">
          <a:xfrm>
            <a:off x="0" y="6410325"/>
            <a:ext cx="9155113" cy="457200"/>
          </a:xfrm>
          <a:prstGeom prst="rect">
            <a:avLst/>
          </a:prstGeom>
          <a:solidFill>
            <a:schemeClr val="bg2"/>
          </a:solidFill>
          <a:ln w="9525">
            <a:solidFill>
              <a:schemeClr val="accent1"/>
            </a:solidFill>
            <a:miter lim="800000"/>
            <a:headEnd/>
            <a:tailEnd/>
          </a:ln>
          <a:effectLst>
            <a:outerShdw blurRad="38100" dist="25401" dir="2700000" algn="br" rotWithShape="0">
              <a:srgbClr val="808080">
                <a:alpha val="59999"/>
              </a:srgbClr>
            </a:outerShdw>
          </a:effectLst>
        </p:spPr>
        <p:txBody>
          <a:bodyPr anchor="ctr"/>
          <a:lstStyle/>
          <a:p>
            <a:pPr algn="ctr" fontAlgn="auto">
              <a:spcBef>
                <a:spcPts val="0"/>
              </a:spcBef>
              <a:spcAft>
                <a:spcPts val="0"/>
              </a:spcAft>
              <a:defRPr/>
            </a:pPr>
            <a:endParaRPr lang="en-US" sz="1800" dirty="0">
              <a:solidFill>
                <a:schemeClr val="lt1"/>
              </a:solidFill>
              <a:latin typeface="Arial"/>
              <a:ea typeface="+mn-ea"/>
            </a:endParaRPr>
          </a:p>
        </p:txBody>
      </p:sp>
      <p:pic>
        <p:nvPicPr>
          <p:cNvPr id="7" name="Picture 11" title="Stanford University">
            <a:extLst>
              <a:ext uri="{FF2B5EF4-FFF2-40B4-BE49-F238E27FC236}">
                <a16:creationId xmlns:a16="http://schemas.microsoft.com/office/drawing/2014/main" id="{FCDF515B-1CCE-1D4D-BCF0-F2CF3C25194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50075" y="6510338"/>
            <a:ext cx="1817688" cy="22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200" y="2403850"/>
            <a:ext cx="8229600" cy="824631"/>
          </a:xfrm>
          <a:prstGeom prst="rect">
            <a:avLst/>
          </a:prstGeom>
        </p:spPr>
        <p:txBody>
          <a:bodyPr>
            <a:noAutofit/>
          </a:bodyPr>
          <a:lstStyle>
            <a:lvl1pPr algn="ctr">
              <a:defRPr sz="3600">
                <a:solidFill>
                  <a:schemeClr val="tx1"/>
                </a:solidFill>
              </a:defRPr>
            </a:lvl1pPr>
          </a:lstStyle>
          <a:p>
            <a:r>
              <a:rPr lang="en-US" dirty="0"/>
              <a:t>Click to edit Master title style</a:t>
            </a:r>
          </a:p>
        </p:txBody>
      </p:sp>
      <p:sp>
        <p:nvSpPr>
          <p:cNvPr id="12" name="Text Placeholder 33"/>
          <p:cNvSpPr>
            <a:spLocks noGrp="1"/>
          </p:cNvSpPr>
          <p:nvPr>
            <p:ph type="body" sz="quarter" idx="18"/>
          </p:nvPr>
        </p:nvSpPr>
        <p:spPr>
          <a:xfrm>
            <a:off x="1603375" y="4798696"/>
            <a:ext cx="6059488" cy="274320"/>
          </a:xfrm>
          <a:prstGeom prst="rect">
            <a:avLst/>
          </a:prstGeom>
        </p:spPr>
        <p:txBody>
          <a:bodyPr wrap="none" anchor="ctr" anchorCtr="1">
            <a:noAutofit/>
          </a:bodyPr>
          <a:lstStyle>
            <a:lvl1pPr algn="ctr">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13" name="Subtitle 2"/>
          <p:cNvSpPr>
            <a:spLocks noGrp="1"/>
          </p:cNvSpPr>
          <p:nvPr>
            <p:ph type="subTitle" idx="1"/>
          </p:nvPr>
        </p:nvSpPr>
        <p:spPr>
          <a:xfrm>
            <a:off x="457200" y="3228481"/>
            <a:ext cx="8229600" cy="615863"/>
          </a:xfrm>
          <a:prstGeom prst="rect">
            <a:avLst/>
          </a:prstGeom>
        </p:spPr>
        <p:txBody>
          <a:bodyPr>
            <a:noAutofit/>
          </a:bodyPr>
          <a:lstStyle>
            <a:lvl1pPr marL="0" indent="0" algn="ctr">
              <a:buNone/>
              <a:defRPr sz="2000" cap="small" spc="300">
                <a:solidFill>
                  <a:srgbClr val="A400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834659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3A85C2-0FA9-EB42-B7BC-76BED5CF3A6A}"/>
              </a:ext>
            </a:extLst>
          </p:cNvPr>
          <p:cNvSpPr>
            <a:spLocks noChangeArrowheads="1"/>
          </p:cNvSpPr>
          <p:nvPr/>
        </p:nvSpPr>
        <p:spPr bwMode="auto">
          <a:xfrm>
            <a:off x="0" y="6410325"/>
            <a:ext cx="9155113" cy="457200"/>
          </a:xfrm>
          <a:prstGeom prst="rect">
            <a:avLst/>
          </a:prstGeom>
          <a:solidFill>
            <a:schemeClr val="bg2"/>
          </a:solidFill>
          <a:ln w="9525">
            <a:solidFill>
              <a:schemeClr val="accent1"/>
            </a:solidFill>
            <a:miter lim="800000"/>
            <a:headEnd/>
            <a:tailEnd/>
          </a:ln>
          <a:effectLst>
            <a:outerShdw blurRad="38100" dist="25401" dir="2700000" algn="br" rotWithShape="0">
              <a:srgbClr val="808080">
                <a:alpha val="59999"/>
              </a:srgbClr>
            </a:outerShdw>
          </a:effectLst>
        </p:spPr>
        <p:txBody>
          <a:bodyPr anchor="ctr"/>
          <a:lstStyle/>
          <a:p>
            <a:pPr algn="ctr" fontAlgn="auto">
              <a:spcBef>
                <a:spcPts val="0"/>
              </a:spcBef>
              <a:spcAft>
                <a:spcPts val="0"/>
              </a:spcAft>
              <a:defRPr/>
            </a:pPr>
            <a:endParaRPr lang="en-US" sz="1800" dirty="0">
              <a:solidFill>
                <a:schemeClr val="lt1"/>
              </a:solidFill>
              <a:latin typeface="Arial"/>
              <a:ea typeface="+mn-ea"/>
            </a:endParaRPr>
          </a:p>
        </p:txBody>
      </p:sp>
      <p:pic>
        <p:nvPicPr>
          <p:cNvPr id="7" name="Picture 10" title="Stanford University">
            <a:extLst>
              <a:ext uri="{FF2B5EF4-FFF2-40B4-BE49-F238E27FC236}">
                <a16:creationId xmlns:a16="http://schemas.microsoft.com/office/drawing/2014/main" id="{C47FEC19-42E5-E04F-B287-E1934F71E54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50075" y="6510338"/>
            <a:ext cx="1817688" cy="22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a:spLocks noGrp="1"/>
          </p:cNvSpPr>
          <p:nvPr>
            <p:ph type="title"/>
          </p:nvPr>
        </p:nvSpPr>
        <p:spPr>
          <a:xfrm>
            <a:off x="1603378" y="2051687"/>
            <a:ext cx="2954337" cy="1234440"/>
          </a:xfrm>
          <a:prstGeom prst="rect">
            <a:avLst/>
          </a:prstGeom>
        </p:spPr>
        <p:txBody>
          <a:bodyPr/>
          <a:lstStyle>
            <a:lvl1pPr algn="r">
              <a:defRPr sz="2000" b="1">
                <a:solidFill>
                  <a:schemeClr val="tx1"/>
                </a:solidFill>
              </a:defRPr>
            </a:lvl1pPr>
          </a:lstStyle>
          <a:p>
            <a:r>
              <a:rPr lang="en-US"/>
              <a:t>Click to edit Master title style</a:t>
            </a:r>
            <a:endParaRPr lang="en-US" dirty="0"/>
          </a:p>
        </p:txBody>
      </p:sp>
      <p:sp>
        <p:nvSpPr>
          <p:cNvPr id="13" name="Text Placeholder 3"/>
          <p:cNvSpPr>
            <a:spLocks noGrp="1"/>
          </p:cNvSpPr>
          <p:nvPr>
            <p:ph type="body" sz="half" idx="2"/>
          </p:nvPr>
        </p:nvSpPr>
        <p:spPr>
          <a:xfrm>
            <a:off x="1603378" y="3429000"/>
            <a:ext cx="2954337" cy="1243967"/>
          </a:xfrm>
          <a:prstGeom prst="rect">
            <a:avLst/>
          </a:prstGeom>
        </p:spPr>
        <p:txBody>
          <a:bodyPr/>
          <a:lstStyle>
            <a:lvl1pPr marL="0" indent="0" algn="r">
              <a:buNone/>
              <a:defRPr sz="1200" cap="all" spc="300">
                <a:solidFill>
                  <a:srgbClr val="A400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Picture Placeholder 16"/>
          <p:cNvSpPr>
            <a:spLocks noGrp="1"/>
          </p:cNvSpPr>
          <p:nvPr>
            <p:ph type="pic" sz="quarter" idx="13"/>
          </p:nvPr>
        </p:nvSpPr>
        <p:spPr>
          <a:xfrm>
            <a:off x="4665662" y="2046816"/>
            <a:ext cx="1951038" cy="2601384"/>
          </a:xfrm>
          <a:prstGeom prst="rect">
            <a:avLst/>
          </a:prstGeom>
          <a:blipFill rotWithShape="1">
            <a:blip r:embed="rId3"/>
            <a:stretch>
              <a:fillRect/>
            </a:stretch>
          </a:blipFill>
          <a:effectLst>
            <a:outerShdw blurRad="50800" dist="25400" dir="2700000" algn="tl" rotWithShape="0">
              <a:prstClr val="black">
                <a:alpha val="36000"/>
              </a:prstClr>
            </a:outerShdw>
          </a:effectLst>
        </p:spPr>
        <p:style>
          <a:lnRef idx="3">
            <a:schemeClr val="lt1"/>
          </a:lnRef>
          <a:fillRef idx="1">
            <a:schemeClr val="accent5"/>
          </a:fillRef>
          <a:effectRef idx="1">
            <a:schemeClr val="accent5"/>
          </a:effectRef>
          <a:fontRef idx="none"/>
        </p:style>
        <p:txBody>
          <a:bodyPr/>
          <a:lstStyle>
            <a:lvl1pPr>
              <a:defRPr lang="en-US" sz="12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13023283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
            <a:extLst>
              <a:ext uri="{FF2B5EF4-FFF2-40B4-BE49-F238E27FC236}">
                <a16:creationId xmlns:a16="http://schemas.microsoft.com/office/drawing/2014/main" id="{DE278121-BDA7-3A4A-8B75-D23390B89ECC}"/>
              </a:ext>
            </a:extLst>
          </p:cNvPr>
          <p:cNvSpPr>
            <a:spLocks noGrp="1"/>
          </p:cNvSpPr>
          <p:nvPr>
            <p:ph type="title"/>
          </p:nvPr>
        </p:nvSpPr>
        <p:spPr bwMode="auto">
          <a:xfrm>
            <a:off x="949325" y="479425"/>
            <a:ext cx="7707313"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p>
            <a:pPr lvl="0"/>
            <a:r>
              <a:rPr lang="en-US" altLang="en-US"/>
              <a:t>Click to edit Master title style</a:t>
            </a:r>
          </a:p>
        </p:txBody>
      </p:sp>
      <p:sp>
        <p:nvSpPr>
          <p:cNvPr id="4" name="Text Placeholder 3">
            <a:extLst>
              <a:ext uri="{FF2B5EF4-FFF2-40B4-BE49-F238E27FC236}">
                <a16:creationId xmlns:a16="http://schemas.microsoft.com/office/drawing/2014/main" id="{4DABBCEF-37B7-824D-BA1B-CBFF92512AB3}"/>
              </a:ext>
            </a:extLst>
          </p:cNvPr>
          <p:cNvSpPr>
            <a:spLocks noGrp="1"/>
          </p:cNvSpPr>
          <p:nvPr>
            <p:ph type="body" idx="1"/>
          </p:nvPr>
        </p:nvSpPr>
        <p:spPr>
          <a:xfrm>
            <a:off x="949325" y="1204913"/>
            <a:ext cx="7707313" cy="5018087"/>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a:extLst>
              <a:ext uri="{FF2B5EF4-FFF2-40B4-BE49-F238E27FC236}">
                <a16:creationId xmlns:a16="http://schemas.microsoft.com/office/drawing/2014/main" id="{853E4EC6-9B39-464E-95E9-784BB200114E}"/>
              </a:ext>
            </a:extLst>
          </p:cNvPr>
          <p:cNvSpPr>
            <a:spLocks noGrp="1"/>
          </p:cNvSpPr>
          <p:nvPr>
            <p:ph type="sldNum" sz="quarter" idx="4"/>
          </p:nvPr>
        </p:nvSpPr>
        <p:spPr>
          <a:xfrm>
            <a:off x="109538" y="6415088"/>
            <a:ext cx="846137" cy="363537"/>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Arial" panose="020B0604020202020204" pitchFamily="34" charset="0"/>
              </a:defRPr>
            </a:lvl1pPr>
          </a:lstStyle>
          <a:p>
            <a:fld id="{DE7F07FF-867B-A34D-A038-6F97AD2BC237}" type="slidenum">
              <a:rPr lang="en-US" altLang="en-US"/>
              <a:pPr/>
              <a:t>‹#›</a:t>
            </a:fld>
            <a:endParaRPr lang="en-US" altLang="en-US"/>
          </a:p>
        </p:txBody>
      </p:sp>
      <p:sp>
        <p:nvSpPr>
          <p:cNvPr id="10" name="Rectangle 9">
            <a:extLst>
              <a:ext uri="{FF2B5EF4-FFF2-40B4-BE49-F238E27FC236}">
                <a16:creationId xmlns:a16="http://schemas.microsoft.com/office/drawing/2014/main" id="{BD79C5A5-5DEB-2444-B6D5-CB68E8002BF6}"/>
              </a:ext>
            </a:extLst>
          </p:cNvPr>
          <p:cNvSpPr/>
          <p:nvPr/>
        </p:nvSpPr>
        <p:spPr>
          <a:xfrm>
            <a:off x="0" y="0"/>
            <a:ext cx="457200" cy="6867525"/>
          </a:xfrm>
          <a:prstGeom prst="rect">
            <a:avLst/>
          </a:prstGeom>
          <a:solidFill>
            <a:srgbClr val="8C1515"/>
          </a:solidFill>
          <a:ln>
            <a:solidFill>
              <a:srgbClr val="8C15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Arial"/>
            </a:endParaRPr>
          </a:p>
        </p:txBody>
      </p:sp>
    </p:spTree>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Lst>
  <p:transition/>
  <p:hf hdr="0" ftr="0" dt="0"/>
  <p:txStyles>
    <p:titleStyle>
      <a:lvl1pPr algn="l" defTabSz="457200" rtl="0" eaLnBrk="1" fontAlgn="base" hangingPunct="1">
        <a:lnSpc>
          <a:spcPct val="85000"/>
        </a:lnSpc>
        <a:spcBef>
          <a:spcPct val="0"/>
        </a:spcBef>
        <a:spcAft>
          <a:spcPct val="0"/>
        </a:spcAft>
        <a:defRPr sz="2400" kern="1200">
          <a:solidFill>
            <a:schemeClr val="bg2"/>
          </a:solidFill>
          <a:latin typeface="Arial"/>
          <a:ea typeface="ＭＳ Ｐゴシック" charset="0"/>
          <a:cs typeface="ＭＳ Ｐゴシック" charset="0"/>
        </a:defRPr>
      </a:lvl1pPr>
      <a:lvl2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Clr>
          <a:schemeClr val="bg2"/>
        </a:buClr>
        <a:buFont typeface="Wingdings" pitchFamily="2" charset="2"/>
        <a:defRPr kern="1200" spc="20">
          <a:solidFill>
            <a:schemeClr val="tx1"/>
          </a:solidFill>
          <a:latin typeface="Arial"/>
          <a:ea typeface="ＭＳ Ｐゴシック" charset="0"/>
          <a:cs typeface="ＭＳ Ｐゴシック" charset="0"/>
        </a:defRPr>
      </a:lvl1pPr>
      <a:lvl2pPr marL="288925" indent="-288925" algn="l" defTabSz="457200" rtl="0" eaLnBrk="1" fontAlgn="base" hangingPunct="1">
        <a:spcBef>
          <a:spcPct val="20000"/>
        </a:spcBef>
        <a:spcAft>
          <a:spcPct val="0"/>
        </a:spcAft>
        <a:buClr>
          <a:schemeClr val="bg2"/>
        </a:buClr>
        <a:buFont typeface="Wingdings" pitchFamily="2" charset="2"/>
        <a:buChar char="§"/>
        <a:defRPr kern="1200">
          <a:solidFill>
            <a:srgbClr val="595959"/>
          </a:solidFill>
          <a:latin typeface="Arial"/>
          <a:ea typeface="ＭＳ Ｐゴシック" charset="0"/>
          <a:cs typeface="+mn-cs"/>
        </a:defRPr>
      </a:lvl2pPr>
      <a:lvl3pPr marL="569913" indent="-225425" algn="l" defTabSz="457200" rtl="0" eaLnBrk="1" fontAlgn="base" hangingPunct="1">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400" indent="-227013" algn="l" defTabSz="457200" rtl="0" eaLnBrk="1" fontAlgn="base" hangingPunct="1">
        <a:spcBef>
          <a:spcPct val="20000"/>
        </a:spcBef>
        <a:spcAft>
          <a:spcPct val="0"/>
        </a:spcAft>
        <a:buClr>
          <a:schemeClr val="bg2"/>
        </a:buClr>
        <a:buFont typeface="Arial" panose="020B0604020202020204" pitchFamily="34" charset="0"/>
        <a:buChar char="•"/>
        <a:defRPr kern="1200">
          <a:solidFill>
            <a:srgbClr val="595959"/>
          </a:solidFill>
          <a:latin typeface="Arial"/>
          <a:ea typeface="ＭＳ Ｐゴシック" charset="0"/>
          <a:cs typeface="+mn-cs"/>
        </a:defRPr>
      </a:lvl4pPr>
      <a:lvl5pPr marL="1258888" indent="-227013" algn="l" defTabSz="457200" rtl="0" eaLnBrk="1" fontAlgn="base" hangingPunct="1">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2">
            <a:extLst>
              <a:ext uri="{FF2B5EF4-FFF2-40B4-BE49-F238E27FC236}">
                <a16:creationId xmlns:a16="http://schemas.microsoft.com/office/drawing/2014/main" id="{293C94AA-7023-554C-8C62-296A7096BBD1}"/>
              </a:ext>
            </a:extLst>
          </p:cNvPr>
          <p:cNvSpPr>
            <a:spLocks noGrp="1"/>
          </p:cNvSpPr>
          <p:nvPr>
            <p:ph type="title"/>
          </p:nvPr>
        </p:nvSpPr>
        <p:spPr bwMode="auto">
          <a:xfrm>
            <a:off x="949325" y="479425"/>
            <a:ext cx="7707313"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p>
            <a:pPr lvl="0"/>
            <a:r>
              <a:rPr lang="en-US" altLang="en-US"/>
              <a:t>Click to edit Master title style</a:t>
            </a:r>
          </a:p>
        </p:txBody>
      </p:sp>
      <p:sp>
        <p:nvSpPr>
          <p:cNvPr id="4" name="Text Placeholder 3">
            <a:extLst>
              <a:ext uri="{FF2B5EF4-FFF2-40B4-BE49-F238E27FC236}">
                <a16:creationId xmlns:a16="http://schemas.microsoft.com/office/drawing/2014/main" id="{48FF1CB1-865E-3743-B3AE-3C84855E8DE9}"/>
              </a:ext>
            </a:extLst>
          </p:cNvPr>
          <p:cNvSpPr>
            <a:spLocks noGrp="1"/>
          </p:cNvSpPr>
          <p:nvPr>
            <p:ph type="body" idx="1"/>
          </p:nvPr>
        </p:nvSpPr>
        <p:spPr>
          <a:xfrm>
            <a:off x="949325" y="1204913"/>
            <a:ext cx="7707313" cy="5018087"/>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a:extLst>
              <a:ext uri="{FF2B5EF4-FFF2-40B4-BE49-F238E27FC236}">
                <a16:creationId xmlns:a16="http://schemas.microsoft.com/office/drawing/2014/main" id="{70EB6B97-942D-384E-8A2F-955FEBEC477A}"/>
              </a:ext>
            </a:extLst>
          </p:cNvPr>
          <p:cNvSpPr>
            <a:spLocks noGrp="1"/>
          </p:cNvSpPr>
          <p:nvPr>
            <p:ph type="sldNum" sz="quarter" idx="4"/>
          </p:nvPr>
        </p:nvSpPr>
        <p:spPr>
          <a:xfrm>
            <a:off x="109538" y="6428736"/>
            <a:ext cx="846137" cy="363537"/>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Arial" panose="020B0604020202020204" pitchFamily="34" charset="0"/>
              </a:defRPr>
            </a:lvl1pPr>
          </a:lstStyle>
          <a:p>
            <a:fld id="{AC13E6D5-74F7-484E-B15D-5FF0E9020B73}" type="slidenum">
              <a:rPr lang="en-US" altLang="en-US"/>
              <a:pPr/>
              <a:t>‹#›</a:t>
            </a:fld>
            <a:endParaRPr lang="en-US" altLang="en-US"/>
          </a:p>
        </p:txBody>
      </p:sp>
      <p:sp>
        <p:nvSpPr>
          <p:cNvPr id="7" name="Rectangle 6">
            <a:extLst>
              <a:ext uri="{FF2B5EF4-FFF2-40B4-BE49-F238E27FC236}">
                <a16:creationId xmlns:a16="http://schemas.microsoft.com/office/drawing/2014/main" id="{9EB92B06-537E-5449-B20E-ED500AB05667}"/>
              </a:ext>
            </a:extLst>
          </p:cNvPr>
          <p:cNvSpPr/>
          <p:nvPr/>
        </p:nvSpPr>
        <p:spPr>
          <a:xfrm>
            <a:off x="-11113" y="0"/>
            <a:ext cx="9155113" cy="457200"/>
          </a:xfrm>
          <a:prstGeom prst="rect">
            <a:avLst/>
          </a:prstGeom>
          <a:solidFill>
            <a:schemeClr val="bg2"/>
          </a:solidFill>
          <a:ln>
            <a:solidFill>
              <a:srgbClr val="8C15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8C1515"/>
              </a:solidFill>
              <a:latin typeface="Arial"/>
            </a:endParaRPr>
          </a:p>
        </p:txBody>
      </p:sp>
    </p:spTree>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Lst>
  <p:transition/>
  <p:hf hdr="0" ftr="0" dt="0"/>
  <p:txStyles>
    <p:titleStyle>
      <a:lvl1pPr algn="l" defTabSz="457200" rtl="0" eaLnBrk="0" fontAlgn="base" hangingPunct="0">
        <a:lnSpc>
          <a:spcPct val="85000"/>
        </a:lnSpc>
        <a:spcBef>
          <a:spcPct val="0"/>
        </a:spcBef>
        <a:spcAft>
          <a:spcPct val="0"/>
        </a:spcAft>
        <a:defRPr sz="2400" kern="1200">
          <a:solidFill>
            <a:schemeClr val="bg2"/>
          </a:solidFill>
          <a:latin typeface="Arial"/>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defRPr kern="1200" cap="none" spc="20" baseline="0">
          <a:solidFill>
            <a:schemeClr val="tx1"/>
          </a:solidFill>
          <a:latin typeface="Arial"/>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pitchFamily="2" charset="2"/>
        <a:buChar char="§"/>
        <a:defRPr kern="1200">
          <a:solidFill>
            <a:srgbClr val="595959"/>
          </a:solidFill>
          <a:latin typeface="Arial"/>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anose="020B0604020202020204" pitchFamily="34" charset="0"/>
        <a:buChar char="•"/>
        <a:defRPr kern="1200">
          <a:solidFill>
            <a:srgbClr val="595959"/>
          </a:solidFill>
          <a:latin typeface="Arial"/>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chart" Target="../charts/chart1.xml"/><Relationship Id="rId7"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tiff"/><Relationship Id="rId9" Type="http://schemas.openxmlformats.org/officeDocument/2006/relationships/image" Target="../media/image24.tiff"/></Relationships>
</file>

<file path=ppt/slides/_rels/slide1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24.png"/><Relationship Id="rId7"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0.emf"/><Relationship Id="rId5" Type="http://schemas.openxmlformats.org/officeDocument/2006/relationships/image" Target="../media/image26.png"/><Relationship Id="rId10" Type="http://schemas.openxmlformats.org/officeDocument/2006/relationships/image" Target="../media/image24.tiff"/><Relationship Id="rId4" Type="http://schemas.openxmlformats.org/officeDocument/2006/relationships/image" Target="../media/image25.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5.tiff"/><Relationship Id="rId7" Type="http://schemas.openxmlformats.org/officeDocument/2006/relationships/image" Target="../media/image29.tiff"/><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15.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5.tiff"/><Relationship Id="rId7" Type="http://schemas.openxmlformats.org/officeDocument/2006/relationships/image" Target="../media/image29.tiff"/><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1.tiff"/><Relationship Id="rId7" Type="http://schemas.openxmlformats.org/officeDocument/2006/relationships/image" Target="../media/image34.tiff"/><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1.tiff"/><Relationship Id="rId7" Type="http://schemas.openxmlformats.org/officeDocument/2006/relationships/image" Target="../media/image34.tiff"/><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tiff"/><Relationship Id="rId2" Type="http://schemas.openxmlformats.org/officeDocument/2006/relationships/image" Target="../media/image12.tiff"/><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tiff"/></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tiff"/><Relationship Id="rId2" Type="http://schemas.openxmlformats.org/officeDocument/2006/relationships/image" Target="../media/image12.tiff"/><Relationship Id="rId1" Type="http://schemas.openxmlformats.org/officeDocument/2006/relationships/slideLayout" Target="../slideLayouts/slideLayout10.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4.tiff"/></Relationships>
</file>

<file path=ppt/slides/_rels/slide23.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35.png"/><Relationship Id="rId7" Type="http://schemas.openxmlformats.org/officeDocument/2006/relationships/image" Target="../media/image39.tiff"/><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8.tiff"/><Relationship Id="rId5" Type="http://schemas.openxmlformats.org/officeDocument/2006/relationships/image" Target="../media/image37.tiff"/><Relationship Id="rId4" Type="http://schemas.openxmlformats.org/officeDocument/2006/relationships/image" Target="../media/image36.png"/><Relationship Id="rId9" Type="http://schemas.openxmlformats.org/officeDocument/2006/relationships/image" Target="../media/image41.tiff"/></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44.tiff"/><Relationship Id="rId4" Type="http://schemas.openxmlformats.org/officeDocument/2006/relationships/image" Target="../media/image43.tiff"/></Relationships>
</file>

<file path=ppt/slides/_rels/slide25.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6.tiff"/><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12.tiff"/><Relationship Id="rId5" Type="http://schemas.microsoft.com/office/2007/relationships/hdphoto" Target="../media/hdphoto2.wdp"/><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image" Target="../media/image42.png"/><Relationship Id="rId7" Type="http://schemas.openxmlformats.org/officeDocument/2006/relationships/image" Target="../media/image46.tiff"/><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45.tiff"/><Relationship Id="rId5" Type="http://schemas.openxmlformats.org/officeDocument/2006/relationships/image" Target="../media/image44.tiff"/><Relationship Id="rId10" Type="http://schemas.openxmlformats.org/officeDocument/2006/relationships/image" Target="../media/image49.tiff"/><Relationship Id="rId4" Type="http://schemas.openxmlformats.org/officeDocument/2006/relationships/image" Target="../media/image43.tiff"/><Relationship Id="rId9" Type="http://schemas.openxmlformats.org/officeDocument/2006/relationships/image" Target="../media/image48.tiff"/></Relationships>
</file>

<file path=ppt/slides/_rels/slide27.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3.png"/><Relationship Id="rId7" Type="http://schemas.openxmlformats.org/officeDocument/2006/relationships/image" Target="../media/image12.tiff"/><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14.tiff"/></Relationships>
</file>

<file path=ppt/slides/_rels/slide28.xml.rels><?xml version="1.0" encoding="UTF-8" standalone="yes"?>
<Relationships xmlns="http://schemas.openxmlformats.org/package/2006/relationships"><Relationship Id="rId8" Type="http://schemas.openxmlformats.org/officeDocument/2006/relationships/image" Target="../media/image50.tiff"/><Relationship Id="rId3" Type="http://schemas.openxmlformats.org/officeDocument/2006/relationships/image" Target="../media/image42.png"/><Relationship Id="rId7" Type="http://schemas.openxmlformats.org/officeDocument/2006/relationships/image" Target="../media/image49.tiff"/><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46.tiff"/><Relationship Id="rId5" Type="http://schemas.openxmlformats.org/officeDocument/2006/relationships/image" Target="../media/image44.tiff"/><Relationship Id="rId10" Type="http://schemas.openxmlformats.org/officeDocument/2006/relationships/image" Target="../media/image52.tiff"/><Relationship Id="rId4" Type="http://schemas.openxmlformats.org/officeDocument/2006/relationships/image" Target="../media/image43.tiff"/><Relationship Id="rId9" Type="http://schemas.openxmlformats.org/officeDocument/2006/relationships/image" Target="../media/image51.tiff"/></Relationships>
</file>

<file path=ppt/slides/_rels/slide29.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6.tiff"/><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12.tiff"/><Relationship Id="rId5" Type="http://schemas.microsoft.com/office/2007/relationships/hdphoto" Target="../media/hdphoto3.wdp"/><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7.png"/><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tiff"/><Relationship Id="rId4" Type="http://schemas.openxmlformats.org/officeDocument/2006/relationships/image" Target="../media/image8.tiff"/></Relationships>
</file>

<file path=ppt/slides/_rels/slide30.xml.rels><?xml version="1.0" encoding="UTF-8" standalone="yes"?>
<Relationships xmlns="http://schemas.openxmlformats.org/package/2006/relationships"><Relationship Id="rId8" Type="http://schemas.openxmlformats.org/officeDocument/2006/relationships/image" Target="../media/image53.tiff"/><Relationship Id="rId3" Type="http://schemas.openxmlformats.org/officeDocument/2006/relationships/image" Target="../media/image42.png"/><Relationship Id="rId7" Type="http://schemas.openxmlformats.org/officeDocument/2006/relationships/image" Target="../media/image46.tiff"/><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49.tiff"/><Relationship Id="rId5" Type="http://schemas.openxmlformats.org/officeDocument/2006/relationships/image" Target="../media/image44.tiff"/><Relationship Id="rId10" Type="http://schemas.openxmlformats.org/officeDocument/2006/relationships/image" Target="../media/image55.tiff"/><Relationship Id="rId4" Type="http://schemas.openxmlformats.org/officeDocument/2006/relationships/image" Target="../media/image43.tiff"/><Relationship Id="rId9" Type="http://schemas.openxmlformats.org/officeDocument/2006/relationships/image" Target="../media/image54.tiff"/></Relationships>
</file>

<file path=ppt/slides/_rels/slide31.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3.png"/><Relationship Id="rId7" Type="http://schemas.openxmlformats.org/officeDocument/2006/relationships/image" Target="../media/image12.tiff"/><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microsoft.com/office/2007/relationships/hdphoto" Target="../media/hdphoto5.wdp"/><Relationship Id="rId5" Type="http://schemas.openxmlformats.org/officeDocument/2006/relationships/image" Target="../media/image15.png"/><Relationship Id="rId4" Type="http://schemas.openxmlformats.org/officeDocument/2006/relationships/image" Target="../media/image14.tiff"/></Relationships>
</file>

<file path=ppt/slides/_rels/slide32.xml.rels><?xml version="1.0" encoding="UTF-8" standalone="yes"?>
<Relationships xmlns="http://schemas.openxmlformats.org/package/2006/relationships"><Relationship Id="rId8" Type="http://schemas.openxmlformats.org/officeDocument/2006/relationships/image" Target="../media/image56.tiff"/><Relationship Id="rId3" Type="http://schemas.openxmlformats.org/officeDocument/2006/relationships/image" Target="../media/image42.png"/><Relationship Id="rId7" Type="http://schemas.openxmlformats.org/officeDocument/2006/relationships/image" Target="../media/image46.tiff"/><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49.tiff"/><Relationship Id="rId5" Type="http://schemas.openxmlformats.org/officeDocument/2006/relationships/image" Target="../media/image44.tiff"/><Relationship Id="rId10" Type="http://schemas.openxmlformats.org/officeDocument/2006/relationships/image" Target="../media/image58.tiff"/><Relationship Id="rId4" Type="http://schemas.openxmlformats.org/officeDocument/2006/relationships/image" Target="../media/image43.tiff"/><Relationship Id="rId9" Type="http://schemas.openxmlformats.org/officeDocument/2006/relationships/image" Target="../media/image57.tiff"/></Relationships>
</file>

<file path=ppt/slides/_rels/slide33.xml.rels><?xml version="1.0" encoding="UTF-8" standalone="yes"?>
<Relationships xmlns="http://schemas.openxmlformats.org/package/2006/relationships"><Relationship Id="rId3" Type="http://schemas.openxmlformats.org/officeDocument/2006/relationships/image" Target="../media/image46.tiff"/><Relationship Id="rId7" Type="http://schemas.openxmlformats.org/officeDocument/2006/relationships/image" Target="../media/image44.tiff"/><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43.tiff"/><Relationship Id="rId5" Type="http://schemas.openxmlformats.org/officeDocument/2006/relationships/image" Target="../media/image42.png"/><Relationship Id="rId4" Type="http://schemas.openxmlformats.org/officeDocument/2006/relationships/image" Target="../media/image49.tiff"/></Relationships>
</file>

<file path=ppt/slides/_rels/slide34.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61.tiff"/><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hyperlink" Target="https://nicholas.carlini.com/" TargetMode="External"/><Relationship Id="rId2" Type="http://schemas.openxmlformats.org/officeDocument/2006/relationships/image" Target="../media/image62.tiff"/><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5" Type="http://schemas.openxmlformats.org/officeDocument/2006/relationships/image" Target="../media/image6.jpe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tiff"/><Relationship Id="rId2" Type="http://schemas.openxmlformats.org/officeDocument/2006/relationships/image" Target="../media/image12.tiff"/><Relationship Id="rId1" Type="http://schemas.openxmlformats.org/officeDocument/2006/relationships/slideLayout" Target="../slideLayouts/slideLayout10.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4.tif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tiff"/><Relationship Id="rId2" Type="http://schemas.openxmlformats.org/officeDocument/2006/relationships/image" Target="../media/image12.tiff"/><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17.tiff"/></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71156310-A74E-7943-864C-A7C7E9376665}"/>
              </a:ext>
            </a:extLst>
          </p:cNvPr>
          <p:cNvSpPr>
            <a:spLocks noGrp="1"/>
          </p:cNvSpPr>
          <p:nvPr>
            <p:ph type="ctrTitle"/>
          </p:nvPr>
        </p:nvSpPr>
        <p:spPr>
          <a:xfrm>
            <a:off x="747452" y="1828801"/>
            <a:ext cx="7649095" cy="1262178"/>
          </a:xfrm>
        </p:spPr>
        <p:txBody>
          <a:bodyPr/>
          <a:lstStyle/>
          <a:p>
            <a:r>
              <a:rPr lang="en-US" dirty="0"/>
              <a:t>Limitations of Threat Modeling in Adversarial Machine Learning</a:t>
            </a:r>
          </a:p>
        </p:txBody>
      </p:sp>
      <p:sp>
        <p:nvSpPr>
          <p:cNvPr id="3" name="Text Placeholder 2">
            <a:extLst>
              <a:ext uri="{FF2B5EF4-FFF2-40B4-BE49-F238E27FC236}">
                <a16:creationId xmlns:a16="http://schemas.microsoft.com/office/drawing/2014/main" id="{042A9653-A2B0-0B4A-AED5-E0E41BDFE77F}"/>
              </a:ext>
            </a:extLst>
          </p:cNvPr>
          <p:cNvSpPr>
            <a:spLocks noGrp="1"/>
          </p:cNvSpPr>
          <p:nvPr>
            <p:ph type="body" sz="quarter" idx="18"/>
          </p:nvPr>
        </p:nvSpPr>
        <p:spPr>
          <a:xfrm>
            <a:off x="1528402" y="3340245"/>
            <a:ext cx="6059488" cy="2326264"/>
          </a:xfrm>
        </p:spPr>
        <p:txBody>
          <a:bodyPr/>
          <a:lstStyle/>
          <a:p>
            <a:pPr marL="0" indent="0" eaLnBrk="1" fontAlgn="auto" hangingPunct="1">
              <a:spcAft>
                <a:spcPts val="0"/>
              </a:spcAft>
              <a:buFont typeface="Wingdings" charset="0"/>
              <a:buNone/>
              <a:defRPr/>
            </a:pPr>
            <a:r>
              <a:rPr lang="en-US" b="1" dirty="0"/>
              <a:t>Florian Tramèr</a:t>
            </a:r>
            <a:br>
              <a:rPr lang="en-US" b="1" dirty="0"/>
            </a:br>
            <a:r>
              <a:rPr lang="en-US" dirty="0"/>
              <a:t>EPFL, December 19</a:t>
            </a:r>
            <a:r>
              <a:rPr lang="en-US" baseline="30000" dirty="0"/>
              <a:t>th</a:t>
            </a:r>
            <a:r>
              <a:rPr lang="en-US" dirty="0"/>
              <a:t> 2019</a:t>
            </a:r>
          </a:p>
          <a:p>
            <a:pPr marL="0" indent="0" eaLnBrk="1" fontAlgn="auto" hangingPunct="1">
              <a:spcAft>
                <a:spcPts val="0"/>
              </a:spcAft>
              <a:buFont typeface="Wingdings" charset="0"/>
              <a:buNone/>
              <a:defRPr/>
            </a:pPr>
            <a:endParaRPr lang="en-US" dirty="0"/>
          </a:p>
          <a:p>
            <a:pPr marL="0" indent="0" fontAlgn="auto">
              <a:spcAft>
                <a:spcPts val="0"/>
              </a:spcAft>
              <a:defRPr/>
            </a:pPr>
            <a:r>
              <a:rPr lang="en-US" dirty="0"/>
              <a:t>Based on joint work with Jens </a:t>
            </a:r>
            <a:r>
              <a:rPr lang="en-US" dirty="0" err="1"/>
              <a:t>Behrmannn</a:t>
            </a:r>
            <a:r>
              <a:rPr lang="en-US" dirty="0"/>
              <a:t>, Dan </a:t>
            </a:r>
            <a:r>
              <a:rPr lang="en-US" dirty="0" err="1"/>
              <a:t>Boneh</a:t>
            </a:r>
            <a:r>
              <a:rPr lang="en-US" dirty="0"/>
              <a:t>, </a:t>
            </a:r>
            <a:br>
              <a:rPr lang="en-US" dirty="0"/>
            </a:br>
            <a:r>
              <a:rPr lang="en-US" dirty="0"/>
              <a:t>Nicholas </a:t>
            </a:r>
            <a:r>
              <a:rPr lang="en-US" dirty="0" err="1"/>
              <a:t>Carlini</a:t>
            </a:r>
            <a:r>
              <a:rPr lang="en-US" dirty="0"/>
              <a:t>, Pascal </a:t>
            </a:r>
            <a:r>
              <a:rPr lang="en-US" dirty="0" err="1"/>
              <a:t>Dupré</a:t>
            </a:r>
            <a:r>
              <a:rPr lang="en-US" dirty="0"/>
              <a:t>, </a:t>
            </a:r>
            <a:r>
              <a:rPr lang="en-US" dirty="0" err="1"/>
              <a:t>Jörn</a:t>
            </a:r>
            <a:r>
              <a:rPr lang="en-US" dirty="0"/>
              <a:t>-Henrik Jacobsen, </a:t>
            </a:r>
            <a:br>
              <a:rPr lang="en-US" dirty="0"/>
            </a:br>
            <a:r>
              <a:rPr lang="en-US" dirty="0"/>
              <a:t>Nicolas </a:t>
            </a:r>
            <a:r>
              <a:rPr lang="en-US" dirty="0" err="1"/>
              <a:t>Papernot</a:t>
            </a:r>
            <a:r>
              <a:rPr lang="en-US" dirty="0"/>
              <a:t>, Giancarlo Pellegrino, Gili </a:t>
            </a:r>
            <a:r>
              <a:rPr lang="en-US" dirty="0" err="1"/>
              <a:t>Rusak</a:t>
            </a:r>
            <a:endParaRPr 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14FC6B2-24C2-2947-81E7-3E2B8DF201A1}"/>
                  </a:ext>
                </a:extLst>
              </p:cNvPr>
              <p:cNvSpPr>
                <a:spLocks noGrp="1"/>
              </p:cNvSpPr>
              <p:nvPr>
                <p:ph sz="quarter" idx="10"/>
              </p:nvPr>
            </p:nvSpPr>
            <p:spPr>
              <a:xfrm>
                <a:off x="594938" y="1508760"/>
                <a:ext cx="8366181" cy="4985702"/>
              </a:xfrm>
            </p:spPr>
            <p:txBody>
              <a:bodyPr>
                <a:normAutofit/>
              </a:bodyPr>
              <a:lstStyle/>
              <a:p>
                <a:r>
                  <a:rPr lang="en-US" b="1" dirty="0">
                    <a:latin typeface="+mn-lt"/>
                  </a:rPr>
                  <a:t>Many</a:t>
                </a:r>
                <a:r>
                  <a:rPr lang="en-US" dirty="0">
                    <a:latin typeface="+mn-lt"/>
                  </a:rPr>
                  <a:t> broken defenses </a:t>
                </a:r>
                <a:r>
                  <a:rPr lang="en-US" sz="1400" dirty="0">
                    <a:solidFill>
                      <a:schemeClr val="bg1">
                        <a:lumMod val="50000"/>
                      </a:schemeClr>
                    </a:solidFill>
                    <a:latin typeface="+mn-lt"/>
                  </a:rPr>
                  <a:t>[</a:t>
                </a:r>
                <a:r>
                  <a:rPr lang="en-US" sz="1400" dirty="0" err="1">
                    <a:solidFill>
                      <a:schemeClr val="bg1">
                        <a:lumMod val="50000"/>
                      </a:schemeClr>
                    </a:solidFill>
                    <a:latin typeface="+mn-lt"/>
                  </a:rPr>
                  <a:t>Carlini</a:t>
                </a:r>
                <a:r>
                  <a:rPr lang="en-US" sz="1400" dirty="0">
                    <a:solidFill>
                      <a:schemeClr val="bg1">
                        <a:lumMod val="50000"/>
                      </a:schemeClr>
                    </a:solidFill>
                    <a:latin typeface="+mn-lt"/>
                  </a:rPr>
                  <a:t> &amp; Wagner 2017, </a:t>
                </a:r>
                <a:r>
                  <a:rPr lang="en-US" sz="1400" dirty="0" err="1">
                    <a:solidFill>
                      <a:schemeClr val="bg1">
                        <a:lumMod val="50000"/>
                      </a:schemeClr>
                    </a:solidFill>
                    <a:latin typeface="+mn-lt"/>
                  </a:rPr>
                  <a:t>Athalye</a:t>
                </a:r>
                <a:r>
                  <a:rPr lang="en-US" sz="1400" dirty="0">
                    <a:solidFill>
                      <a:schemeClr val="bg1">
                        <a:lumMod val="50000"/>
                      </a:schemeClr>
                    </a:solidFill>
                    <a:latin typeface="+mn-lt"/>
                  </a:rPr>
                  <a:t> et al. 2018]</a:t>
                </a:r>
                <a:endParaRPr lang="en-US" sz="1400" dirty="0">
                  <a:latin typeface="+mn-lt"/>
                </a:endParaRPr>
              </a:p>
              <a:p>
                <a:pPr marL="0" indent="0">
                  <a:buNone/>
                </a:pPr>
                <a:endParaRPr lang="en-US" dirty="0">
                  <a:latin typeface="+mn-lt"/>
                </a:endParaRPr>
              </a:p>
              <a:p>
                <a:r>
                  <a:rPr lang="en-US" dirty="0">
                    <a:latin typeface="+mn-lt"/>
                  </a:rPr>
                  <a:t>Adversarial Training </a:t>
                </a:r>
                <a:r>
                  <a:rPr lang="en-US" sz="1400" dirty="0">
                    <a:solidFill>
                      <a:schemeClr val="bg1">
                        <a:lumMod val="50000"/>
                      </a:schemeClr>
                    </a:solidFill>
                    <a:latin typeface="+mn-lt"/>
                  </a:rPr>
                  <a:t>[</a:t>
                </a:r>
                <a:r>
                  <a:rPr lang="en-US" sz="1400" dirty="0" err="1">
                    <a:solidFill>
                      <a:schemeClr val="bg1">
                        <a:lumMod val="50000"/>
                      </a:schemeClr>
                    </a:solidFill>
                    <a:latin typeface="+mn-lt"/>
                  </a:rPr>
                  <a:t>Szegedy</a:t>
                </a:r>
                <a:r>
                  <a:rPr lang="en-US" sz="1400" dirty="0">
                    <a:solidFill>
                      <a:schemeClr val="bg1">
                        <a:lumMod val="50000"/>
                      </a:schemeClr>
                    </a:solidFill>
                    <a:latin typeface="+mn-lt"/>
                  </a:rPr>
                  <a:t> et al., 2014, </a:t>
                </a:r>
                <a:r>
                  <a:rPr lang="en-US" sz="1400" dirty="0" err="1">
                    <a:solidFill>
                      <a:schemeClr val="bg1">
                        <a:lumMod val="50000"/>
                      </a:schemeClr>
                    </a:solidFill>
                    <a:latin typeface="+mn-lt"/>
                  </a:rPr>
                  <a:t>Madry</a:t>
                </a:r>
                <a:r>
                  <a:rPr lang="en-US" sz="1400" dirty="0">
                    <a:solidFill>
                      <a:schemeClr val="bg1">
                        <a:lumMod val="50000"/>
                      </a:schemeClr>
                    </a:solidFill>
                    <a:latin typeface="+mn-lt"/>
                  </a:rPr>
                  <a:t> et al., 2018]</a:t>
                </a:r>
              </a:p>
              <a:p>
                <a:pPr lvl="2">
                  <a:buFont typeface="Symbol" pitchFamily="2" charset="2"/>
                  <a:buChar char="Þ"/>
                </a:pPr>
                <a:r>
                  <a:rPr lang="en-US" sz="2000" dirty="0">
                    <a:latin typeface="+mn-lt"/>
                  </a:rPr>
                  <a:t>For each training input (</a:t>
                </a:r>
                <a:r>
                  <a:rPr lang="en-US" sz="2000" b="1" dirty="0">
                    <a:latin typeface="+mn-lt"/>
                  </a:rPr>
                  <a:t>x</a:t>
                </a:r>
                <a:r>
                  <a:rPr lang="en-US" sz="2000" dirty="0">
                    <a:latin typeface="+mn-lt"/>
                  </a:rPr>
                  <a:t>,</a:t>
                </a:r>
                <a:r>
                  <a:rPr lang="en-US" sz="2000" b="1" dirty="0">
                    <a:latin typeface="+mn-lt"/>
                  </a:rPr>
                  <a:t> </a:t>
                </a:r>
                <a:r>
                  <a:rPr lang="en-US" sz="2000" dirty="0">
                    <a:latin typeface="+mn-lt"/>
                  </a:rPr>
                  <a:t>y), train on worst-case adversarial input</a:t>
                </a:r>
                <a:br>
                  <a:rPr lang="en-US" sz="2000" dirty="0">
                    <a:latin typeface="+mn-lt"/>
                  </a:rPr>
                </a:br>
                <a:br>
                  <a:rPr lang="en-US" sz="800" dirty="0">
                    <a:latin typeface="+mn-lt"/>
                  </a:rPr>
                </a:br>
                <a:r>
                  <a:rPr lang="en-US" sz="1050" dirty="0">
                    <a:latin typeface="+mn-lt"/>
                  </a:rPr>
                  <a:t>	</a:t>
                </a:r>
                <a:r>
                  <a:rPr lang="en-US" dirty="0">
                    <a:latin typeface="+mn-lt"/>
                  </a:rPr>
                  <a:t>				</a:t>
                </a:r>
                <a14:m>
                  <m:oMath xmlns:m="http://schemas.openxmlformats.org/officeDocument/2006/math">
                    <m:sPre>
                      <m:sPrePr>
                        <m:ctrlPr>
                          <a:rPr lang="fr-CH" i="1" dirty="0">
                            <a:latin typeface="Cambria Math" panose="02040503050406030204" pitchFamily="18" charset="0"/>
                          </a:rPr>
                        </m:ctrlPr>
                      </m:sPrePr>
                      <m:sub>
                        <m:sSub>
                          <m:sSubPr>
                            <m:ctrlPr>
                              <a:rPr lang="en-US" i="1">
                                <a:latin typeface="Cambria Math" panose="02040503050406030204" pitchFamily="18" charset="0"/>
                              </a:rPr>
                            </m:ctrlPr>
                          </m:sSubPr>
                          <m:e>
                            <m:d>
                              <m:dPr>
                                <m:begChr m:val="‖"/>
                                <m:endChr m:val="‖"/>
                                <m:ctrlPr>
                                  <a:rPr lang="en-US" i="1" smtClean="0">
                                    <a:latin typeface="Cambria Math" panose="02040503050406030204" pitchFamily="18" charset="0"/>
                                  </a:rPr>
                                </m:ctrlPr>
                              </m:dPr>
                              <m:e>
                                <m:r>
                                  <a:rPr lang="en-US" b="1" i="1" smtClean="0">
                                    <a:latin typeface="Cambria Math" panose="02040503050406030204" pitchFamily="18" charset="0"/>
                                    <a:ea typeface="Cambria Math" panose="02040503050406030204" pitchFamily="18" charset="0"/>
                                  </a:rPr>
                                  <m:t>𝜹</m:t>
                                </m:r>
                              </m:e>
                            </m:d>
                          </m:e>
                          <m:sub>
                            <m:r>
                              <a:rPr lang="en-US" i="1">
                                <a:latin typeface="Cambria Math" panose="02040503050406030204" pitchFamily="18" charset="0"/>
                                <a:ea typeface="Cambria Math" panose="02040503050406030204" pitchFamily="18" charset="0"/>
                              </a:rPr>
                              <m:t>∞</m:t>
                            </m:r>
                          </m:sub>
                        </m:sSub>
                        <m:r>
                          <a:rPr lang="fr-CH" b="0"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𝜖</m:t>
                        </m:r>
                      </m:sub>
                      <m:sup>
                        <m:r>
                          <m:rPr>
                            <m:sty m:val="p"/>
                          </m:rPr>
                          <a:rPr lang="fr-CH" b="0" i="0" dirty="0" smtClean="0">
                            <a:latin typeface="Cambria Math" panose="02040503050406030204" pitchFamily="18" charset="0"/>
                          </a:rPr>
                          <m:t>argmax</m:t>
                        </m:r>
                      </m:sup>
                      <m:e>
                        <m:r>
                          <a:rPr lang="fr-CH" i="1">
                            <a:latin typeface="Cambria Math" panose="02040503050406030204" pitchFamily="18" charset="0"/>
                          </a:rPr>
                          <m:t> </m:t>
                        </m:r>
                        <m:r>
                          <m:rPr>
                            <m:nor/>
                          </m:rPr>
                          <a:rPr lang="fr-CH"/>
                          <m:t> </m:t>
                        </m:r>
                        <m:r>
                          <m:rPr>
                            <m:nor/>
                          </m:rPr>
                          <a:rPr lang="fr-CH"/>
                          <m:t>Loss</m:t>
                        </m:r>
                        <m:r>
                          <a:rPr lang="fr-CH" i="1">
                            <a:latin typeface="Cambria Math" panose="02040503050406030204" pitchFamily="18" charset="0"/>
                          </a:rPr>
                          <m:t>(</m:t>
                        </m:r>
                        <m:r>
                          <a:rPr lang="fr-CH" i="1">
                            <a:latin typeface="Cambria Math" panose="02040503050406030204" pitchFamily="18" charset="0"/>
                          </a:rPr>
                          <m:t>𝑓</m:t>
                        </m:r>
                        <m:d>
                          <m:dPr>
                            <m:ctrlPr>
                              <a:rPr lang="fr-CH" i="1">
                                <a:latin typeface="Cambria Math" panose="02040503050406030204" pitchFamily="18" charset="0"/>
                              </a:rPr>
                            </m:ctrlPr>
                          </m:dPr>
                          <m:e>
                            <m:r>
                              <a:rPr lang="fr-CH" b="1" i="1" smtClean="0">
                                <a:latin typeface="Cambria Math" panose="02040503050406030204" pitchFamily="18" charset="0"/>
                              </a:rPr>
                              <m:t>𝒙</m:t>
                            </m:r>
                            <m:r>
                              <a:rPr lang="fr-CH" b="0" i="1" smtClean="0">
                                <a:latin typeface="Cambria Math" panose="02040503050406030204" pitchFamily="18" charset="0"/>
                              </a:rPr>
                              <m:t>+</m:t>
                            </m:r>
                            <m:r>
                              <a:rPr lang="en-US" b="1" i="1">
                                <a:latin typeface="Cambria Math" panose="02040503050406030204" pitchFamily="18" charset="0"/>
                                <a:ea typeface="Cambria Math" panose="02040503050406030204" pitchFamily="18" charset="0"/>
                              </a:rPr>
                              <m:t>𝜹</m:t>
                            </m:r>
                          </m:e>
                        </m:d>
                        <m:r>
                          <a:rPr lang="fr-CH" i="1">
                            <a:latin typeface="Cambria Math" panose="02040503050406030204" pitchFamily="18" charset="0"/>
                          </a:rPr>
                          <m:t>, </m:t>
                        </m:r>
                        <m:r>
                          <a:rPr lang="fr-CH" i="1">
                            <a:latin typeface="Cambria Math" panose="02040503050406030204" pitchFamily="18" charset="0"/>
                          </a:rPr>
                          <m:t>𝑦</m:t>
                        </m:r>
                        <m:r>
                          <a:rPr lang="fr-CH" i="1">
                            <a:latin typeface="Cambria Math" panose="02040503050406030204" pitchFamily="18" charset="0"/>
                          </a:rPr>
                          <m:t>)</m:t>
                        </m:r>
                      </m:e>
                    </m:sPre>
                  </m:oMath>
                </a14:m>
                <a:endParaRPr lang="en-US" dirty="0"/>
              </a:p>
              <a:p>
                <a:pPr marL="344488" lvl="2" indent="0">
                  <a:buNone/>
                </a:pPr>
                <a:endParaRPr lang="en-US" dirty="0">
                  <a:latin typeface="+mn-lt"/>
                </a:endParaRPr>
              </a:p>
              <a:p>
                <a:r>
                  <a:rPr lang="en-US" dirty="0">
                    <a:latin typeface="+mn-lt"/>
                  </a:rPr>
                  <a:t>Certified Defenses </a:t>
                </a:r>
                <a:br>
                  <a:rPr lang="en-US" dirty="0">
                    <a:latin typeface="+mn-lt"/>
                  </a:rPr>
                </a:br>
                <a:r>
                  <a:rPr lang="en-US" sz="1400" dirty="0">
                    <a:solidFill>
                      <a:schemeClr val="bg1">
                        <a:lumMod val="50000"/>
                      </a:schemeClr>
                    </a:solidFill>
                    <a:latin typeface="+mn-lt"/>
                  </a:rPr>
                  <a:t>[Hein &amp; </a:t>
                </a:r>
                <a:r>
                  <a:rPr lang="en-US" sz="1400" dirty="0" err="1">
                    <a:solidFill>
                      <a:schemeClr val="bg1">
                        <a:lumMod val="50000"/>
                      </a:schemeClr>
                    </a:solidFill>
                    <a:latin typeface="+mn-lt"/>
                  </a:rPr>
                  <a:t>Andriushchenko</a:t>
                </a:r>
                <a:r>
                  <a:rPr lang="en-US" sz="1400" dirty="0">
                    <a:solidFill>
                      <a:schemeClr val="bg1">
                        <a:lumMod val="50000"/>
                      </a:schemeClr>
                    </a:solidFill>
                    <a:latin typeface="+mn-lt"/>
                  </a:rPr>
                  <a:t> 2017,  Raghunathan et al., 2018,  Wong &amp; Kolter 2018]</a:t>
                </a:r>
              </a:p>
            </p:txBody>
          </p:sp>
        </mc:Choice>
        <mc:Fallback xmlns="">
          <p:sp>
            <p:nvSpPr>
              <p:cNvPr id="3" name="Content Placeholder 2">
                <a:extLst>
                  <a:ext uri="{FF2B5EF4-FFF2-40B4-BE49-F238E27FC236}">
                    <a16:creationId xmlns:a16="http://schemas.microsoft.com/office/drawing/2014/main" id="{014FC6B2-24C2-2947-81E7-3E2B8DF201A1}"/>
                  </a:ext>
                </a:extLst>
              </p:cNvPr>
              <p:cNvSpPr>
                <a:spLocks noGrp="1" noRot="1" noChangeAspect="1" noMove="1" noResize="1" noEditPoints="1" noAdjustHandles="1" noChangeArrowheads="1" noChangeShapeType="1" noTextEdit="1"/>
              </p:cNvSpPr>
              <p:nvPr>
                <p:ph sz="quarter" idx="10"/>
              </p:nvPr>
            </p:nvSpPr>
            <p:spPr>
              <a:xfrm>
                <a:off x="594938" y="1508760"/>
                <a:ext cx="8366181" cy="4985702"/>
              </a:xfrm>
              <a:blipFill>
                <a:blip r:embed="rId2"/>
                <a:stretch>
                  <a:fillRect l="-2273" t="-127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8BC3407-F065-FB40-9510-40F12146712B}"/>
              </a:ext>
            </a:extLst>
          </p:cNvPr>
          <p:cNvSpPr>
            <a:spLocks noGrp="1"/>
          </p:cNvSpPr>
          <p:nvPr>
            <p:ph type="sldNum" sz="quarter" idx="4"/>
          </p:nvPr>
        </p:nvSpPr>
        <p:spPr/>
        <p:txBody>
          <a:bodyPr/>
          <a:lstStyle/>
          <a:p>
            <a:fld id="{AC13E6D5-74F7-484E-B15D-5FF0E9020B73}" type="slidenum">
              <a:rPr lang="en-US" altLang="en-US" smtClean="0"/>
              <a:pPr/>
              <a:t>10</a:t>
            </a:fld>
            <a:endParaRPr lang="en-US" altLang="en-US" dirty="0"/>
          </a:p>
        </p:txBody>
      </p:sp>
      <p:sp>
        <p:nvSpPr>
          <p:cNvPr id="19" name="Title 1">
            <a:extLst>
              <a:ext uri="{FF2B5EF4-FFF2-40B4-BE49-F238E27FC236}">
                <a16:creationId xmlns:a16="http://schemas.microsoft.com/office/drawing/2014/main" id="{B437498C-04A3-3C45-A1B3-B64AAA4D768B}"/>
              </a:ext>
            </a:extLst>
          </p:cNvPr>
          <p:cNvSpPr txBox="1">
            <a:spLocks/>
          </p:cNvSpPr>
          <p:nvPr/>
        </p:nvSpPr>
        <p:spPr bwMode="auto">
          <a:xfrm>
            <a:off x="594939" y="479388"/>
            <a:ext cx="8525710" cy="65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lvl1pPr algn="l" defTabSz="457200" rtl="0" eaLnBrk="0" fontAlgn="base" hangingPunct="0">
              <a:lnSpc>
                <a:spcPct val="85000"/>
              </a:lnSpc>
              <a:spcBef>
                <a:spcPct val="0"/>
              </a:spcBef>
              <a:spcAft>
                <a:spcPct val="0"/>
              </a:spcAft>
              <a:defRPr sz="3200" kern="1200">
                <a:solidFill>
                  <a:schemeClr val="bg2"/>
                </a:solidFill>
                <a:latin typeface="Arial"/>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Progress on the toy game</a:t>
            </a:r>
          </a:p>
        </p:txBody>
      </p:sp>
      <p:sp>
        <p:nvSpPr>
          <p:cNvPr id="5" name="Rectangle 4">
            <a:extLst>
              <a:ext uri="{FF2B5EF4-FFF2-40B4-BE49-F238E27FC236}">
                <a16:creationId xmlns:a16="http://schemas.microsoft.com/office/drawing/2014/main" id="{0DBBF928-1685-E943-AC63-F8C7DF1FD70F}"/>
              </a:ext>
            </a:extLst>
          </p:cNvPr>
          <p:cNvSpPr/>
          <p:nvPr/>
        </p:nvSpPr>
        <p:spPr>
          <a:xfrm>
            <a:off x="286765" y="1254839"/>
            <a:ext cx="8659296" cy="5239624"/>
          </a:xfrm>
          <a:prstGeom prst="rect">
            <a:avLst/>
          </a:prstGeom>
          <a:solidFill>
            <a:schemeClr val="accent6">
              <a:lumMod val="20000"/>
              <a:lumOff val="80000"/>
              <a:alpha val="9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800" b="1" dirty="0">
                <a:solidFill>
                  <a:schemeClr val="tx1"/>
                </a:solidFill>
              </a:rPr>
              <a:t>Robustness to noise of small </a:t>
            </a:r>
            <a:br>
              <a:rPr lang="en-US" sz="4800" b="1" dirty="0">
                <a:solidFill>
                  <a:schemeClr val="tx1"/>
                </a:solidFill>
              </a:rPr>
            </a:br>
            <a:r>
              <a:rPr lang="en-US" sz="4800" b="1" dirty="0" err="1">
                <a:solidFill>
                  <a:schemeClr val="tx1"/>
                </a:solidFill>
              </a:rPr>
              <a:t>l</a:t>
            </a:r>
            <a:r>
              <a:rPr lang="en-US" sz="4800" b="1" baseline="-25000" dirty="0" err="1">
                <a:solidFill>
                  <a:schemeClr val="tx1"/>
                </a:solidFill>
              </a:rPr>
              <a:t>p</a:t>
            </a:r>
            <a:r>
              <a:rPr lang="en-US" sz="4800" b="1" baseline="-25000" dirty="0">
                <a:solidFill>
                  <a:schemeClr val="tx1"/>
                </a:solidFill>
              </a:rPr>
              <a:t> </a:t>
            </a:r>
            <a:r>
              <a:rPr lang="en-US" sz="4800" b="1" dirty="0">
                <a:solidFill>
                  <a:schemeClr val="tx1"/>
                </a:solidFill>
              </a:rPr>
              <a:t>norm is a “toy” problem</a:t>
            </a:r>
          </a:p>
          <a:p>
            <a:pPr algn="ctr"/>
            <a:endParaRPr lang="en-US" b="1" dirty="0">
              <a:solidFill>
                <a:schemeClr val="tx1"/>
              </a:solidFill>
            </a:endParaRPr>
          </a:p>
          <a:p>
            <a:pPr algn="ctr"/>
            <a:r>
              <a:rPr lang="en-US" sz="3600" b="1" dirty="0">
                <a:solidFill>
                  <a:schemeClr val="tx1"/>
                </a:solidFill>
              </a:rPr>
              <a:t>Solving this problem is not useful per se, unless it teaches us new insights</a:t>
            </a:r>
          </a:p>
          <a:p>
            <a:pPr algn="ctr"/>
            <a:endParaRPr lang="en-US" b="1" dirty="0">
              <a:solidFill>
                <a:schemeClr val="tx1"/>
              </a:solidFill>
            </a:endParaRPr>
          </a:p>
          <a:p>
            <a:pPr algn="ctr"/>
            <a:r>
              <a:rPr lang="en-US" sz="3600" b="1" dirty="0">
                <a:solidFill>
                  <a:srgbClr val="C00000"/>
                </a:solidFill>
              </a:rPr>
              <a:t>Solving this problem does not give us “secure ML”</a:t>
            </a:r>
          </a:p>
        </p:txBody>
      </p:sp>
    </p:spTree>
    <p:extLst>
      <p:ext uri="{BB962C8B-B14F-4D97-AF65-F5344CB8AC3E}">
        <p14:creationId xmlns:p14="http://schemas.microsoft.com/office/powerpoint/2010/main" val="166495228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C4EC10-A933-3242-AA31-FCBC259583FC}"/>
              </a:ext>
            </a:extLst>
          </p:cNvPr>
          <p:cNvSpPr>
            <a:spLocks noGrp="1"/>
          </p:cNvSpPr>
          <p:nvPr>
            <p:ph sz="quarter" idx="10"/>
          </p:nvPr>
        </p:nvSpPr>
        <p:spPr>
          <a:xfrm>
            <a:off x="594939" y="1714500"/>
            <a:ext cx="8356556" cy="4664112"/>
          </a:xfrm>
        </p:spPr>
        <p:txBody>
          <a:bodyPr>
            <a:normAutofit fontScale="92500" lnSpcReduction="10000"/>
          </a:bodyPr>
          <a:lstStyle/>
          <a:p>
            <a:pPr>
              <a:buClr>
                <a:schemeClr val="bg1">
                  <a:lumMod val="65000"/>
                </a:schemeClr>
              </a:buClr>
            </a:pPr>
            <a:r>
              <a:rPr lang="en-US" dirty="0">
                <a:solidFill>
                  <a:schemeClr val="bg1">
                    <a:lumMod val="65000"/>
                  </a:schemeClr>
                </a:solidFill>
                <a:latin typeface="+mn-lt"/>
              </a:rPr>
              <a:t>Most papers study a “toy” problem</a:t>
            </a:r>
            <a:br>
              <a:rPr lang="en-US" dirty="0">
                <a:solidFill>
                  <a:schemeClr val="bg1">
                    <a:lumMod val="65000"/>
                  </a:schemeClr>
                </a:solidFill>
                <a:latin typeface="+mn-lt"/>
              </a:rPr>
            </a:br>
            <a:r>
              <a:rPr lang="en-US" sz="2400" dirty="0">
                <a:solidFill>
                  <a:schemeClr val="bg1">
                    <a:lumMod val="65000"/>
                  </a:schemeClr>
                </a:solidFill>
                <a:latin typeface="+mn-lt"/>
              </a:rPr>
              <a:t>Solving it is not useful per se, but maybe we’ll find new insights or techniques</a:t>
            </a:r>
          </a:p>
          <a:p>
            <a:pPr marL="0" indent="0">
              <a:buNone/>
            </a:pPr>
            <a:endParaRPr lang="en-US" sz="2400" dirty="0">
              <a:latin typeface="+mn-lt"/>
            </a:endParaRPr>
          </a:p>
          <a:p>
            <a:pPr lvl="1"/>
            <a:r>
              <a:rPr lang="en-US" dirty="0">
                <a:latin typeface="+mn-lt"/>
              </a:rPr>
              <a:t>Going beyond this toy problem (even slightly) is hard</a:t>
            </a:r>
          </a:p>
          <a:p>
            <a:pPr marL="514350" lvl="1" indent="-514350">
              <a:buFont typeface="+mj-lt"/>
              <a:buAutoNum type="arabicPeriod"/>
            </a:pPr>
            <a:endParaRPr lang="en-US" dirty="0">
              <a:latin typeface="+mn-lt"/>
            </a:endParaRPr>
          </a:p>
          <a:p>
            <a:pPr lvl="1">
              <a:buClr>
                <a:schemeClr val="bg1">
                  <a:lumMod val="65000"/>
                </a:schemeClr>
              </a:buClr>
            </a:pPr>
            <a:r>
              <a:rPr lang="en-US" dirty="0">
                <a:solidFill>
                  <a:schemeClr val="bg1">
                    <a:lumMod val="65000"/>
                  </a:schemeClr>
                </a:solidFill>
              </a:rPr>
              <a:t>Overfitting to the toy problem happens and is harmful</a:t>
            </a:r>
          </a:p>
          <a:p>
            <a:pPr lvl="1">
              <a:buClr>
                <a:schemeClr val="bg1">
                  <a:lumMod val="65000"/>
                </a:schemeClr>
              </a:buClr>
            </a:pPr>
            <a:endParaRPr lang="en-US" dirty="0">
              <a:solidFill>
                <a:schemeClr val="bg1">
                  <a:lumMod val="65000"/>
                </a:schemeClr>
              </a:solidFill>
              <a:latin typeface="+mn-lt"/>
            </a:endParaRPr>
          </a:p>
          <a:p>
            <a:pPr lvl="1">
              <a:buClr>
                <a:schemeClr val="bg1">
                  <a:lumMod val="65000"/>
                </a:schemeClr>
              </a:buClr>
            </a:pPr>
            <a:r>
              <a:rPr lang="en-US" dirty="0">
                <a:solidFill>
                  <a:schemeClr val="bg1">
                    <a:lumMod val="65000"/>
                  </a:schemeClr>
                </a:solidFill>
                <a:latin typeface="+mn-lt"/>
              </a:rPr>
              <a:t>The “non-toy” version of the problem is not actually that relevant for computer security</a:t>
            </a:r>
            <a:br>
              <a:rPr lang="en-US" dirty="0">
                <a:solidFill>
                  <a:schemeClr val="bg1">
                    <a:lumMod val="65000"/>
                  </a:schemeClr>
                </a:solidFill>
                <a:latin typeface="+mn-lt"/>
              </a:rPr>
            </a:br>
            <a:r>
              <a:rPr lang="en-US" sz="2400" dirty="0">
                <a:solidFill>
                  <a:schemeClr val="bg1">
                    <a:lumMod val="65000"/>
                  </a:schemeClr>
                </a:solidFill>
                <a:latin typeface="+mn-lt"/>
              </a:rPr>
              <a:t>(except for ad-blocking)</a:t>
            </a:r>
          </a:p>
        </p:txBody>
      </p:sp>
      <p:sp>
        <p:nvSpPr>
          <p:cNvPr id="4" name="Slide Number Placeholder 3">
            <a:extLst>
              <a:ext uri="{FF2B5EF4-FFF2-40B4-BE49-F238E27FC236}">
                <a16:creationId xmlns:a16="http://schemas.microsoft.com/office/drawing/2014/main" id="{B1FB96A3-B303-A641-ABC7-E59BD5168E78}"/>
              </a:ext>
            </a:extLst>
          </p:cNvPr>
          <p:cNvSpPr>
            <a:spLocks noGrp="1"/>
          </p:cNvSpPr>
          <p:nvPr>
            <p:ph type="sldNum" sz="quarter" idx="4"/>
          </p:nvPr>
        </p:nvSpPr>
        <p:spPr/>
        <p:txBody>
          <a:bodyPr/>
          <a:lstStyle/>
          <a:p>
            <a:fld id="{AC13E6D5-74F7-484E-B15D-5FF0E9020B73}" type="slidenum">
              <a:rPr lang="en-US" altLang="en-US" smtClean="0"/>
              <a:pPr/>
              <a:t>11</a:t>
            </a:fld>
            <a:endParaRPr lang="en-US" altLang="en-US" dirty="0"/>
          </a:p>
        </p:txBody>
      </p:sp>
      <p:sp>
        <p:nvSpPr>
          <p:cNvPr id="6" name="Title 1">
            <a:extLst>
              <a:ext uri="{FF2B5EF4-FFF2-40B4-BE49-F238E27FC236}">
                <a16:creationId xmlns:a16="http://schemas.microsoft.com/office/drawing/2014/main" id="{7A4162D0-E7E8-8A40-9543-47269064A0E8}"/>
              </a:ext>
            </a:extLst>
          </p:cNvPr>
          <p:cNvSpPr txBox="1">
            <a:spLocks/>
          </p:cNvSpPr>
          <p:nvPr/>
        </p:nvSpPr>
        <p:spPr bwMode="auto">
          <a:xfrm>
            <a:off x="594939" y="479388"/>
            <a:ext cx="8525710" cy="65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lvl1pPr algn="l" defTabSz="457200" rtl="0" eaLnBrk="0" fontAlgn="base" hangingPunct="0">
              <a:lnSpc>
                <a:spcPct val="85000"/>
              </a:lnSpc>
              <a:spcBef>
                <a:spcPct val="0"/>
              </a:spcBef>
              <a:spcAft>
                <a:spcPct val="0"/>
              </a:spcAft>
              <a:defRPr sz="3200" kern="1200">
                <a:solidFill>
                  <a:schemeClr val="bg2"/>
                </a:solidFill>
                <a:latin typeface="Arial"/>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Outline</a:t>
            </a:r>
          </a:p>
        </p:txBody>
      </p:sp>
    </p:spTree>
    <p:extLst>
      <p:ext uri="{BB962C8B-B14F-4D97-AF65-F5344CB8AC3E}">
        <p14:creationId xmlns:p14="http://schemas.microsoft.com/office/powerpoint/2010/main" val="152177593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338DDC-4452-404A-BC98-E6EFB9EAB3F2}"/>
              </a:ext>
            </a:extLst>
          </p:cNvPr>
          <p:cNvSpPr>
            <a:spLocks noGrp="1"/>
          </p:cNvSpPr>
          <p:nvPr>
            <p:ph sz="quarter" idx="10"/>
          </p:nvPr>
        </p:nvSpPr>
        <p:spPr>
          <a:xfrm>
            <a:off x="594939" y="1355866"/>
            <a:ext cx="8244673" cy="1446969"/>
          </a:xfrm>
        </p:spPr>
        <p:txBody>
          <a:bodyPr>
            <a:normAutofit/>
          </a:bodyPr>
          <a:lstStyle/>
          <a:p>
            <a:pPr marL="0" lvl="1" indent="0">
              <a:buNone/>
            </a:pPr>
            <a:r>
              <a:rPr lang="en-US" dirty="0"/>
              <a:t>Issue: d</a:t>
            </a:r>
            <a:r>
              <a:rPr lang="en-US" dirty="0">
                <a:latin typeface="+mn-lt"/>
              </a:rPr>
              <a:t>efenses do not generalize</a:t>
            </a:r>
          </a:p>
          <a:p>
            <a:pPr marL="0" lvl="1" indent="0">
              <a:buNone/>
            </a:pPr>
            <a:endParaRPr lang="en-US" sz="1100" dirty="0"/>
          </a:p>
          <a:p>
            <a:pPr marL="0" lvl="1" indent="0">
              <a:buNone/>
            </a:pPr>
            <a:r>
              <a:rPr lang="en-US" sz="2200" dirty="0"/>
              <a:t>Example: training against l</a:t>
            </a:r>
            <a:r>
              <a:rPr lang="en-US" sz="2200" baseline="-25000" dirty="0"/>
              <a:t>∞</a:t>
            </a:r>
            <a:r>
              <a:rPr lang="en-US" sz="2200" dirty="0"/>
              <a:t>-bounded noise on CIFAR10</a:t>
            </a:r>
          </a:p>
        </p:txBody>
      </p:sp>
      <p:sp>
        <p:nvSpPr>
          <p:cNvPr id="4" name="Slide Number Placeholder 3">
            <a:extLst>
              <a:ext uri="{FF2B5EF4-FFF2-40B4-BE49-F238E27FC236}">
                <a16:creationId xmlns:a16="http://schemas.microsoft.com/office/drawing/2014/main" id="{A6AE1FAF-A273-B147-B2C6-7FF4258B7D6F}"/>
              </a:ext>
            </a:extLst>
          </p:cNvPr>
          <p:cNvSpPr>
            <a:spLocks noGrp="1"/>
          </p:cNvSpPr>
          <p:nvPr>
            <p:ph type="sldNum" sz="quarter" idx="4"/>
          </p:nvPr>
        </p:nvSpPr>
        <p:spPr/>
        <p:txBody>
          <a:bodyPr/>
          <a:lstStyle/>
          <a:p>
            <a:fld id="{AC13E6D5-74F7-484E-B15D-5FF0E9020B73}" type="slidenum">
              <a:rPr lang="en-US" altLang="en-US" smtClean="0">
                <a:latin typeface="+mn-lt"/>
              </a:rPr>
              <a:pPr/>
              <a:t>12</a:t>
            </a:fld>
            <a:endParaRPr lang="en-US" altLang="en-US" dirty="0">
              <a:latin typeface="+mn-lt"/>
            </a:endParaRPr>
          </a:p>
        </p:txBody>
      </p:sp>
      <p:graphicFrame>
        <p:nvGraphicFramePr>
          <p:cNvPr id="6" name="Chart 5">
            <a:extLst>
              <a:ext uri="{FF2B5EF4-FFF2-40B4-BE49-F238E27FC236}">
                <a16:creationId xmlns:a16="http://schemas.microsoft.com/office/drawing/2014/main" id="{77564D0A-8EAB-5344-8C72-618A169F0FFD}"/>
              </a:ext>
            </a:extLst>
          </p:cNvPr>
          <p:cNvGraphicFramePr/>
          <p:nvPr>
            <p:extLst>
              <p:ext uri="{D42A27DB-BD31-4B8C-83A1-F6EECF244321}">
                <p14:modId xmlns:p14="http://schemas.microsoft.com/office/powerpoint/2010/main" val="2524275534"/>
              </p:ext>
            </p:extLst>
          </p:nvPr>
        </p:nvGraphicFramePr>
        <p:xfrm>
          <a:off x="377413" y="2677873"/>
          <a:ext cx="8462199" cy="2599952"/>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7D74AC91-C0BA-6449-8C03-9C5AC82A6045}"/>
              </a:ext>
            </a:extLst>
          </p:cNvPr>
          <p:cNvGrpSpPr/>
          <p:nvPr/>
        </p:nvGrpSpPr>
        <p:grpSpPr>
          <a:xfrm>
            <a:off x="269002" y="5838498"/>
            <a:ext cx="8570610" cy="755650"/>
            <a:chOff x="23351" y="5738813"/>
            <a:chExt cx="8570610" cy="755650"/>
          </a:xfrm>
        </p:grpSpPr>
        <p:sp>
          <p:nvSpPr>
            <p:cNvPr id="9" name="TextBox 8">
              <a:extLst>
                <a:ext uri="{FF2B5EF4-FFF2-40B4-BE49-F238E27FC236}">
                  <a16:creationId xmlns:a16="http://schemas.microsoft.com/office/drawing/2014/main" id="{C3274546-37B0-D041-8CB7-2EC77B59D365}"/>
                </a:ext>
              </a:extLst>
            </p:cNvPr>
            <p:cNvSpPr txBox="1"/>
            <p:nvPr/>
          </p:nvSpPr>
          <p:spPr>
            <a:xfrm>
              <a:off x="779001" y="5885805"/>
              <a:ext cx="7814960" cy="461665"/>
            </a:xfrm>
            <a:prstGeom prst="rect">
              <a:avLst/>
            </a:prstGeom>
            <a:noFill/>
          </p:spPr>
          <p:txBody>
            <a:bodyPr wrap="none" rtlCol="0">
              <a:spAutoFit/>
            </a:bodyPr>
            <a:lstStyle/>
            <a:p>
              <a:pPr algn="ctr"/>
              <a:r>
                <a:rPr lang="en-US" dirty="0">
                  <a:latin typeface="+mn-lt"/>
                </a:rPr>
                <a:t>Robustness to one type can </a:t>
              </a:r>
              <a:r>
                <a:rPr lang="en-US" b="1" dirty="0">
                  <a:latin typeface="+mn-lt"/>
                </a:rPr>
                <a:t>increase</a:t>
              </a:r>
              <a:r>
                <a:rPr lang="en-US" dirty="0">
                  <a:latin typeface="+mn-lt"/>
                </a:rPr>
                <a:t> vulnerability to others</a:t>
              </a:r>
            </a:p>
          </p:txBody>
        </p:sp>
        <p:pic>
          <p:nvPicPr>
            <p:cNvPr id="10" name="Picture 9">
              <a:extLst>
                <a:ext uri="{FF2B5EF4-FFF2-40B4-BE49-F238E27FC236}">
                  <a16:creationId xmlns:a16="http://schemas.microsoft.com/office/drawing/2014/main" id="{ECCE9DEC-B0C0-BE48-9B0E-89C8E486C7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51" y="5738813"/>
              <a:ext cx="755650" cy="755650"/>
            </a:xfrm>
            <a:prstGeom prst="rect">
              <a:avLst/>
            </a:prstGeom>
          </p:spPr>
        </p:pic>
      </p:grpSp>
      <p:grpSp>
        <p:nvGrpSpPr>
          <p:cNvPr id="5" name="Group 4">
            <a:extLst>
              <a:ext uri="{FF2B5EF4-FFF2-40B4-BE49-F238E27FC236}">
                <a16:creationId xmlns:a16="http://schemas.microsoft.com/office/drawing/2014/main" id="{359A8BB7-8F62-C747-B446-2FEB90C3D336}"/>
              </a:ext>
            </a:extLst>
          </p:cNvPr>
          <p:cNvGrpSpPr/>
          <p:nvPr/>
        </p:nvGrpSpPr>
        <p:grpSpPr>
          <a:xfrm>
            <a:off x="1100216" y="4586624"/>
            <a:ext cx="7038587" cy="691201"/>
            <a:chOff x="1100216" y="4586624"/>
            <a:chExt cx="7038587" cy="691201"/>
          </a:xfrm>
        </p:grpSpPr>
        <p:pic>
          <p:nvPicPr>
            <p:cNvPr id="15" name="Picture 14">
              <a:extLst>
                <a:ext uri="{FF2B5EF4-FFF2-40B4-BE49-F238E27FC236}">
                  <a16:creationId xmlns:a16="http://schemas.microsoft.com/office/drawing/2014/main" id="{8F43303A-D20A-254F-9420-69D9E5FA3A14}"/>
                </a:ext>
              </a:extLst>
            </p:cNvPr>
            <p:cNvPicPr>
              <a:picLocks noChangeAspect="1"/>
            </p:cNvPicPr>
            <p:nvPr/>
          </p:nvPicPr>
          <p:blipFill>
            <a:blip r:embed="rId5"/>
            <a:stretch>
              <a:fillRect/>
            </a:stretch>
          </p:blipFill>
          <p:spPr>
            <a:xfrm>
              <a:off x="7453315" y="4586624"/>
              <a:ext cx="685488" cy="685488"/>
            </a:xfrm>
            <a:prstGeom prst="rect">
              <a:avLst/>
            </a:prstGeom>
          </p:spPr>
        </p:pic>
        <p:pic>
          <p:nvPicPr>
            <p:cNvPr id="16" name="Picture 15">
              <a:extLst>
                <a:ext uri="{FF2B5EF4-FFF2-40B4-BE49-F238E27FC236}">
                  <a16:creationId xmlns:a16="http://schemas.microsoft.com/office/drawing/2014/main" id="{F64510F5-5356-094B-A2C4-C43833BB2D0E}"/>
                </a:ext>
              </a:extLst>
            </p:cNvPr>
            <p:cNvPicPr>
              <a:picLocks noChangeAspect="1"/>
            </p:cNvPicPr>
            <p:nvPr/>
          </p:nvPicPr>
          <p:blipFill>
            <a:blip r:embed="rId6"/>
            <a:stretch>
              <a:fillRect/>
            </a:stretch>
          </p:blipFill>
          <p:spPr>
            <a:xfrm>
              <a:off x="2711378" y="4586624"/>
              <a:ext cx="685488" cy="685488"/>
            </a:xfrm>
            <a:prstGeom prst="rect">
              <a:avLst/>
            </a:prstGeom>
          </p:spPr>
        </p:pic>
        <p:pic>
          <p:nvPicPr>
            <p:cNvPr id="17" name="Picture 16">
              <a:extLst>
                <a:ext uri="{FF2B5EF4-FFF2-40B4-BE49-F238E27FC236}">
                  <a16:creationId xmlns:a16="http://schemas.microsoft.com/office/drawing/2014/main" id="{15205195-7724-9B4A-989F-BD60500614F9}"/>
                </a:ext>
              </a:extLst>
            </p:cNvPr>
            <p:cNvPicPr>
              <a:picLocks noChangeAspect="1"/>
            </p:cNvPicPr>
            <p:nvPr/>
          </p:nvPicPr>
          <p:blipFill>
            <a:blip r:embed="rId7"/>
            <a:stretch>
              <a:fillRect/>
            </a:stretch>
          </p:blipFill>
          <p:spPr>
            <a:xfrm>
              <a:off x="4924187" y="4591664"/>
              <a:ext cx="683190" cy="683190"/>
            </a:xfrm>
            <a:prstGeom prst="rect">
              <a:avLst/>
            </a:prstGeom>
          </p:spPr>
        </p:pic>
        <p:pic>
          <p:nvPicPr>
            <p:cNvPr id="18" name="Picture 17">
              <a:extLst>
                <a:ext uri="{FF2B5EF4-FFF2-40B4-BE49-F238E27FC236}">
                  <a16:creationId xmlns:a16="http://schemas.microsoft.com/office/drawing/2014/main" id="{383B065F-ABF7-4A49-873D-493F7FB04737}"/>
                </a:ext>
              </a:extLst>
            </p:cNvPr>
            <p:cNvPicPr>
              <a:picLocks noChangeAspect="1"/>
            </p:cNvPicPr>
            <p:nvPr/>
          </p:nvPicPr>
          <p:blipFill>
            <a:blip r:embed="rId8" cstate="screen">
              <a:alphaModFix amt="35000"/>
              <a:extLst>
                <a:ext uri="{28A0092B-C50C-407E-A947-70E740481C1C}">
                  <a14:useLocalDpi xmlns:a14="http://schemas.microsoft.com/office/drawing/2010/main"/>
                </a:ext>
              </a:extLst>
            </a:blip>
            <a:stretch>
              <a:fillRect/>
            </a:stretch>
          </p:blipFill>
          <p:spPr>
            <a:xfrm>
              <a:off x="3629344" y="4586624"/>
              <a:ext cx="685488" cy="685488"/>
            </a:xfrm>
            <a:prstGeom prst="rect">
              <a:avLst/>
            </a:prstGeom>
          </p:spPr>
        </p:pic>
        <p:sp>
          <p:nvSpPr>
            <p:cNvPr id="19" name="Plus 18">
              <a:extLst>
                <a:ext uri="{FF2B5EF4-FFF2-40B4-BE49-F238E27FC236}">
                  <a16:creationId xmlns:a16="http://schemas.microsoft.com/office/drawing/2014/main" id="{064D22B1-F0A4-974C-9D6D-BC165749F0C0}"/>
                </a:ext>
              </a:extLst>
            </p:cNvPr>
            <p:cNvSpPr/>
            <p:nvPr/>
          </p:nvSpPr>
          <p:spPr>
            <a:xfrm>
              <a:off x="3421088" y="4804482"/>
              <a:ext cx="199090" cy="219807"/>
            </a:xfrm>
            <a:prstGeom prst="mathPlus">
              <a:avLst>
                <a:gd name="adj1" fmla="val 10820"/>
              </a:avLst>
            </a:prstGeom>
            <a:solidFill>
              <a:schemeClr val="tx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0" name="Plus 19">
              <a:extLst>
                <a:ext uri="{FF2B5EF4-FFF2-40B4-BE49-F238E27FC236}">
                  <a16:creationId xmlns:a16="http://schemas.microsoft.com/office/drawing/2014/main" id="{9E3A1940-1502-AA48-B608-9DBA37C3B2F6}"/>
                </a:ext>
              </a:extLst>
            </p:cNvPr>
            <p:cNvSpPr/>
            <p:nvPr/>
          </p:nvSpPr>
          <p:spPr>
            <a:xfrm>
              <a:off x="5624446" y="4819464"/>
              <a:ext cx="199090" cy="219807"/>
            </a:xfrm>
            <a:prstGeom prst="mathPlus">
              <a:avLst>
                <a:gd name="adj1" fmla="val 10820"/>
              </a:avLst>
            </a:prstGeom>
            <a:solidFill>
              <a:schemeClr val="tx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21" name="Picture 20">
              <a:extLst>
                <a:ext uri="{FF2B5EF4-FFF2-40B4-BE49-F238E27FC236}">
                  <a16:creationId xmlns:a16="http://schemas.microsoft.com/office/drawing/2014/main" id="{1F12857D-3263-1349-ABC1-E743E6D6105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2796"/>
            <a:stretch/>
          </p:blipFill>
          <p:spPr>
            <a:xfrm>
              <a:off x="5840605" y="4589366"/>
              <a:ext cx="683190" cy="682746"/>
            </a:xfrm>
            <a:prstGeom prst="rect">
              <a:avLst/>
            </a:prstGeom>
            <a:ln>
              <a:solidFill>
                <a:schemeClr val="bg1">
                  <a:lumMod val="85000"/>
                </a:schemeClr>
              </a:solidFill>
            </a:ln>
          </p:spPr>
        </p:pic>
        <p:pic>
          <p:nvPicPr>
            <p:cNvPr id="22" name="Picture 21">
              <a:extLst>
                <a:ext uri="{FF2B5EF4-FFF2-40B4-BE49-F238E27FC236}">
                  <a16:creationId xmlns:a16="http://schemas.microsoft.com/office/drawing/2014/main" id="{67EE4973-9879-A844-B971-BBF290E91E12}"/>
                </a:ext>
              </a:extLst>
            </p:cNvPr>
            <p:cNvPicPr>
              <a:picLocks noChangeAspect="1"/>
            </p:cNvPicPr>
            <p:nvPr/>
          </p:nvPicPr>
          <p:blipFill>
            <a:blip r:embed="rId6"/>
            <a:stretch>
              <a:fillRect/>
            </a:stretch>
          </p:blipFill>
          <p:spPr>
            <a:xfrm>
              <a:off x="1100216" y="4592337"/>
              <a:ext cx="685488" cy="685488"/>
            </a:xfrm>
            <a:prstGeom prst="rect">
              <a:avLst/>
            </a:prstGeom>
          </p:spPr>
        </p:pic>
      </p:grpSp>
      <p:sp>
        <p:nvSpPr>
          <p:cNvPr id="23" name="TextBox 22">
            <a:extLst>
              <a:ext uri="{FF2B5EF4-FFF2-40B4-BE49-F238E27FC236}">
                <a16:creationId xmlns:a16="http://schemas.microsoft.com/office/drawing/2014/main" id="{C4BEFEBB-DDEF-9342-885C-CC8F76C61A14}"/>
              </a:ext>
            </a:extLst>
          </p:cNvPr>
          <p:cNvSpPr txBox="1"/>
          <p:nvPr/>
        </p:nvSpPr>
        <p:spPr>
          <a:xfrm>
            <a:off x="7004848" y="3140791"/>
            <a:ext cx="1840568" cy="523220"/>
          </a:xfrm>
          <a:prstGeom prst="rect">
            <a:avLst/>
          </a:prstGeom>
          <a:noFill/>
        </p:spPr>
        <p:txBody>
          <a:bodyPr wrap="none" rtlCol="0">
            <a:spAutoFit/>
          </a:bodyPr>
          <a:lstStyle/>
          <a:p>
            <a:r>
              <a:rPr lang="en-US" sz="1400" dirty="0">
                <a:latin typeface="+mn-lt"/>
              </a:rPr>
              <a:t>Engstrom et al., 2017</a:t>
            </a:r>
          </a:p>
          <a:p>
            <a:r>
              <a:rPr lang="en-US" sz="1400" dirty="0">
                <a:latin typeface="+mn-lt"/>
              </a:rPr>
              <a:t>Sharma &amp; Chen, 2018</a:t>
            </a:r>
          </a:p>
        </p:txBody>
      </p:sp>
      <p:sp>
        <p:nvSpPr>
          <p:cNvPr id="24" name="Title 1">
            <a:extLst>
              <a:ext uri="{FF2B5EF4-FFF2-40B4-BE49-F238E27FC236}">
                <a16:creationId xmlns:a16="http://schemas.microsoft.com/office/drawing/2014/main" id="{3DC269EA-F516-F348-97BA-A863C0B2AA9E}"/>
              </a:ext>
            </a:extLst>
          </p:cNvPr>
          <p:cNvSpPr txBox="1">
            <a:spLocks/>
          </p:cNvSpPr>
          <p:nvPr/>
        </p:nvSpPr>
        <p:spPr bwMode="auto">
          <a:xfrm>
            <a:off x="594939" y="479388"/>
            <a:ext cx="8525710" cy="65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lvl1pPr algn="l" defTabSz="457200" rtl="0" eaLnBrk="0" fontAlgn="base" hangingPunct="0">
              <a:lnSpc>
                <a:spcPct val="85000"/>
              </a:lnSpc>
              <a:spcBef>
                <a:spcPct val="0"/>
              </a:spcBef>
              <a:spcAft>
                <a:spcPct val="0"/>
              </a:spcAft>
              <a:defRPr sz="3200" kern="1200">
                <a:solidFill>
                  <a:schemeClr val="bg2"/>
                </a:solidFill>
                <a:latin typeface="Arial"/>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Beyond the toy game</a:t>
            </a:r>
          </a:p>
        </p:txBody>
      </p:sp>
      <p:sp>
        <p:nvSpPr>
          <p:cNvPr id="2" name="TextBox 1">
            <a:extLst>
              <a:ext uri="{FF2B5EF4-FFF2-40B4-BE49-F238E27FC236}">
                <a16:creationId xmlns:a16="http://schemas.microsoft.com/office/drawing/2014/main" id="{CE0F1940-3126-1845-97A3-C2387551C860}"/>
              </a:ext>
            </a:extLst>
          </p:cNvPr>
          <p:cNvSpPr txBox="1"/>
          <p:nvPr/>
        </p:nvSpPr>
        <p:spPr>
          <a:xfrm>
            <a:off x="818145" y="5299710"/>
            <a:ext cx="1119217" cy="400110"/>
          </a:xfrm>
          <a:prstGeom prst="rect">
            <a:avLst/>
          </a:prstGeom>
          <a:noFill/>
        </p:spPr>
        <p:txBody>
          <a:bodyPr wrap="none" rtlCol="0">
            <a:spAutoFit/>
          </a:bodyPr>
          <a:lstStyle/>
          <a:p>
            <a:r>
              <a:rPr lang="en-US" sz="2000" dirty="0"/>
              <a:t>No noise</a:t>
            </a:r>
          </a:p>
        </p:txBody>
      </p:sp>
      <p:sp>
        <p:nvSpPr>
          <p:cNvPr id="25" name="TextBox 24">
            <a:extLst>
              <a:ext uri="{FF2B5EF4-FFF2-40B4-BE49-F238E27FC236}">
                <a16:creationId xmlns:a16="http://schemas.microsoft.com/office/drawing/2014/main" id="{576F339B-67D0-EC4A-B7A1-F2A818D23EBA}"/>
              </a:ext>
            </a:extLst>
          </p:cNvPr>
          <p:cNvSpPr txBox="1"/>
          <p:nvPr/>
        </p:nvSpPr>
        <p:spPr>
          <a:xfrm>
            <a:off x="3001212" y="5299710"/>
            <a:ext cx="1011815" cy="400110"/>
          </a:xfrm>
          <a:prstGeom prst="rect">
            <a:avLst/>
          </a:prstGeom>
          <a:noFill/>
        </p:spPr>
        <p:txBody>
          <a:bodyPr wrap="none" rtlCol="0">
            <a:spAutoFit/>
          </a:bodyPr>
          <a:lstStyle/>
          <a:p>
            <a:r>
              <a:rPr lang="en-US" sz="2000" dirty="0"/>
              <a:t>l</a:t>
            </a:r>
            <a:r>
              <a:rPr lang="en-US" sz="2000" baseline="-25000" dirty="0"/>
              <a:t>∞</a:t>
            </a:r>
            <a:r>
              <a:rPr lang="en-US" sz="2000" dirty="0"/>
              <a:t> noise</a:t>
            </a:r>
          </a:p>
        </p:txBody>
      </p:sp>
      <p:sp>
        <p:nvSpPr>
          <p:cNvPr id="26" name="TextBox 25">
            <a:extLst>
              <a:ext uri="{FF2B5EF4-FFF2-40B4-BE49-F238E27FC236}">
                <a16:creationId xmlns:a16="http://schemas.microsoft.com/office/drawing/2014/main" id="{4D0E8536-2098-474E-9406-E5EEB5DD905B}"/>
              </a:ext>
            </a:extLst>
          </p:cNvPr>
          <p:cNvSpPr txBox="1"/>
          <p:nvPr/>
        </p:nvSpPr>
        <p:spPr>
          <a:xfrm>
            <a:off x="5219709" y="5298595"/>
            <a:ext cx="963725" cy="400110"/>
          </a:xfrm>
          <a:prstGeom prst="rect">
            <a:avLst/>
          </a:prstGeom>
          <a:noFill/>
        </p:spPr>
        <p:txBody>
          <a:bodyPr wrap="none" rtlCol="0">
            <a:spAutoFit/>
          </a:bodyPr>
          <a:lstStyle/>
          <a:p>
            <a:r>
              <a:rPr lang="en-US" sz="2000" dirty="0"/>
              <a:t>l</a:t>
            </a:r>
            <a:r>
              <a:rPr lang="en-US" sz="2000" baseline="-25000" dirty="0"/>
              <a:t>1</a:t>
            </a:r>
            <a:r>
              <a:rPr lang="en-US" sz="2000" dirty="0"/>
              <a:t> noise</a:t>
            </a:r>
          </a:p>
        </p:txBody>
      </p:sp>
      <p:sp>
        <p:nvSpPr>
          <p:cNvPr id="27" name="TextBox 26">
            <a:extLst>
              <a:ext uri="{FF2B5EF4-FFF2-40B4-BE49-F238E27FC236}">
                <a16:creationId xmlns:a16="http://schemas.microsoft.com/office/drawing/2014/main" id="{C21CF7EE-AA67-3F43-957F-5FF1F8AE5C97}"/>
              </a:ext>
            </a:extLst>
          </p:cNvPr>
          <p:cNvSpPr txBox="1"/>
          <p:nvPr/>
        </p:nvSpPr>
        <p:spPr>
          <a:xfrm>
            <a:off x="6595878" y="5298594"/>
            <a:ext cx="2432076" cy="400110"/>
          </a:xfrm>
          <a:prstGeom prst="rect">
            <a:avLst/>
          </a:prstGeom>
          <a:noFill/>
        </p:spPr>
        <p:txBody>
          <a:bodyPr wrap="none" rtlCol="0">
            <a:spAutoFit/>
          </a:bodyPr>
          <a:lstStyle/>
          <a:p>
            <a:r>
              <a:rPr lang="en-US" sz="2000" dirty="0"/>
              <a:t>rotation / translation</a:t>
            </a:r>
          </a:p>
        </p:txBody>
      </p:sp>
    </p:spTree>
    <p:extLst>
      <p:ext uri="{BB962C8B-B14F-4D97-AF65-F5344CB8AC3E}">
        <p14:creationId xmlns:p14="http://schemas.microsoft.com/office/powerpoint/2010/main" val="11295007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EEC9E0-CFA9-944B-BE0E-6FAADD7E85CF}"/>
              </a:ext>
            </a:extLst>
          </p:cNvPr>
          <p:cNvSpPr>
            <a:spLocks noGrp="1"/>
          </p:cNvSpPr>
          <p:nvPr>
            <p:ph type="sldNum" sz="quarter" idx="4"/>
          </p:nvPr>
        </p:nvSpPr>
        <p:spPr/>
        <p:txBody>
          <a:bodyPr/>
          <a:lstStyle/>
          <a:p>
            <a:fld id="{AC13E6D5-74F7-484E-B15D-5FF0E9020B73}" type="slidenum">
              <a:rPr lang="en-US" altLang="en-US" smtClean="0"/>
              <a:pPr/>
              <a:t>13</a:t>
            </a:fld>
            <a:endParaRPr lang="en-US" altLang="en-US" dirty="0"/>
          </a:p>
        </p:txBody>
      </p:sp>
      <p:sp>
        <p:nvSpPr>
          <p:cNvPr id="14" name="Title 1">
            <a:extLst>
              <a:ext uri="{FF2B5EF4-FFF2-40B4-BE49-F238E27FC236}">
                <a16:creationId xmlns:a16="http://schemas.microsoft.com/office/drawing/2014/main" id="{C7D7D6EB-4A52-1F4B-8A38-22B396D56917}"/>
              </a:ext>
            </a:extLst>
          </p:cNvPr>
          <p:cNvSpPr txBox="1">
            <a:spLocks/>
          </p:cNvSpPr>
          <p:nvPr/>
        </p:nvSpPr>
        <p:spPr bwMode="auto">
          <a:xfrm>
            <a:off x="594939" y="479388"/>
            <a:ext cx="8525710" cy="65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lvl1pPr algn="l" defTabSz="457200" rtl="0" eaLnBrk="0" fontAlgn="base" hangingPunct="0">
              <a:lnSpc>
                <a:spcPct val="85000"/>
              </a:lnSpc>
              <a:spcBef>
                <a:spcPct val="0"/>
              </a:spcBef>
              <a:spcAft>
                <a:spcPct val="0"/>
              </a:spcAft>
              <a:defRPr sz="3200" kern="1200">
                <a:solidFill>
                  <a:schemeClr val="bg2"/>
                </a:solidFill>
                <a:latin typeface="Arial"/>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Robustness to more perturbation types</a:t>
            </a:r>
          </a:p>
        </p:txBody>
      </p:sp>
      <p:sp>
        <p:nvSpPr>
          <p:cNvPr id="13" name="TextBox 12">
            <a:extLst>
              <a:ext uri="{FF2B5EF4-FFF2-40B4-BE49-F238E27FC236}">
                <a16:creationId xmlns:a16="http://schemas.microsoft.com/office/drawing/2014/main" id="{3FA099B2-2875-1441-B5BA-561605461F31}"/>
              </a:ext>
            </a:extLst>
          </p:cNvPr>
          <p:cNvSpPr txBox="1"/>
          <p:nvPr/>
        </p:nvSpPr>
        <p:spPr>
          <a:xfrm>
            <a:off x="1063273" y="6474498"/>
            <a:ext cx="6984604" cy="307777"/>
          </a:xfrm>
          <a:prstGeom prst="rect">
            <a:avLst/>
          </a:prstGeom>
          <a:noFill/>
        </p:spPr>
        <p:txBody>
          <a:bodyPr wrap="none" rtlCol="0">
            <a:spAutoFit/>
          </a:bodyPr>
          <a:lstStyle/>
          <a:p>
            <a:r>
              <a:rPr lang="en-US" sz="1400" b="1" dirty="0">
                <a:latin typeface="+mn-lt"/>
                <a:cs typeface="Arial" panose="020B0604020202020204" pitchFamily="34" charset="0"/>
              </a:rPr>
              <a:t>T</a:t>
            </a:r>
            <a:r>
              <a:rPr lang="en-US" sz="1400" dirty="0">
                <a:latin typeface="+mn-lt"/>
                <a:cs typeface="Arial" panose="020B0604020202020204" pitchFamily="34" charset="0"/>
              </a:rPr>
              <a:t> &amp; </a:t>
            </a:r>
            <a:r>
              <a:rPr lang="en-US" sz="1400" dirty="0" err="1">
                <a:latin typeface="+mn-lt"/>
                <a:cs typeface="Arial" panose="020B0604020202020204" pitchFamily="34" charset="0"/>
              </a:rPr>
              <a:t>Boneh</a:t>
            </a:r>
            <a:r>
              <a:rPr lang="en-US" sz="1400" dirty="0">
                <a:latin typeface="+mn-lt"/>
                <a:cs typeface="Arial" panose="020B0604020202020204" pitchFamily="34" charset="0"/>
              </a:rPr>
              <a:t>, “Adversarial Training and Robustness for Multiple Perturbations”, </a:t>
            </a:r>
            <a:r>
              <a:rPr lang="en-US" sz="1400" dirty="0" err="1">
                <a:latin typeface="+mn-lt"/>
                <a:cs typeface="Arial" panose="020B0604020202020204" pitchFamily="34" charset="0"/>
              </a:rPr>
              <a:t>NeurIPS</a:t>
            </a:r>
            <a:r>
              <a:rPr lang="en-US" sz="1400" dirty="0">
                <a:latin typeface="+mn-lt"/>
                <a:cs typeface="Arial" panose="020B0604020202020204" pitchFamily="34" charset="0"/>
              </a:rPr>
              <a:t> 2019</a:t>
            </a:r>
          </a:p>
        </p:txBody>
      </p:sp>
      <p:sp>
        <p:nvSpPr>
          <p:cNvPr id="25" name="Rectangle 24">
            <a:extLst>
              <a:ext uri="{FF2B5EF4-FFF2-40B4-BE49-F238E27FC236}">
                <a16:creationId xmlns:a16="http://schemas.microsoft.com/office/drawing/2014/main" id="{1DA8DA8F-BF3F-374C-9EB1-4875D4E5C513}"/>
              </a:ext>
            </a:extLst>
          </p:cNvPr>
          <p:cNvSpPr/>
          <p:nvPr/>
        </p:nvSpPr>
        <p:spPr>
          <a:xfrm>
            <a:off x="1428247" y="4867782"/>
            <a:ext cx="6422315" cy="1136042"/>
          </a:xfrm>
          <a:prstGeom prst="rect">
            <a:avLst/>
          </a:prstGeom>
          <a:solidFill>
            <a:schemeClr val="accent6">
              <a:lumMod val="20000"/>
              <a:lumOff val="8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Pick worst-case adversarial example from </a:t>
            </a:r>
            <a:r>
              <a:rPr lang="en-US" b="1" dirty="0">
                <a:solidFill>
                  <a:srgbClr val="B35016"/>
                </a:solidFill>
              </a:rPr>
              <a:t>S</a:t>
            </a:r>
          </a:p>
          <a:p>
            <a:pPr marL="285750" indent="-285750">
              <a:buFont typeface="Arial" panose="020B0604020202020204" pitchFamily="34" charset="0"/>
              <a:buChar char="•"/>
            </a:pPr>
            <a:r>
              <a:rPr lang="en-US" dirty="0">
                <a:solidFill>
                  <a:schemeClr val="tx1"/>
                </a:solidFill>
              </a:rPr>
              <a:t>Train the model on that example</a:t>
            </a:r>
          </a:p>
        </p:txBody>
      </p:sp>
      <p:grpSp>
        <p:nvGrpSpPr>
          <p:cNvPr id="26" name="Group 25">
            <a:extLst>
              <a:ext uri="{FF2B5EF4-FFF2-40B4-BE49-F238E27FC236}">
                <a16:creationId xmlns:a16="http://schemas.microsoft.com/office/drawing/2014/main" id="{FB8540B4-7B3F-DC49-91A6-CB5289DDA1CA}"/>
              </a:ext>
            </a:extLst>
          </p:cNvPr>
          <p:cNvGrpSpPr/>
          <p:nvPr/>
        </p:nvGrpSpPr>
        <p:grpSpPr>
          <a:xfrm>
            <a:off x="185794" y="1656804"/>
            <a:ext cx="8772412" cy="1234588"/>
            <a:chOff x="78218" y="387402"/>
            <a:chExt cx="8772412" cy="1234588"/>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F1AA4E2-F3F4-ED44-A15A-6AA9BCB667E8}"/>
                    </a:ext>
                  </a:extLst>
                </p:cNvPr>
                <p:cNvSpPr txBox="1"/>
                <p:nvPr/>
              </p:nvSpPr>
              <p:spPr>
                <a:xfrm>
                  <a:off x="78218" y="397212"/>
                  <a:ext cx="2933569" cy="400110"/>
                </a:xfrm>
                <a:prstGeom prst="rect">
                  <a:avLst/>
                </a:prstGeom>
                <a:noFill/>
              </p:spPr>
              <p:txBody>
                <a:bodyPr wrap="square" rtlCol="0">
                  <a:spAutoFit/>
                </a:bodyPr>
                <a:lstStyle/>
                <a:p>
                  <a:pPr algn="ctr"/>
                  <a:r>
                    <a:rPr lang="fr-CH" sz="2000" b="0" dirty="0">
                      <a:solidFill>
                        <a:srgbClr val="0E7FBD"/>
                      </a:solidFill>
                      <a:latin typeface="+mn-lt"/>
                    </a:rPr>
                    <a:t>S</a:t>
                  </a:r>
                  <a:r>
                    <a:rPr lang="fr-CH" sz="2000" b="0" baseline="-25000" dirty="0">
                      <a:solidFill>
                        <a:srgbClr val="0E7FBD"/>
                      </a:solidFill>
                      <a:latin typeface="+mn-lt"/>
                    </a:rPr>
                    <a:t>1 </a:t>
                  </a:r>
                  <a:r>
                    <a:rPr lang="fr-CH" sz="2000" b="0" dirty="0">
                      <a:solidFill>
                        <a:srgbClr val="0E7FBD"/>
                      </a:solidFill>
                      <a:latin typeface="+mn-lt"/>
                    </a:rPr>
                    <a:t>= </a:t>
                  </a:r>
                  <a14:m>
                    <m:oMath xmlns:m="http://schemas.openxmlformats.org/officeDocument/2006/math">
                      <m:d>
                        <m:dPr>
                          <m:begChr m:val="{"/>
                          <m:endChr m:val="}"/>
                          <m:ctrlPr>
                            <a:rPr lang="fr-CH" sz="2000" b="0" i="1" smtClean="0">
                              <a:solidFill>
                                <a:srgbClr val="0E7FBD"/>
                              </a:solidFill>
                              <a:latin typeface="Cambria Math" panose="02040503050406030204" pitchFamily="18" charset="0"/>
                            </a:rPr>
                          </m:ctrlPr>
                        </m:dPr>
                        <m:e>
                          <m:r>
                            <a:rPr lang="fr-CH" sz="2000" b="0" i="1" smtClean="0">
                              <a:solidFill>
                                <a:srgbClr val="0E7FBD"/>
                              </a:solidFill>
                              <a:latin typeface="Cambria Math" panose="02040503050406030204" pitchFamily="18" charset="0"/>
                              <a:ea typeface="Cambria Math" panose="02040503050406030204" pitchFamily="18" charset="0"/>
                            </a:rPr>
                            <m:t>𝛿</m:t>
                          </m:r>
                          <m:r>
                            <a:rPr lang="fr-CH" sz="2000" b="0" i="1" smtClean="0">
                              <a:solidFill>
                                <a:srgbClr val="0E7FBD"/>
                              </a:solidFill>
                              <a:latin typeface="Cambria Math" panose="02040503050406030204" pitchFamily="18" charset="0"/>
                              <a:ea typeface="Cambria Math" panose="02040503050406030204" pitchFamily="18" charset="0"/>
                            </a:rPr>
                            <m:t>: </m:t>
                          </m:r>
                          <m:sSub>
                            <m:sSubPr>
                              <m:ctrlPr>
                                <a:rPr lang="fr-CH" sz="2000" b="0" i="1" smtClean="0">
                                  <a:solidFill>
                                    <a:srgbClr val="0E7FBD"/>
                                  </a:solidFill>
                                  <a:latin typeface="Cambria Math" panose="02040503050406030204" pitchFamily="18" charset="0"/>
                                  <a:ea typeface="Cambria Math" panose="02040503050406030204" pitchFamily="18" charset="0"/>
                                </a:rPr>
                              </m:ctrlPr>
                            </m:sSubPr>
                            <m:e>
                              <m:d>
                                <m:dPr>
                                  <m:begChr m:val="‖"/>
                                  <m:endChr m:val="‖"/>
                                  <m:ctrlPr>
                                    <a:rPr lang="fr-CH" sz="2000" i="1">
                                      <a:solidFill>
                                        <a:srgbClr val="0E7FBD"/>
                                      </a:solidFill>
                                      <a:latin typeface="Cambria Math" panose="02040503050406030204" pitchFamily="18" charset="0"/>
                                      <a:ea typeface="Cambria Math" panose="02040503050406030204" pitchFamily="18" charset="0"/>
                                    </a:rPr>
                                  </m:ctrlPr>
                                </m:dPr>
                                <m:e>
                                  <m:r>
                                    <a:rPr lang="fr-CH" sz="2000" i="1">
                                      <a:solidFill>
                                        <a:srgbClr val="0E7FBD"/>
                                      </a:solidFill>
                                      <a:latin typeface="Cambria Math" panose="02040503050406030204" pitchFamily="18" charset="0"/>
                                      <a:ea typeface="Cambria Math" panose="02040503050406030204" pitchFamily="18" charset="0"/>
                                    </a:rPr>
                                    <m:t>𝛿</m:t>
                                  </m:r>
                                </m:e>
                              </m:d>
                            </m:e>
                            <m:sub>
                              <m:r>
                                <a:rPr lang="fr-CH" sz="2000" b="0" i="1" smtClean="0">
                                  <a:solidFill>
                                    <a:srgbClr val="0E7FBD"/>
                                  </a:solidFill>
                                  <a:latin typeface="Cambria Math" panose="02040503050406030204" pitchFamily="18" charset="0"/>
                                  <a:ea typeface="Cambria Math" panose="02040503050406030204" pitchFamily="18" charset="0"/>
                                </a:rPr>
                                <m:t>∞</m:t>
                              </m:r>
                            </m:sub>
                          </m:sSub>
                          <m:r>
                            <a:rPr lang="fr-CH" sz="2000" b="0" i="1" smtClean="0">
                              <a:solidFill>
                                <a:srgbClr val="0E7FBD"/>
                              </a:solidFill>
                              <a:latin typeface="Cambria Math" panose="02040503050406030204" pitchFamily="18" charset="0"/>
                              <a:ea typeface="Cambria Math" panose="02040503050406030204" pitchFamily="18" charset="0"/>
                            </a:rPr>
                            <m:t>≤ </m:t>
                          </m:r>
                          <m:sSub>
                            <m:sSubPr>
                              <m:ctrlPr>
                                <a:rPr lang="fr-CH" sz="2000" b="0" i="1" smtClean="0">
                                  <a:solidFill>
                                    <a:srgbClr val="0E7FBD"/>
                                  </a:solidFill>
                                  <a:latin typeface="Cambria Math" panose="02040503050406030204" pitchFamily="18" charset="0"/>
                                  <a:ea typeface="Cambria Math" panose="02040503050406030204" pitchFamily="18" charset="0"/>
                                </a:rPr>
                              </m:ctrlPr>
                            </m:sSubPr>
                            <m:e>
                              <m:r>
                                <a:rPr lang="fr-CH" sz="2000" i="1">
                                  <a:solidFill>
                                    <a:srgbClr val="0E7FBD"/>
                                  </a:solidFill>
                                  <a:latin typeface="Cambria Math" panose="02040503050406030204" pitchFamily="18" charset="0"/>
                                  <a:ea typeface="Cambria Math" panose="02040503050406030204" pitchFamily="18" charset="0"/>
                                </a:rPr>
                                <m:t>𝜀</m:t>
                              </m:r>
                            </m:e>
                            <m:sub>
                              <m:r>
                                <a:rPr lang="fr-CH" sz="2000" b="0" i="1" smtClean="0">
                                  <a:solidFill>
                                    <a:srgbClr val="0E7FBD"/>
                                  </a:solidFill>
                                  <a:latin typeface="Cambria Math" panose="02040503050406030204" pitchFamily="18" charset="0"/>
                                  <a:ea typeface="Cambria Math" panose="02040503050406030204" pitchFamily="18" charset="0"/>
                                </a:rPr>
                                <m:t>∞</m:t>
                              </m:r>
                            </m:sub>
                          </m:sSub>
                        </m:e>
                      </m:d>
                    </m:oMath>
                  </a14:m>
                  <a:endParaRPr lang="en-US" sz="2000" dirty="0">
                    <a:solidFill>
                      <a:srgbClr val="0E7FBD"/>
                    </a:solidFill>
                    <a:latin typeface="+mn-lt"/>
                  </a:endParaRPr>
                </a:p>
              </p:txBody>
            </p:sp>
          </mc:Choice>
          <mc:Fallback xmlns="">
            <p:sp>
              <p:nvSpPr>
                <p:cNvPr id="27" name="TextBox 26">
                  <a:extLst>
                    <a:ext uri="{FF2B5EF4-FFF2-40B4-BE49-F238E27FC236}">
                      <a16:creationId xmlns:a16="http://schemas.microsoft.com/office/drawing/2014/main" id="{AF1AA4E2-F3F4-ED44-A15A-6AA9BCB667E8}"/>
                    </a:ext>
                  </a:extLst>
                </p:cNvPr>
                <p:cNvSpPr txBox="1">
                  <a:spLocks noRot="1" noChangeAspect="1" noMove="1" noResize="1" noEditPoints="1" noAdjustHandles="1" noChangeArrowheads="1" noChangeShapeType="1" noTextEdit="1"/>
                </p:cNvSpPr>
                <p:nvPr/>
              </p:nvSpPr>
              <p:spPr>
                <a:xfrm>
                  <a:off x="78218" y="397212"/>
                  <a:ext cx="2933569" cy="400110"/>
                </a:xfrm>
                <a:prstGeom prst="rect">
                  <a:avLst/>
                </a:prstGeom>
                <a:blipFill>
                  <a:blip r:embed="rId3"/>
                  <a:stretch>
                    <a:fillRect t="-6061" b="-2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63A5D10-89B7-4542-AF47-DFD9D8B14C7C}"/>
                    </a:ext>
                  </a:extLst>
                </p:cNvPr>
                <p:cNvSpPr txBox="1"/>
                <p:nvPr/>
              </p:nvSpPr>
              <p:spPr>
                <a:xfrm>
                  <a:off x="3038633" y="387402"/>
                  <a:ext cx="2401613" cy="400110"/>
                </a:xfrm>
                <a:prstGeom prst="rect">
                  <a:avLst/>
                </a:prstGeom>
                <a:noFill/>
              </p:spPr>
              <p:txBody>
                <a:bodyPr wrap="square" rtlCol="0">
                  <a:spAutoFit/>
                </a:bodyPr>
                <a:lstStyle/>
                <a:p>
                  <a:pPr algn="ctr"/>
                  <a:r>
                    <a:rPr lang="fr-CH" sz="2000" b="0" dirty="0">
                      <a:solidFill>
                        <a:srgbClr val="FF7700"/>
                      </a:solidFill>
                      <a:latin typeface="+mn-lt"/>
                    </a:rPr>
                    <a:t>S</a:t>
                  </a:r>
                  <a:r>
                    <a:rPr lang="fr-CH" sz="2000" b="0" baseline="-25000" dirty="0">
                      <a:solidFill>
                        <a:srgbClr val="FF7700"/>
                      </a:solidFill>
                      <a:latin typeface="+mn-lt"/>
                    </a:rPr>
                    <a:t>2</a:t>
                  </a:r>
                  <a:r>
                    <a:rPr lang="fr-CH" sz="2000" b="0" dirty="0">
                      <a:solidFill>
                        <a:srgbClr val="FF7700"/>
                      </a:solidFill>
                      <a:latin typeface="+mn-lt"/>
                    </a:rPr>
                    <a:t> = </a:t>
                  </a:r>
                  <a14:m>
                    <m:oMath xmlns:m="http://schemas.openxmlformats.org/officeDocument/2006/math">
                      <m:d>
                        <m:dPr>
                          <m:begChr m:val="{"/>
                          <m:endChr m:val="}"/>
                          <m:ctrlPr>
                            <a:rPr lang="fr-CH" sz="2000" b="0" i="1" smtClean="0">
                              <a:solidFill>
                                <a:srgbClr val="FF7700"/>
                              </a:solidFill>
                              <a:latin typeface="Cambria Math" panose="02040503050406030204" pitchFamily="18" charset="0"/>
                            </a:rPr>
                          </m:ctrlPr>
                        </m:dPr>
                        <m:e>
                          <m:r>
                            <a:rPr lang="fr-CH" sz="2000" b="0" i="1" smtClean="0">
                              <a:solidFill>
                                <a:srgbClr val="FF7700"/>
                              </a:solidFill>
                              <a:latin typeface="Cambria Math" panose="02040503050406030204" pitchFamily="18" charset="0"/>
                              <a:ea typeface="Cambria Math" panose="02040503050406030204" pitchFamily="18" charset="0"/>
                            </a:rPr>
                            <m:t>𝛿</m:t>
                          </m:r>
                          <m:r>
                            <a:rPr lang="fr-CH" sz="2000" b="0" i="1" smtClean="0">
                              <a:solidFill>
                                <a:srgbClr val="FF7700"/>
                              </a:solidFill>
                              <a:latin typeface="Cambria Math" panose="02040503050406030204" pitchFamily="18" charset="0"/>
                              <a:ea typeface="Cambria Math" panose="02040503050406030204" pitchFamily="18" charset="0"/>
                            </a:rPr>
                            <m:t>: </m:t>
                          </m:r>
                          <m:sSub>
                            <m:sSubPr>
                              <m:ctrlPr>
                                <a:rPr lang="fr-CH" sz="2000" b="0" i="1" smtClean="0">
                                  <a:solidFill>
                                    <a:srgbClr val="FF7700"/>
                                  </a:solidFill>
                                  <a:latin typeface="Cambria Math" panose="02040503050406030204" pitchFamily="18" charset="0"/>
                                  <a:ea typeface="Cambria Math" panose="02040503050406030204" pitchFamily="18" charset="0"/>
                                </a:rPr>
                              </m:ctrlPr>
                            </m:sSubPr>
                            <m:e>
                              <m:d>
                                <m:dPr>
                                  <m:begChr m:val="‖"/>
                                  <m:endChr m:val="‖"/>
                                  <m:ctrlPr>
                                    <a:rPr lang="fr-CH" sz="2000" i="1">
                                      <a:solidFill>
                                        <a:srgbClr val="FF7700"/>
                                      </a:solidFill>
                                      <a:latin typeface="Cambria Math" panose="02040503050406030204" pitchFamily="18" charset="0"/>
                                      <a:ea typeface="Cambria Math" panose="02040503050406030204" pitchFamily="18" charset="0"/>
                                    </a:rPr>
                                  </m:ctrlPr>
                                </m:dPr>
                                <m:e>
                                  <m:r>
                                    <a:rPr lang="fr-CH" sz="2000" i="1">
                                      <a:solidFill>
                                        <a:srgbClr val="FF7700"/>
                                      </a:solidFill>
                                      <a:latin typeface="Cambria Math" panose="02040503050406030204" pitchFamily="18" charset="0"/>
                                      <a:ea typeface="Cambria Math" panose="02040503050406030204" pitchFamily="18" charset="0"/>
                                    </a:rPr>
                                    <m:t>𝛿</m:t>
                                  </m:r>
                                </m:e>
                              </m:d>
                            </m:e>
                            <m:sub>
                              <m:r>
                                <a:rPr lang="fr-CH" sz="2000" b="0" i="1" smtClean="0">
                                  <a:solidFill>
                                    <a:srgbClr val="FF7700"/>
                                  </a:solidFill>
                                  <a:latin typeface="Cambria Math" panose="02040503050406030204" pitchFamily="18" charset="0"/>
                                  <a:ea typeface="Cambria Math" panose="02040503050406030204" pitchFamily="18" charset="0"/>
                                </a:rPr>
                                <m:t>1</m:t>
                              </m:r>
                            </m:sub>
                          </m:sSub>
                          <m:r>
                            <a:rPr lang="fr-CH" sz="2000" b="0" i="1" smtClean="0">
                              <a:solidFill>
                                <a:srgbClr val="FF7700"/>
                              </a:solidFill>
                              <a:latin typeface="Cambria Math" panose="02040503050406030204" pitchFamily="18" charset="0"/>
                              <a:ea typeface="Cambria Math" panose="02040503050406030204" pitchFamily="18" charset="0"/>
                            </a:rPr>
                            <m:t>≤ </m:t>
                          </m:r>
                          <m:sSub>
                            <m:sSubPr>
                              <m:ctrlPr>
                                <a:rPr lang="fr-CH" sz="2000" b="0" i="1" smtClean="0">
                                  <a:solidFill>
                                    <a:srgbClr val="FF7700"/>
                                  </a:solidFill>
                                  <a:latin typeface="Cambria Math" panose="02040503050406030204" pitchFamily="18" charset="0"/>
                                  <a:ea typeface="Cambria Math" panose="02040503050406030204" pitchFamily="18" charset="0"/>
                                </a:rPr>
                              </m:ctrlPr>
                            </m:sSubPr>
                            <m:e>
                              <m:r>
                                <a:rPr lang="fr-CH" sz="2000" i="1">
                                  <a:solidFill>
                                    <a:srgbClr val="FF7700"/>
                                  </a:solidFill>
                                  <a:latin typeface="Cambria Math" panose="02040503050406030204" pitchFamily="18" charset="0"/>
                                  <a:ea typeface="Cambria Math" panose="02040503050406030204" pitchFamily="18" charset="0"/>
                                </a:rPr>
                                <m:t>𝜀</m:t>
                              </m:r>
                            </m:e>
                            <m:sub>
                              <m:r>
                                <a:rPr lang="fr-CH" sz="2000" b="0" i="1" smtClean="0">
                                  <a:solidFill>
                                    <a:srgbClr val="FF7700"/>
                                  </a:solidFill>
                                  <a:latin typeface="Cambria Math" panose="02040503050406030204" pitchFamily="18" charset="0"/>
                                  <a:ea typeface="Cambria Math" panose="02040503050406030204" pitchFamily="18" charset="0"/>
                                </a:rPr>
                                <m:t>1</m:t>
                              </m:r>
                            </m:sub>
                          </m:sSub>
                        </m:e>
                      </m:d>
                    </m:oMath>
                  </a14:m>
                  <a:endParaRPr lang="en-US" sz="2000" dirty="0">
                    <a:latin typeface="+mn-lt"/>
                  </a:endParaRPr>
                </a:p>
              </p:txBody>
            </p:sp>
          </mc:Choice>
          <mc:Fallback xmlns="">
            <p:sp>
              <p:nvSpPr>
                <p:cNvPr id="28" name="TextBox 27">
                  <a:extLst>
                    <a:ext uri="{FF2B5EF4-FFF2-40B4-BE49-F238E27FC236}">
                      <a16:creationId xmlns:a16="http://schemas.microsoft.com/office/drawing/2014/main" id="{E63A5D10-89B7-4542-AF47-DFD9D8B14C7C}"/>
                    </a:ext>
                  </a:extLst>
                </p:cNvPr>
                <p:cNvSpPr txBox="1">
                  <a:spLocks noRot="1" noChangeAspect="1" noMove="1" noResize="1" noEditPoints="1" noAdjustHandles="1" noChangeArrowheads="1" noChangeShapeType="1" noTextEdit="1"/>
                </p:cNvSpPr>
                <p:nvPr/>
              </p:nvSpPr>
              <p:spPr>
                <a:xfrm>
                  <a:off x="3038633" y="387402"/>
                  <a:ext cx="2401613" cy="400110"/>
                </a:xfrm>
                <a:prstGeom prst="rect">
                  <a:avLst/>
                </a:prstGeom>
                <a:blipFill>
                  <a:blip r:embed="rId4"/>
                  <a:stretch>
                    <a:fillRect t="-6061"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B9F586C5-D7F2-8445-B813-FA1FFB9649FC}"/>
                    </a:ext>
                  </a:extLst>
                </p:cNvPr>
                <p:cNvSpPr txBox="1"/>
                <p:nvPr/>
              </p:nvSpPr>
              <p:spPr>
                <a:xfrm>
                  <a:off x="5621469" y="398468"/>
                  <a:ext cx="3229161" cy="400110"/>
                </a:xfrm>
                <a:prstGeom prst="rect">
                  <a:avLst/>
                </a:prstGeom>
                <a:noFill/>
              </p:spPr>
              <p:txBody>
                <a:bodyPr wrap="square" rtlCol="0">
                  <a:spAutoFit/>
                </a:bodyPr>
                <a:lstStyle/>
                <a:p>
                  <a:pPr algn="ctr"/>
                  <a:r>
                    <a:rPr lang="fr-CH" sz="2000" b="0" dirty="0">
                      <a:solidFill>
                        <a:srgbClr val="FF40FF"/>
                      </a:solidFill>
                      <a:latin typeface="+mn-lt"/>
                    </a:rPr>
                    <a:t>S</a:t>
                  </a:r>
                  <a:r>
                    <a:rPr lang="fr-CH" sz="2000" b="0" baseline="-25000" dirty="0">
                      <a:solidFill>
                        <a:srgbClr val="FF40FF"/>
                      </a:solidFill>
                      <a:latin typeface="+mn-lt"/>
                    </a:rPr>
                    <a:t>3 </a:t>
                  </a:r>
                  <a:r>
                    <a:rPr lang="fr-CH" sz="2000" b="0" dirty="0">
                      <a:solidFill>
                        <a:srgbClr val="FF40FF"/>
                      </a:solidFill>
                      <a:latin typeface="+mn-lt"/>
                    </a:rPr>
                    <a:t>= </a:t>
                  </a:r>
                  <a14:m>
                    <m:oMath xmlns:m="http://schemas.openxmlformats.org/officeDocument/2006/math">
                      <m:d>
                        <m:dPr>
                          <m:begChr m:val="{"/>
                          <m:endChr m:val="}"/>
                          <m:ctrlPr>
                            <a:rPr lang="fr-CH" sz="2000" b="0" i="1" smtClean="0">
                              <a:solidFill>
                                <a:srgbClr val="FF40FF"/>
                              </a:solidFill>
                              <a:latin typeface="Cambria Math" panose="02040503050406030204" pitchFamily="18" charset="0"/>
                            </a:rPr>
                          </m:ctrlPr>
                        </m:dPr>
                        <m:e>
                          <m:r>
                            <a:rPr lang="fr-CH" sz="2000" b="0" i="1" smtClean="0">
                              <a:solidFill>
                                <a:srgbClr val="FF40FF"/>
                              </a:solidFill>
                              <a:latin typeface="Cambria Math" panose="02040503050406030204" pitchFamily="18" charset="0"/>
                              <a:ea typeface="Cambria Math" panose="02040503050406030204" pitchFamily="18" charset="0"/>
                            </a:rPr>
                            <m:t>𝛿</m:t>
                          </m:r>
                          <m:r>
                            <a:rPr lang="fr-CH" sz="2000" b="0" i="1" smtClean="0">
                              <a:solidFill>
                                <a:srgbClr val="FF40FF"/>
                              </a:solidFill>
                              <a:latin typeface="Cambria Math" panose="02040503050406030204" pitchFamily="18" charset="0"/>
                              <a:ea typeface="Cambria Math" panose="02040503050406030204" pitchFamily="18" charset="0"/>
                            </a:rPr>
                            <m:t>:«</m:t>
                          </m:r>
                          <m:r>
                            <m:rPr>
                              <m:nor/>
                            </m:rPr>
                            <a:rPr lang="fr-CH" sz="2000" b="0" i="0" smtClean="0">
                              <a:solidFill>
                                <a:srgbClr val="FF40FF"/>
                              </a:solidFill>
                              <a:latin typeface="+mn-lt"/>
                              <a:ea typeface="Cambria Math" panose="02040503050406030204" pitchFamily="18" charset="0"/>
                            </a:rPr>
                            <m:t>small</m:t>
                          </m:r>
                          <m:r>
                            <m:rPr>
                              <m:nor/>
                            </m:rPr>
                            <a:rPr lang="fr-CH" sz="2000" b="0" i="0" smtClean="0">
                              <a:solidFill>
                                <a:srgbClr val="FF40FF"/>
                              </a:solidFill>
                              <a:latin typeface="+mn-lt"/>
                              <a:ea typeface="Cambria Math" panose="02040503050406030204" pitchFamily="18" charset="0"/>
                            </a:rPr>
                            <m:t> </m:t>
                          </m:r>
                          <m:r>
                            <m:rPr>
                              <m:nor/>
                            </m:rPr>
                            <a:rPr lang="fr-CH" sz="2000" b="0" i="0" smtClean="0">
                              <a:solidFill>
                                <a:srgbClr val="FF40FF"/>
                              </a:solidFill>
                              <a:latin typeface="+mn-lt"/>
                              <a:ea typeface="Cambria Math" panose="02040503050406030204" pitchFamily="18" charset="0"/>
                            </a:rPr>
                            <m:t>rotation</m:t>
                          </m:r>
                          <m:r>
                            <a:rPr lang="fr-CH" sz="2000" b="0" i="1" smtClean="0">
                              <a:solidFill>
                                <a:srgbClr val="FF40FF"/>
                              </a:solidFill>
                              <a:latin typeface="Cambria Math" panose="02040503050406030204" pitchFamily="18" charset="0"/>
                              <a:ea typeface="Cambria Math" panose="02040503050406030204" pitchFamily="18" charset="0"/>
                            </a:rPr>
                            <m:t>»</m:t>
                          </m:r>
                        </m:e>
                      </m:d>
                    </m:oMath>
                  </a14:m>
                  <a:endParaRPr lang="en-US" sz="2000" dirty="0">
                    <a:solidFill>
                      <a:srgbClr val="FF40FF"/>
                    </a:solidFill>
                    <a:latin typeface="+mn-lt"/>
                  </a:endParaRPr>
                </a:p>
              </p:txBody>
            </p:sp>
          </mc:Choice>
          <mc:Fallback xmlns="">
            <p:sp>
              <p:nvSpPr>
                <p:cNvPr id="29" name="TextBox 28">
                  <a:extLst>
                    <a:ext uri="{FF2B5EF4-FFF2-40B4-BE49-F238E27FC236}">
                      <a16:creationId xmlns:a16="http://schemas.microsoft.com/office/drawing/2014/main" id="{B9F586C5-D7F2-8445-B813-FA1FFB9649FC}"/>
                    </a:ext>
                  </a:extLst>
                </p:cNvPr>
                <p:cNvSpPr txBox="1">
                  <a:spLocks noRot="1" noChangeAspect="1" noMove="1" noResize="1" noEditPoints="1" noAdjustHandles="1" noChangeArrowheads="1" noChangeShapeType="1" noTextEdit="1"/>
                </p:cNvSpPr>
                <p:nvPr/>
              </p:nvSpPr>
              <p:spPr>
                <a:xfrm>
                  <a:off x="5621469" y="398468"/>
                  <a:ext cx="3229161" cy="400110"/>
                </a:xfrm>
                <a:prstGeom prst="rect">
                  <a:avLst/>
                </a:prstGeom>
                <a:blipFill>
                  <a:blip r:embed="rId5"/>
                  <a:stretch>
                    <a:fillRect t="-6061" b="-24242"/>
                  </a:stretch>
                </a:blipFill>
              </p:spPr>
              <p:txBody>
                <a:bodyPr/>
                <a:lstStyle/>
                <a:p>
                  <a:r>
                    <a:rPr lang="en-US">
                      <a:noFill/>
                    </a:rPr>
                    <a:t> </a:t>
                  </a:r>
                </a:p>
              </p:txBody>
            </p:sp>
          </mc:Fallback>
        </mc:AlternateContent>
        <p:pic>
          <p:nvPicPr>
            <p:cNvPr id="30" name="Picture 29">
              <a:extLst>
                <a:ext uri="{FF2B5EF4-FFF2-40B4-BE49-F238E27FC236}">
                  <a16:creationId xmlns:a16="http://schemas.microsoft.com/office/drawing/2014/main" id="{92B1AC47-8D2E-BB49-AB89-95891B615FC0}"/>
                </a:ext>
              </a:extLst>
            </p:cNvPr>
            <p:cNvPicPr>
              <a:picLocks noChangeAspect="1"/>
            </p:cNvPicPr>
            <p:nvPr/>
          </p:nvPicPr>
          <p:blipFill>
            <a:blip r:embed="rId6"/>
            <a:stretch>
              <a:fillRect/>
            </a:stretch>
          </p:blipFill>
          <p:spPr>
            <a:xfrm>
              <a:off x="6581972" y="877914"/>
              <a:ext cx="723600" cy="723600"/>
            </a:xfrm>
            <a:prstGeom prst="rect">
              <a:avLst/>
            </a:prstGeom>
          </p:spPr>
        </p:pic>
        <p:pic>
          <p:nvPicPr>
            <p:cNvPr id="31" name="Picture 30">
              <a:extLst>
                <a:ext uri="{FF2B5EF4-FFF2-40B4-BE49-F238E27FC236}">
                  <a16:creationId xmlns:a16="http://schemas.microsoft.com/office/drawing/2014/main" id="{77D37FE2-B1A2-E242-94AD-05F1DE25D2A4}"/>
                </a:ext>
              </a:extLst>
            </p:cNvPr>
            <p:cNvPicPr>
              <a:picLocks noChangeAspect="1"/>
            </p:cNvPicPr>
            <p:nvPr/>
          </p:nvPicPr>
          <p:blipFill>
            <a:blip r:embed="rId7"/>
            <a:stretch>
              <a:fillRect/>
            </a:stretch>
          </p:blipFill>
          <p:spPr>
            <a:xfrm>
              <a:off x="449272" y="889263"/>
              <a:ext cx="723600" cy="723600"/>
            </a:xfrm>
            <a:prstGeom prst="rect">
              <a:avLst/>
            </a:prstGeom>
          </p:spPr>
        </p:pic>
        <p:pic>
          <p:nvPicPr>
            <p:cNvPr id="32" name="Picture 31">
              <a:extLst>
                <a:ext uri="{FF2B5EF4-FFF2-40B4-BE49-F238E27FC236}">
                  <a16:creationId xmlns:a16="http://schemas.microsoft.com/office/drawing/2014/main" id="{04375D19-DAE9-7549-8614-9CE509D86CF4}"/>
                </a:ext>
              </a:extLst>
            </p:cNvPr>
            <p:cNvPicPr>
              <a:picLocks noChangeAspect="1"/>
            </p:cNvPicPr>
            <p:nvPr/>
          </p:nvPicPr>
          <p:blipFill>
            <a:blip r:embed="rId8"/>
            <a:stretch>
              <a:fillRect/>
            </a:stretch>
          </p:blipFill>
          <p:spPr>
            <a:xfrm>
              <a:off x="3230002" y="890687"/>
              <a:ext cx="723600" cy="723600"/>
            </a:xfrm>
            <a:prstGeom prst="rect">
              <a:avLst/>
            </a:prstGeom>
          </p:spPr>
        </p:pic>
        <p:pic>
          <p:nvPicPr>
            <p:cNvPr id="33" name="Picture 32">
              <a:extLst>
                <a:ext uri="{FF2B5EF4-FFF2-40B4-BE49-F238E27FC236}">
                  <a16:creationId xmlns:a16="http://schemas.microsoft.com/office/drawing/2014/main" id="{30C2ECFA-0F43-5348-99BD-791DF1AD662D}"/>
                </a:ext>
              </a:extLst>
            </p:cNvPr>
            <p:cNvPicPr>
              <a:picLocks noChangeAspect="1"/>
            </p:cNvPicPr>
            <p:nvPr/>
          </p:nvPicPr>
          <p:blipFill>
            <a:blip r:embed="rId9" cstate="screen">
              <a:alphaModFix amt="35000"/>
              <a:extLst>
                <a:ext uri="{28A0092B-C50C-407E-A947-70E740481C1C}">
                  <a14:useLocalDpi xmlns:a14="http://schemas.microsoft.com/office/drawing/2010/main"/>
                </a:ext>
              </a:extLst>
            </a:blip>
            <a:stretch>
              <a:fillRect/>
            </a:stretch>
          </p:blipFill>
          <p:spPr>
            <a:xfrm>
              <a:off x="1540711" y="898390"/>
              <a:ext cx="723600" cy="723600"/>
            </a:xfrm>
            <a:prstGeom prst="rect">
              <a:avLst/>
            </a:prstGeom>
          </p:spPr>
        </p:pic>
        <p:sp>
          <p:nvSpPr>
            <p:cNvPr id="35" name="Plus 34">
              <a:extLst>
                <a:ext uri="{FF2B5EF4-FFF2-40B4-BE49-F238E27FC236}">
                  <a16:creationId xmlns:a16="http://schemas.microsoft.com/office/drawing/2014/main" id="{9A702F6F-4B19-A045-B349-F5E174365D05}"/>
                </a:ext>
              </a:extLst>
            </p:cNvPr>
            <p:cNvSpPr/>
            <p:nvPr/>
          </p:nvSpPr>
          <p:spPr>
            <a:xfrm>
              <a:off x="3992598" y="1105795"/>
              <a:ext cx="288000" cy="288000"/>
            </a:xfrm>
            <a:prstGeom prst="mathPlus">
              <a:avLst>
                <a:gd name="adj1" fmla="val 10820"/>
              </a:avLst>
            </a:prstGeom>
            <a:solidFill>
              <a:schemeClr val="tx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36" name="Picture 35">
              <a:extLst>
                <a:ext uri="{FF2B5EF4-FFF2-40B4-BE49-F238E27FC236}">
                  <a16:creationId xmlns:a16="http://schemas.microsoft.com/office/drawing/2014/main" id="{17ABAA2C-452C-B24D-8842-F2865CD6100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2796"/>
            <a:stretch/>
          </p:blipFill>
          <p:spPr>
            <a:xfrm>
              <a:off x="4319594" y="883403"/>
              <a:ext cx="723600" cy="723129"/>
            </a:xfrm>
            <a:prstGeom prst="rect">
              <a:avLst/>
            </a:prstGeom>
            <a:ln>
              <a:solidFill>
                <a:schemeClr val="bg1">
                  <a:lumMod val="85000"/>
                </a:schemeClr>
              </a:solidFill>
            </a:ln>
          </p:spPr>
        </p:pic>
      </p:grpSp>
      <p:grpSp>
        <p:nvGrpSpPr>
          <p:cNvPr id="37" name="Group 36">
            <a:extLst>
              <a:ext uri="{FF2B5EF4-FFF2-40B4-BE49-F238E27FC236}">
                <a16:creationId xmlns:a16="http://schemas.microsoft.com/office/drawing/2014/main" id="{AF8E8E8A-9D44-5848-B661-77CF05134A74}"/>
              </a:ext>
            </a:extLst>
          </p:cNvPr>
          <p:cNvGrpSpPr/>
          <p:nvPr/>
        </p:nvGrpSpPr>
        <p:grpSpPr>
          <a:xfrm>
            <a:off x="1452601" y="2863919"/>
            <a:ext cx="5598748" cy="1341164"/>
            <a:chOff x="1452601" y="1599333"/>
            <a:chExt cx="5598748" cy="1341164"/>
          </a:xfrm>
        </p:grpSpPr>
        <p:cxnSp>
          <p:nvCxnSpPr>
            <p:cNvPr id="38" name="Elbow Connector 37">
              <a:extLst>
                <a:ext uri="{FF2B5EF4-FFF2-40B4-BE49-F238E27FC236}">
                  <a16:creationId xmlns:a16="http://schemas.microsoft.com/office/drawing/2014/main" id="{D4095574-335D-C144-AE83-4B940EB5B76E}"/>
                </a:ext>
              </a:extLst>
            </p:cNvPr>
            <p:cNvCxnSpPr>
              <a:cxnSpLocks/>
              <a:endCxn id="41" idx="0"/>
            </p:cNvCxnSpPr>
            <p:nvPr/>
          </p:nvCxnSpPr>
          <p:spPr>
            <a:xfrm rot="16200000" flipH="1">
              <a:off x="2181706" y="870228"/>
              <a:ext cx="1341164" cy="2799373"/>
            </a:xfrm>
            <a:prstGeom prst="bentConnector3">
              <a:avLst>
                <a:gd name="adj1" fmla="val 50000"/>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39" name="Elbow Connector 38">
              <a:extLst>
                <a:ext uri="{FF2B5EF4-FFF2-40B4-BE49-F238E27FC236}">
                  <a16:creationId xmlns:a16="http://schemas.microsoft.com/office/drawing/2014/main" id="{B1107D12-85C6-8C42-B50C-8D6EDB6D6E1B}"/>
                </a:ext>
              </a:extLst>
            </p:cNvPr>
            <p:cNvCxnSpPr>
              <a:cxnSpLocks/>
              <a:stCxn id="30" idx="2"/>
              <a:endCxn id="41" idx="0"/>
            </p:cNvCxnSpPr>
            <p:nvPr/>
          </p:nvCxnSpPr>
          <p:spPr>
            <a:xfrm rot="5400000">
              <a:off x="4984579" y="873727"/>
              <a:ext cx="1334167" cy="2799373"/>
            </a:xfrm>
            <a:prstGeom prst="bentConnector3">
              <a:avLst>
                <a:gd name="adj1" fmla="val 50000"/>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03043A27-EA07-9040-BF85-A502594E17BE}"/>
                </a:ext>
              </a:extLst>
            </p:cNvPr>
            <p:cNvCxnSpPr>
              <a:cxnSpLocks/>
            </p:cNvCxnSpPr>
            <p:nvPr/>
          </p:nvCxnSpPr>
          <p:spPr>
            <a:xfrm>
              <a:off x="4251975" y="1626806"/>
              <a:ext cx="0" cy="1304411"/>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grpSp>
      <p:sp>
        <p:nvSpPr>
          <p:cNvPr id="41" name="TextBox 40">
            <a:extLst>
              <a:ext uri="{FF2B5EF4-FFF2-40B4-BE49-F238E27FC236}">
                <a16:creationId xmlns:a16="http://schemas.microsoft.com/office/drawing/2014/main" id="{9625F1C0-5A79-EA41-869A-D51B62E80EC5}"/>
              </a:ext>
            </a:extLst>
          </p:cNvPr>
          <p:cNvSpPr txBox="1"/>
          <p:nvPr/>
        </p:nvSpPr>
        <p:spPr>
          <a:xfrm>
            <a:off x="2929961" y="4205083"/>
            <a:ext cx="2644028" cy="369332"/>
          </a:xfrm>
          <a:prstGeom prst="rect">
            <a:avLst/>
          </a:prstGeom>
          <a:noFill/>
        </p:spPr>
        <p:txBody>
          <a:bodyPr wrap="square" rtlCol="0">
            <a:spAutoFit/>
          </a:bodyPr>
          <a:lstStyle/>
          <a:p>
            <a:pPr algn="ctr"/>
            <a:r>
              <a:rPr lang="fr-CH" b="1" dirty="0">
                <a:solidFill>
                  <a:srgbClr val="B35016"/>
                </a:solidFill>
              </a:rPr>
              <a:t>S</a:t>
            </a:r>
            <a:r>
              <a:rPr lang="fr-CH" dirty="0">
                <a:solidFill>
                  <a:srgbClr val="B35016"/>
                </a:solidFill>
              </a:rPr>
              <a:t> </a:t>
            </a:r>
            <a:r>
              <a:rPr lang="fr-CH" dirty="0"/>
              <a:t>=</a:t>
            </a:r>
            <a:r>
              <a:rPr lang="fr-CH" dirty="0">
                <a:solidFill>
                  <a:srgbClr val="B35016"/>
                </a:solidFill>
              </a:rPr>
              <a:t> </a:t>
            </a:r>
            <a:r>
              <a:rPr lang="fr-CH" dirty="0">
                <a:solidFill>
                  <a:srgbClr val="0E7FBD"/>
                </a:solidFill>
              </a:rPr>
              <a:t>S</a:t>
            </a:r>
            <a:r>
              <a:rPr lang="fr-CH" baseline="-25000" dirty="0">
                <a:solidFill>
                  <a:srgbClr val="0E7FBD"/>
                </a:solidFill>
              </a:rPr>
              <a:t>1</a:t>
            </a:r>
            <a:r>
              <a:rPr lang="fr-CH" dirty="0">
                <a:solidFill>
                  <a:srgbClr val="B35016"/>
                </a:solidFill>
              </a:rPr>
              <a:t> </a:t>
            </a:r>
            <a:r>
              <a:rPr lang="fr-CH" dirty="0"/>
              <a:t>U</a:t>
            </a:r>
            <a:r>
              <a:rPr lang="fr-CH" dirty="0">
                <a:solidFill>
                  <a:srgbClr val="B35016"/>
                </a:solidFill>
              </a:rPr>
              <a:t> </a:t>
            </a:r>
            <a:r>
              <a:rPr lang="fr-CH" dirty="0">
                <a:solidFill>
                  <a:srgbClr val="FF7700"/>
                </a:solidFill>
              </a:rPr>
              <a:t>S</a:t>
            </a:r>
            <a:r>
              <a:rPr lang="fr-CH" baseline="-25000" dirty="0">
                <a:solidFill>
                  <a:srgbClr val="FF7700"/>
                </a:solidFill>
              </a:rPr>
              <a:t>2</a:t>
            </a:r>
            <a:r>
              <a:rPr lang="fr-CH" dirty="0">
                <a:solidFill>
                  <a:srgbClr val="B35016"/>
                </a:solidFill>
              </a:rPr>
              <a:t> </a:t>
            </a:r>
            <a:r>
              <a:rPr lang="fr-CH" dirty="0"/>
              <a:t>U</a:t>
            </a:r>
            <a:r>
              <a:rPr lang="fr-CH" dirty="0">
                <a:solidFill>
                  <a:srgbClr val="B35016"/>
                </a:solidFill>
              </a:rPr>
              <a:t> </a:t>
            </a:r>
            <a:r>
              <a:rPr lang="fr-CH" dirty="0">
                <a:solidFill>
                  <a:srgbClr val="FF40FF"/>
                </a:solidFill>
              </a:rPr>
              <a:t>S</a:t>
            </a:r>
            <a:r>
              <a:rPr lang="fr-CH" baseline="-25000" dirty="0">
                <a:solidFill>
                  <a:srgbClr val="FF40FF"/>
                </a:solidFill>
              </a:rPr>
              <a:t>3</a:t>
            </a:r>
            <a:endParaRPr lang="en-US" baseline="-25000" dirty="0">
              <a:solidFill>
                <a:srgbClr val="FF40FF"/>
              </a:solidFill>
            </a:endParaRPr>
          </a:p>
        </p:txBody>
      </p:sp>
      <p:sp>
        <p:nvSpPr>
          <p:cNvPr id="51" name="Plus 50">
            <a:extLst>
              <a:ext uri="{FF2B5EF4-FFF2-40B4-BE49-F238E27FC236}">
                <a16:creationId xmlns:a16="http://schemas.microsoft.com/office/drawing/2014/main" id="{B6F21F32-7226-E14D-BE17-A9C7D83E5951}"/>
              </a:ext>
            </a:extLst>
          </p:cNvPr>
          <p:cNvSpPr/>
          <p:nvPr/>
        </p:nvSpPr>
        <p:spPr>
          <a:xfrm>
            <a:off x="1319444" y="2385592"/>
            <a:ext cx="288000" cy="288000"/>
          </a:xfrm>
          <a:prstGeom prst="mathPlus">
            <a:avLst>
              <a:gd name="adj1" fmla="val 10820"/>
            </a:avLst>
          </a:prstGeom>
          <a:solidFill>
            <a:schemeClr val="tx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534619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74CE8F94-59DB-7340-B75B-0E0B3FF3B7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8866" y="1579915"/>
            <a:ext cx="1487317" cy="1017877"/>
          </a:xfrm>
          <a:prstGeom prst="rect">
            <a:avLst/>
          </a:prstGeom>
        </p:spPr>
      </p:pic>
      <p:pic>
        <p:nvPicPr>
          <p:cNvPr id="26" name="Picture 25">
            <a:extLst>
              <a:ext uri="{FF2B5EF4-FFF2-40B4-BE49-F238E27FC236}">
                <a16:creationId xmlns:a16="http://schemas.microsoft.com/office/drawing/2014/main" id="{5D78248A-E651-A743-8988-DD8F916AC5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6975" y="1286923"/>
            <a:ext cx="3309917" cy="2627192"/>
          </a:xfrm>
          <a:prstGeom prst="rect">
            <a:avLst/>
          </a:prstGeom>
        </p:spPr>
      </p:pic>
      <p:sp>
        <p:nvSpPr>
          <p:cNvPr id="4" name="Slide Number Placeholder 3">
            <a:extLst>
              <a:ext uri="{FF2B5EF4-FFF2-40B4-BE49-F238E27FC236}">
                <a16:creationId xmlns:a16="http://schemas.microsoft.com/office/drawing/2014/main" id="{4C197C75-5FF0-D44E-AE50-D9EC7CC12F27}"/>
              </a:ext>
            </a:extLst>
          </p:cNvPr>
          <p:cNvSpPr>
            <a:spLocks noGrp="1"/>
          </p:cNvSpPr>
          <p:nvPr>
            <p:ph type="sldNum" sz="quarter" idx="4"/>
          </p:nvPr>
        </p:nvSpPr>
        <p:spPr/>
        <p:txBody>
          <a:bodyPr/>
          <a:lstStyle/>
          <a:p>
            <a:fld id="{AC13E6D5-74F7-484E-B15D-5FF0E9020B73}" type="slidenum">
              <a:rPr lang="en-US" altLang="en-US" smtClean="0"/>
              <a:pPr/>
              <a:t>14</a:t>
            </a:fld>
            <a:endParaRPr lang="en-US" altLang="en-US" dirty="0"/>
          </a:p>
        </p:txBody>
      </p:sp>
      <p:grpSp>
        <p:nvGrpSpPr>
          <p:cNvPr id="2" name="Group 1">
            <a:extLst>
              <a:ext uri="{FF2B5EF4-FFF2-40B4-BE49-F238E27FC236}">
                <a16:creationId xmlns:a16="http://schemas.microsoft.com/office/drawing/2014/main" id="{BF3DB3B6-56AC-0D48-8DF3-F9C4FF6D57D6}"/>
              </a:ext>
            </a:extLst>
          </p:cNvPr>
          <p:cNvGrpSpPr/>
          <p:nvPr/>
        </p:nvGrpSpPr>
        <p:grpSpPr>
          <a:xfrm>
            <a:off x="592568" y="3896005"/>
            <a:ext cx="1235558" cy="1051340"/>
            <a:chOff x="592568" y="4248929"/>
            <a:chExt cx="1235558" cy="1051340"/>
          </a:xfrm>
        </p:grpSpPr>
        <p:sp>
          <p:nvSpPr>
            <p:cNvPr id="13" name="TextBox 12">
              <a:extLst>
                <a:ext uri="{FF2B5EF4-FFF2-40B4-BE49-F238E27FC236}">
                  <a16:creationId xmlns:a16="http://schemas.microsoft.com/office/drawing/2014/main" id="{3E4A8786-65F0-A84D-BF1C-1C6FEB9A500B}"/>
                </a:ext>
              </a:extLst>
            </p:cNvPr>
            <p:cNvSpPr txBox="1"/>
            <p:nvPr/>
          </p:nvSpPr>
          <p:spPr>
            <a:xfrm>
              <a:off x="594939" y="4248929"/>
              <a:ext cx="1095172" cy="461665"/>
            </a:xfrm>
            <a:prstGeom prst="rect">
              <a:avLst/>
            </a:prstGeom>
            <a:noFill/>
          </p:spPr>
          <p:txBody>
            <a:bodyPr wrap="none" rtlCol="0">
              <a:spAutoFit/>
            </a:bodyPr>
            <a:lstStyle/>
            <a:p>
              <a:r>
                <a:rPr lang="en-US" dirty="0"/>
                <a:t>MNIST:</a:t>
              </a:r>
            </a:p>
          </p:txBody>
        </p:sp>
        <p:pic>
          <p:nvPicPr>
            <p:cNvPr id="61" name="Picture 60">
              <a:extLst>
                <a:ext uri="{FF2B5EF4-FFF2-40B4-BE49-F238E27FC236}">
                  <a16:creationId xmlns:a16="http://schemas.microsoft.com/office/drawing/2014/main" id="{C8D02AB8-2B51-3643-9816-F999511FD8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2568" y="4710594"/>
              <a:ext cx="1235558" cy="589675"/>
            </a:xfrm>
            <a:prstGeom prst="rect">
              <a:avLst/>
            </a:prstGeom>
          </p:spPr>
        </p:pic>
      </p:grpSp>
      <p:pic>
        <p:nvPicPr>
          <p:cNvPr id="27" name="Picture 26">
            <a:extLst>
              <a:ext uri="{FF2B5EF4-FFF2-40B4-BE49-F238E27FC236}">
                <a16:creationId xmlns:a16="http://schemas.microsoft.com/office/drawing/2014/main" id="{D3DF51FD-9AC0-7243-A991-4EF3425C6E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06975" y="3877883"/>
            <a:ext cx="3309918" cy="2627193"/>
          </a:xfrm>
          <a:prstGeom prst="rect">
            <a:avLst/>
          </a:prstGeom>
        </p:spPr>
      </p:pic>
      <p:sp>
        <p:nvSpPr>
          <p:cNvPr id="42" name="TextBox 41">
            <a:extLst>
              <a:ext uri="{FF2B5EF4-FFF2-40B4-BE49-F238E27FC236}">
                <a16:creationId xmlns:a16="http://schemas.microsoft.com/office/drawing/2014/main" id="{8FA37820-28FA-C34D-B17D-022066C96B0D}"/>
              </a:ext>
            </a:extLst>
          </p:cNvPr>
          <p:cNvSpPr txBox="1"/>
          <p:nvPr/>
        </p:nvSpPr>
        <p:spPr>
          <a:xfrm>
            <a:off x="497952" y="1301436"/>
            <a:ext cx="1316386" cy="461665"/>
          </a:xfrm>
          <a:prstGeom prst="rect">
            <a:avLst/>
          </a:prstGeom>
          <a:noFill/>
        </p:spPr>
        <p:txBody>
          <a:bodyPr wrap="none" rtlCol="0">
            <a:spAutoFit/>
          </a:bodyPr>
          <a:lstStyle/>
          <a:p>
            <a:r>
              <a:rPr lang="en-US" dirty="0"/>
              <a:t>CIFAR10:</a:t>
            </a:r>
          </a:p>
        </p:txBody>
      </p:sp>
      <p:sp>
        <p:nvSpPr>
          <p:cNvPr id="65" name="Title 1">
            <a:extLst>
              <a:ext uri="{FF2B5EF4-FFF2-40B4-BE49-F238E27FC236}">
                <a16:creationId xmlns:a16="http://schemas.microsoft.com/office/drawing/2014/main" id="{AB5D50A1-ADC8-F245-AE72-0A911E10899B}"/>
              </a:ext>
            </a:extLst>
          </p:cNvPr>
          <p:cNvSpPr txBox="1">
            <a:spLocks/>
          </p:cNvSpPr>
          <p:nvPr/>
        </p:nvSpPr>
        <p:spPr bwMode="auto">
          <a:xfrm>
            <a:off x="594939" y="479388"/>
            <a:ext cx="8525710" cy="65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lvl1pPr algn="l" defTabSz="457200" rtl="0" eaLnBrk="0" fontAlgn="base" hangingPunct="0">
              <a:lnSpc>
                <a:spcPct val="85000"/>
              </a:lnSpc>
              <a:spcBef>
                <a:spcPct val="0"/>
              </a:spcBef>
              <a:spcAft>
                <a:spcPct val="0"/>
              </a:spcAft>
              <a:defRPr sz="3200" kern="1200">
                <a:solidFill>
                  <a:schemeClr val="bg2"/>
                </a:solidFill>
                <a:latin typeface="Arial"/>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Empirical multi-perturbation robustness</a:t>
            </a:r>
          </a:p>
        </p:txBody>
      </p:sp>
      <p:sp>
        <p:nvSpPr>
          <p:cNvPr id="32" name="TextBox 31">
            <a:extLst>
              <a:ext uri="{FF2B5EF4-FFF2-40B4-BE49-F238E27FC236}">
                <a16:creationId xmlns:a16="http://schemas.microsoft.com/office/drawing/2014/main" id="{A8756EDD-D138-5343-BB54-B307ACA132AC}"/>
              </a:ext>
            </a:extLst>
          </p:cNvPr>
          <p:cNvSpPr txBox="1"/>
          <p:nvPr/>
        </p:nvSpPr>
        <p:spPr>
          <a:xfrm>
            <a:off x="1063273" y="6474498"/>
            <a:ext cx="6984604" cy="307777"/>
          </a:xfrm>
          <a:prstGeom prst="rect">
            <a:avLst/>
          </a:prstGeom>
          <a:noFill/>
        </p:spPr>
        <p:txBody>
          <a:bodyPr wrap="none" rtlCol="0">
            <a:spAutoFit/>
          </a:bodyPr>
          <a:lstStyle/>
          <a:p>
            <a:r>
              <a:rPr lang="en-US" sz="1400" b="1" dirty="0">
                <a:latin typeface="+mn-lt"/>
                <a:cs typeface="Arial" panose="020B0604020202020204" pitchFamily="34" charset="0"/>
              </a:rPr>
              <a:t>T</a:t>
            </a:r>
            <a:r>
              <a:rPr lang="en-US" sz="1400" dirty="0">
                <a:latin typeface="+mn-lt"/>
                <a:cs typeface="Arial" panose="020B0604020202020204" pitchFamily="34" charset="0"/>
              </a:rPr>
              <a:t> &amp; </a:t>
            </a:r>
            <a:r>
              <a:rPr lang="en-US" sz="1400" dirty="0" err="1">
                <a:latin typeface="+mn-lt"/>
                <a:cs typeface="Arial" panose="020B0604020202020204" pitchFamily="34" charset="0"/>
              </a:rPr>
              <a:t>Boneh</a:t>
            </a:r>
            <a:r>
              <a:rPr lang="en-US" sz="1400" b="1" dirty="0">
                <a:latin typeface="+mn-lt"/>
                <a:cs typeface="Arial" panose="020B0604020202020204" pitchFamily="34" charset="0"/>
              </a:rPr>
              <a:t>,</a:t>
            </a:r>
            <a:r>
              <a:rPr lang="en-US" sz="1400" dirty="0">
                <a:latin typeface="+mn-lt"/>
                <a:cs typeface="Arial" panose="020B0604020202020204" pitchFamily="34" charset="0"/>
              </a:rPr>
              <a:t> “Adversarial Training and Robustness for Multiple Perturbations”, </a:t>
            </a:r>
            <a:r>
              <a:rPr lang="en-US" sz="1400" dirty="0" err="1">
                <a:latin typeface="+mn-lt"/>
                <a:cs typeface="Arial" panose="020B0604020202020204" pitchFamily="34" charset="0"/>
              </a:rPr>
              <a:t>NeurIPS</a:t>
            </a:r>
            <a:r>
              <a:rPr lang="en-US" sz="1400" dirty="0">
                <a:latin typeface="+mn-lt"/>
                <a:cs typeface="Arial" panose="020B0604020202020204" pitchFamily="34" charset="0"/>
              </a:rPr>
              <a:t> 2019</a:t>
            </a:r>
          </a:p>
        </p:txBody>
      </p:sp>
      <p:pic>
        <p:nvPicPr>
          <p:cNvPr id="22" name="Picture 21">
            <a:extLst>
              <a:ext uri="{FF2B5EF4-FFF2-40B4-BE49-F238E27FC236}">
                <a16:creationId xmlns:a16="http://schemas.microsoft.com/office/drawing/2014/main" id="{757A0047-0CBD-1343-8CD2-9A7D5F3D61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33756" y="1191349"/>
            <a:ext cx="2610943" cy="2610943"/>
          </a:xfrm>
          <a:prstGeom prst="rect">
            <a:avLst/>
          </a:prstGeom>
        </p:spPr>
      </p:pic>
      <p:pic>
        <p:nvPicPr>
          <p:cNvPr id="23" name="Picture 22">
            <a:extLst>
              <a:ext uri="{FF2B5EF4-FFF2-40B4-BE49-F238E27FC236}">
                <a16:creationId xmlns:a16="http://schemas.microsoft.com/office/drawing/2014/main" id="{AA9FBCF5-1B71-0C4A-8660-D6E198935F4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95742" y="4126837"/>
            <a:ext cx="3257867" cy="1824405"/>
          </a:xfrm>
          <a:prstGeom prst="rect">
            <a:avLst/>
          </a:prstGeom>
        </p:spPr>
      </p:pic>
    </p:spTree>
    <p:extLst>
      <p:ext uri="{BB962C8B-B14F-4D97-AF65-F5344CB8AC3E}">
        <p14:creationId xmlns:p14="http://schemas.microsoft.com/office/powerpoint/2010/main" val="2882594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74CE8F94-59DB-7340-B75B-0E0B3FF3B7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8866" y="1579915"/>
            <a:ext cx="1487317" cy="1017877"/>
          </a:xfrm>
          <a:prstGeom prst="rect">
            <a:avLst/>
          </a:prstGeom>
        </p:spPr>
      </p:pic>
      <p:pic>
        <p:nvPicPr>
          <p:cNvPr id="26" name="Picture 25">
            <a:extLst>
              <a:ext uri="{FF2B5EF4-FFF2-40B4-BE49-F238E27FC236}">
                <a16:creationId xmlns:a16="http://schemas.microsoft.com/office/drawing/2014/main" id="{5D78248A-E651-A743-8988-DD8F916AC5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6975" y="1286923"/>
            <a:ext cx="3309917" cy="2627192"/>
          </a:xfrm>
          <a:prstGeom prst="rect">
            <a:avLst/>
          </a:prstGeom>
        </p:spPr>
      </p:pic>
      <p:sp>
        <p:nvSpPr>
          <p:cNvPr id="4" name="Slide Number Placeholder 3">
            <a:extLst>
              <a:ext uri="{FF2B5EF4-FFF2-40B4-BE49-F238E27FC236}">
                <a16:creationId xmlns:a16="http://schemas.microsoft.com/office/drawing/2014/main" id="{4C197C75-5FF0-D44E-AE50-D9EC7CC12F27}"/>
              </a:ext>
            </a:extLst>
          </p:cNvPr>
          <p:cNvSpPr>
            <a:spLocks noGrp="1"/>
          </p:cNvSpPr>
          <p:nvPr>
            <p:ph type="sldNum" sz="quarter" idx="4"/>
          </p:nvPr>
        </p:nvSpPr>
        <p:spPr/>
        <p:txBody>
          <a:bodyPr/>
          <a:lstStyle/>
          <a:p>
            <a:fld id="{AC13E6D5-74F7-484E-B15D-5FF0E9020B73}" type="slidenum">
              <a:rPr lang="en-US" altLang="en-US" smtClean="0"/>
              <a:pPr/>
              <a:t>15</a:t>
            </a:fld>
            <a:endParaRPr lang="en-US" altLang="en-US" dirty="0"/>
          </a:p>
        </p:txBody>
      </p:sp>
      <p:grpSp>
        <p:nvGrpSpPr>
          <p:cNvPr id="2" name="Group 1">
            <a:extLst>
              <a:ext uri="{FF2B5EF4-FFF2-40B4-BE49-F238E27FC236}">
                <a16:creationId xmlns:a16="http://schemas.microsoft.com/office/drawing/2014/main" id="{BF3DB3B6-56AC-0D48-8DF3-F9C4FF6D57D6}"/>
              </a:ext>
            </a:extLst>
          </p:cNvPr>
          <p:cNvGrpSpPr/>
          <p:nvPr/>
        </p:nvGrpSpPr>
        <p:grpSpPr>
          <a:xfrm>
            <a:off x="592568" y="3896005"/>
            <a:ext cx="1235558" cy="1051340"/>
            <a:chOff x="592568" y="4248929"/>
            <a:chExt cx="1235558" cy="1051340"/>
          </a:xfrm>
        </p:grpSpPr>
        <p:sp>
          <p:nvSpPr>
            <p:cNvPr id="13" name="TextBox 12">
              <a:extLst>
                <a:ext uri="{FF2B5EF4-FFF2-40B4-BE49-F238E27FC236}">
                  <a16:creationId xmlns:a16="http://schemas.microsoft.com/office/drawing/2014/main" id="{3E4A8786-65F0-A84D-BF1C-1C6FEB9A500B}"/>
                </a:ext>
              </a:extLst>
            </p:cNvPr>
            <p:cNvSpPr txBox="1"/>
            <p:nvPr/>
          </p:nvSpPr>
          <p:spPr>
            <a:xfrm>
              <a:off x="594939" y="4248929"/>
              <a:ext cx="1095172" cy="461665"/>
            </a:xfrm>
            <a:prstGeom prst="rect">
              <a:avLst/>
            </a:prstGeom>
            <a:noFill/>
          </p:spPr>
          <p:txBody>
            <a:bodyPr wrap="none" rtlCol="0">
              <a:spAutoFit/>
            </a:bodyPr>
            <a:lstStyle/>
            <a:p>
              <a:r>
                <a:rPr lang="en-US" dirty="0"/>
                <a:t>MNIST:</a:t>
              </a:r>
            </a:p>
          </p:txBody>
        </p:sp>
        <p:pic>
          <p:nvPicPr>
            <p:cNvPr id="61" name="Picture 60">
              <a:extLst>
                <a:ext uri="{FF2B5EF4-FFF2-40B4-BE49-F238E27FC236}">
                  <a16:creationId xmlns:a16="http://schemas.microsoft.com/office/drawing/2014/main" id="{C8D02AB8-2B51-3643-9816-F999511FD8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2568" y="4710594"/>
              <a:ext cx="1235558" cy="589675"/>
            </a:xfrm>
            <a:prstGeom prst="rect">
              <a:avLst/>
            </a:prstGeom>
          </p:spPr>
        </p:pic>
      </p:grpSp>
      <p:pic>
        <p:nvPicPr>
          <p:cNvPr id="27" name="Picture 26">
            <a:extLst>
              <a:ext uri="{FF2B5EF4-FFF2-40B4-BE49-F238E27FC236}">
                <a16:creationId xmlns:a16="http://schemas.microsoft.com/office/drawing/2014/main" id="{D3DF51FD-9AC0-7243-A991-4EF3425C6E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06975" y="3877883"/>
            <a:ext cx="3309918" cy="2627193"/>
          </a:xfrm>
          <a:prstGeom prst="rect">
            <a:avLst/>
          </a:prstGeom>
        </p:spPr>
      </p:pic>
      <p:sp>
        <p:nvSpPr>
          <p:cNvPr id="42" name="TextBox 41">
            <a:extLst>
              <a:ext uri="{FF2B5EF4-FFF2-40B4-BE49-F238E27FC236}">
                <a16:creationId xmlns:a16="http://schemas.microsoft.com/office/drawing/2014/main" id="{8FA37820-28FA-C34D-B17D-022066C96B0D}"/>
              </a:ext>
            </a:extLst>
          </p:cNvPr>
          <p:cNvSpPr txBox="1"/>
          <p:nvPr/>
        </p:nvSpPr>
        <p:spPr>
          <a:xfrm>
            <a:off x="497952" y="1301436"/>
            <a:ext cx="1316386" cy="461665"/>
          </a:xfrm>
          <a:prstGeom prst="rect">
            <a:avLst/>
          </a:prstGeom>
          <a:noFill/>
        </p:spPr>
        <p:txBody>
          <a:bodyPr wrap="none" rtlCol="0">
            <a:spAutoFit/>
          </a:bodyPr>
          <a:lstStyle/>
          <a:p>
            <a:r>
              <a:rPr lang="en-US" dirty="0"/>
              <a:t>CIFAR10:</a:t>
            </a:r>
          </a:p>
        </p:txBody>
      </p:sp>
      <p:sp>
        <p:nvSpPr>
          <p:cNvPr id="65" name="Title 1">
            <a:extLst>
              <a:ext uri="{FF2B5EF4-FFF2-40B4-BE49-F238E27FC236}">
                <a16:creationId xmlns:a16="http://schemas.microsoft.com/office/drawing/2014/main" id="{AB5D50A1-ADC8-F245-AE72-0A911E10899B}"/>
              </a:ext>
            </a:extLst>
          </p:cNvPr>
          <p:cNvSpPr txBox="1">
            <a:spLocks/>
          </p:cNvSpPr>
          <p:nvPr/>
        </p:nvSpPr>
        <p:spPr bwMode="auto">
          <a:xfrm>
            <a:off x="594939" y="479388"/>
            <a:ext cx="8525710" cy="65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lvl1pPr algn="l" defTabSz="457200" rtl="0" eaLnBrk="0" fontAlgn="base" hangingPunct="0">
              <a:lnSpc>
                <a:spcPct val="85000"/>
              </a:lnSpc>
              <a:spcBef>
                <a:spcPct val="0"/>
              </a:spcBef>
              <a:spcAft>
                <a:spcPct val="0"/>
              </a:spcAft>
              <a:defRPr sz="3200" kern="1200">
                <a:solidFill>
                  <a:schemeClr val="bg2"/>
                </a:solidFill>
                <a:latin typeface="Arial"/>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Empirical multi-perturbation robustness</a:t>
            </a:r>
          </a:p>
        </p:txBody>
      </p:sp>
      <p:sp>
        <p:nvSpPr>
          <p:cNvPr id="32" name="TextBox 31">
            <a:extLst>
              <a:ext uri="{FF2B5EF4-FFF2-40B4-BE49-F238E27FC236}">
                <a16:creationId xmlns:a16="http://schemas.microsoft.com/office/drawing/2014/main" id="{A8756EDD-D138-5343-BB54-B307ACA132AC}"/>
              </a:ext>
            </a:extLst>
          </p:cNvPr>
          <p:cNvSpPr txBox="1"/>
          <p:nvPr/>
        </p:nvSpPr>
        <p:spPr>
          <a:xfrm>
            <a:off x="1063273" y="6474498"/>
            <a:ext cx="6984604" cy="307777"/>
          </a:xfrm>
          <a:prstGeom prst="rect">
            <a:avLst/>
          </a:prstGeom>
          <a:noFill/>
        </p:spPr>
        <p:txBody>
          <a:bodyPr wrap="none" rtlCol="0">
            <a:spAutoFit/>
          </a:bodyPr>
          <a:lstStyle/>
          <a:p>
            <a:r>
              <a:rPr lang="en-US" sz="1400" b="1" dirty="0">
                <a:latin typeface="+mn-lt"/>
                <a:cs typeface="Arial" panose="020B0604020202020204" pitchFamily="34" charset="0"/>
              </a:rPr>
              <a:t>T</a:t>
            </a:r>
            <a:r>
              <a:rPr lang="en-US" sz="1400" dirty="0">
                <a:latin typeface="+mn-lt"/>
                <a:cs typeface="Arial" panose="020B0604020202020204" pitchFamily="34" charset="0"/>
              </a:rPr>
              <a:t> &amp; </a:t>
            </a:r>
            <a:r>
              <a:rPr lang="en-US" sz="1400" dirty="0" err="1">
                <a:latin typeface="+mn-lt"/>
                <a:cs typeface="Arial" panose="020B0604020202020204" pitchFamily="34" charset="0"/>
              </a:rPr>
              <a:t>Boneh</a:t>
            </a:r>
            <a:r>
              <a:rPr lang="en-US" sz="1400" b="1" dirty="0">
                <a:latin typeface="+mn-lt"/>
                <a:cs typeface="Arial" panose="020B0604020202020204" pitchFamily="34" charset="0"/>
              </a:rPr>
              <a:t>,</a:t>
            </a:r>
            <a:r>
              <a:rPr lang="en-US" sz="1400" dirty="0">
                <a:latin typeface="+mn-lt"/>
                <a:cs typeface="Arial" panose="020B0604020202020204" pitchFamily="34" charset="0"/>
              </a:rPr>
              <a:t> “Adversarial Training and Robustness for Multiple Perturbations”, </a:t>
            </a:r>
            <a:r>
              <a:rPr lang="en-US" sz="1400" dirty="0" err="1">
                <a:latin typeface="+mn-lt"/>
                <a:cs typeface="Arial" panose="020B0604020202020204" pitchFamily="34" charset="0"/>
              </a:rPr>
              <a:t>NeurIPS</a:t>
            </a:r>
            <a:r>
              <a:rPr lang="en-US" sz="1400" dirty="0">
                <a:latin typeface="+mn-lt"/>
                <a:cs typeface="Arial" panose="020B0604020202020204" pitchFamily="34" charset="0"/>
              </a:rPr>
              <a:t> 2019</a:t>
            </a:r>
          </a:p>
        </p:txBody>
      </p:sp>
      <p:pic>
        <p:nvPicPr>
          <p:cNvPr id="22" name="Picture 21">
            <a:extLst>
              <a:ext uri="{FF2B5EF4-FFF2-40B4-BE49-F238E27FC236}">
                <a16:creationId xmlns:a16="http://schemas.microsoft.com/office/drawing/2014/main" id="{757A0047-0CBD-1343-8CD2-9A7D5F3D61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33756" y="1191349"/>
            <a:ext cx="2610943" cy="2610943"/>
          </a:xfrm>
          <a:prstGeom prst="rect">
            <a:avLst/>
          </a:prstGeom>
        </p:spPr>
      </p:pic>
      <p:pic>
        <p:nvPicPr>
          <p:cNvPr id="23" name="Picture 22">
            <a:extLst>
              <a:ext uri="{FF2B5EF4-FFF2-40B4-BE49-F238E27FC236}">
                <a16:creationId xmlns:a16="http://schemas.microsoft.com/office/drawing/2014/main" id="{AA9FBCF5-1B71-0C4A-8660-D6E198935F4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95742" y="4126837"/>
            <a:ext cx="3257867" cy="1824405"/>
          </a:xfrm>
          <a:prstGeom prst="rect">
            <a:avLst/>
          </a:prstGeom>
        </p:spPr>
      </p:pic>
      <p:sp>
        <p:nvSpPr>
          <p:cNvPr id="14" name="Rectangle 13">
            <a:extLst>
              <a:ext uri="{FF2B5EF4-FFF2-40B4-BE49-F238E27FC236}">
                <a16:creationId xmlns:a16="http://schemas.microsoft.com/office/drawing/2014/main" id="{D51C6B86-1AA5-4A45-A026-42151AA6EE92}"/>
              </a:ext>
            </a:extLst>
          </p:cNvPr>
          <p:cNvSpPr/>
          <p:nvPr/>
        </p:nvSpPr>
        <p:spPr>
          <a:xfrm>
            <a:off x="107753" y="1254839"/>
            <a:ext cx="8966304" cy="5495352"/>
          </a:xfrm>
          <a:prstGeom prst="rect">
            <a:avLst/>
          </a:prstGeom>
          <a:solidFill>
            <a:schemeClr val="accent6">
              <a:lumMod val="20000"/>
              <a:lumOff val="80000"/>
              <a:alpha val="9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800" b="1" dirty="0">
                <a:solidFill>
                  <a:schemeClr val="tx1"/>
                </a:solidFill>
              </a:rPr>
              <a:t>Current defenses scale poorly to multiple perturbations</a:t>
            </a:r>
            <a:br>
              <a:rPr lang="en-US" sz="4800" b="1" dirty="0">
                <a:solidFill>
                  <a:schemeClr val="tx1"/>
                </a:solidFill>
              </a:rPr>
            </a:br>
            <a:endParaRPr lang="en-US" sz="4800" b="1" dirty="0">
              <a:solidFill>
                <a:schemeClr val="tx1"/>
              </a:solidFill>
            </a:endParaRPr>
          </a:p>
          <a:p>
            <a:pPr algn="ctr"/>
            <a:r>
              <a:rPr lang="en-US" sz="3600" b="1" dirty="0">
                <a:solidFill>
                  <a:srgbClr val="C00000"/>
                </a:solidFill>
              </a:rPr>
              <a:t>We also prove that a robustness tradeoff is </a:t>
            </a:r>
            <a:r>
              <a:rPr lang="en-US" sz="3600" b="1" i="1" dirty="0">
                <a:solidFill>
                  <a:srgbClr val="C00000"/>
                </a:solidFill>
              </a:rPr>
              <a:t>inherent</a:t>
            </a:r>
            <a:r>
              <a:rPr lang="en-US" sz="3600" b="1" dirty="0">
                <a:solidFill>
                  <a:srgbClr val="C00000"/>
                </a:solidFill>
              </a:rPr>
              <a:t> for simple data distributions</a:t>
            </a:r>
          </a:p>
        </p:txBody>
      </p:sp>
    </p:spTree>
    <p:extLst>
      <p:ext uri="{BB962C8B-B14F-4D97-AF65-F5344CB8AC3E}">
        <p14:creationId xmlns:p14="http://schemas.microsoft.com/office/powerpoint/2010/main" val="2191161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C4EC10-A933-3242-AA31-FCBC259583FC}"/>
              </a:ext>
            </a:extLst>
          </p:cNvPr>
          <p:cNvSpPr>
            <a:spLocks noGrp="1"/>
          </p:cNvSpPr>
          <p:nvPr>
            <p:ph sz="quarter" idx="10"/>
          </p:nvPr>
        </p:nvSpPr>
        <p:spPr>
          <a:xfrm>
            <a:off x="594939" y="1714500"/>
            <a:ext cx="8356556" cy="4664112"/>
          </a:xfrm>
        </p:spPr>
        <p:txBody>
          <a:bodyPr>
            <a:normAutofit fontScale="92500" lnSpcReduction="10000"/>
          </a:bodyPr>
          <a:lstStyle/>
          <a:p>
            <a:pPr>
              <a:buClr>
                <a:schemeClr val="bg1">
                  <a:lumMod val="65000"/>
                </a:schemeClr>
              </a:buClr>
            </a:pPr>
            <a:r>
              <a:rPr lang="en-US" dirty="0">
                <a:solidFill>
                  <a:schemeClr val="bg1">
                    <a:lumMod val="65000"/>
                  </a:schemeClr>
                </a:solidFill>
                <a:latin typeface="+mn-lt"/>
              </a:rPr>
              <a:t>Most papers study a “toy” problem</a:t>
            </a:r>
            <a:br>
              <a:rPr lang="en-US" dirty="0">
                <a:solidFill>
                  <a:schemeClr val="bg1">
                    <a:lumMod val="65000"/>
                  </a:schemeClr>
                </a:solidFill>
                <a:latin typeface="+mn-lt"/>
              </a:rPr>
            </a:br>
            <a:r>
              <a:rPr lang="en-US" sz="2400" dirty="0">
                <a:solidFill>
                  <a:schemeClr val="bg1">
                    <a:lumMod val="65000"/>
                  </a:schemeClr>
                </a:solidFill>
                <a:latin typeface="+mn-lt"/>
              </a:rPr>
              <a:t>Solving it is not useful per se, but maybe we’ll find new insights or techniques</a:t>
            </a:r>
          </a:p>
          <a:p>
            <a:pPr>
              <a:buClr>
                <a:schemeClr val="bg1">
                  <a:lumMod val="65000"/>
                </a:schemeClr>
              </a:buClr>
            </a:pPr>
            <a:endParaRPr lang="en-US" sz="2400" dirty="0">
              <a:solidFill>
                <a:schemeClr val="bg1">
                  <a:lumMod val="65000"/>
                </a:schemeClr>
              </a:solidFill>
              <a:latin typeface="+mn-lt"/>
            </a:endParaRPr>
          </a:p>
          <a:p>
            <a:pPr lvl="1">
              <a:buClr>
                <a:schemeClr val="bg1">
                  <a:lumMod val="65000"/>
                </a:schemeClr>
              </a:buClr>
            </a:pPr>
            <a:r>
              <a:rPr lang="en-US" dirty="0">
                <a:solidFill>
                  <a:schemeClr val="bg1">
                    <a:lumMod val="65000"/>
                  </a:schemeClr>
                </a:solidFill>
              </a:rPr>
              <a:t>Going beyond this toy problem (even slightly) is hard</a:t>
            </a:r>
          </a:p>
          <a:p>
            <a:pPr marL="514350" lvl="1" indent="-514350">
              <a:buFont typeface="+mj-lt"/>
              <a:buAutoNum type="arabicPeriod"/>
            </a:pPr>
            <a:endParaRPr lang="en-US" dirty="0"/>
          </a:p>
          <a:p>
            <a:pPr lvl="1"/>
            <a:r>
              <a:rPr lang="en-US" dirty="0"/>
              <a:t>Overfitting to the toy problem happens and is harmful</a:t>
            </a:r>
          </a:p>
          <a:p>
            <a:pPr lvl="1"/>
            <a:endParaRPr lang="en-US" dirty="0">
              <a:solidFill>
                <a:schemeClr val="bg1">
                  <a:lumMod val="75000"/>
                </a:schemeClr>
              </a:solidFill>
            </a:endParaRPr>
          </a:p>
          <a:p>
            <a:pPr lvl="1">
              <a:buClr>
                <a:schemeClr val="bg1">
                  <a:lumMod val="65000"/>
                </a:schemeClr>
              </a:buClr>
            </a:pPr>
            <a:r>
              <a:rPr lang="en-US" dirty="0">
                <a:solidFill>
                  <a:schemeClr val="bg1">
                    <a:lumMod val="65000"/>
                  </a:schemeClr>
                </a:solidFill>
              </a:rPr>
              <a:t>The “non-toy” version of the problem is not actually that relevant for computer security</a:t>
            </a:r>
            <a:br>
              <a:rPr lang="en-US" dirty="0">
                <a:solidFill>
                  <a:schemeClr val="bg1">
                    <a:lumMod val="65000"/>
                  </a:schemeClr>
                </a:solidFill>
              </a:rPr>
            </a:br>
            <a:r>
              <a:rPr lang="en-US" sz="2400" dirty="0">
                <a:solidFill>
                  <a:schemeClr val="bg1">
                    <a:lumMod val="65000"/>
                  </a:schemeClr>
                </a:solidFill>
              </a:rPr>
              <a:t>(except for ad-blocking)</a:t>
            </a:r>
          </a:p>
        </p:txBody>
      </p:sp>
      <p:sp>
        <p:nvSpPr>
          <p:cNvPr id="4" name="Slide Number Placeholder 3">
            <a:extLst>
              <a:ext uri="{FF2B5EF4-FFF2-40B4-BE49-F238E27FC236}">
                <a16:creationId xmlns:a16="http://schemas.microsoft.com/office/drawing/2014/main" id="{B1FB96A3-B303-A641-ABC7-E59BD5168E78}"/>
              </a:ext>
            </a:extLst>
          </p:cNvPr>
          <p:cNvSpPr>
            <a:spLocks noGrp="1"/>
          </p:cNvSpPr>
          <p:nvPr>
            <p:ph type="sldNum" sz="quarter" idx="4"/>
          </p:nvPr>
        </p:nvSpPr>
        <p:spPr/>
        <p:txBody>
          <a:bodyPr/>
          <a:lstStyle/>
          <a:p>
            <a:fld id="{AC13E6D5-74F7-484E-B15D-5FF0E9020B73}" type="slidenum">
              <a:rPr lang="en-US" altLang="en-US" smtClean="0"/>
              <a:pPr/>
              <a:t>16</a:t>
            </a:fld>
            <a:endParaRPr lang="en-US" altLang="en-US" dirty="0"/>
          </a:p>
        </p:txBody>
      </p:sp>
      <p:sp>
        <p:nvSpPr>
          <p:cNvPr id="6" name="Title 1">
            <a:extLst>
              <a:ext uri="{FF2B5EF4-FFF2-40B4-BE49-F238E27FC236}">
                <a16:creationId xmlns:a16="http://schemas.microsoft.com/office/drawing/2014/main" id="{7A4162D0-E7E8-8A40-9543-47269064A0E8}"/>
              </a:ext>
            </a:extLst>
          </p:cNvPr>
          <p:cNvSpPr txBox="1">
            <a:spLocks/>
          </p:cNvSpPr>
          <p:nvPr/>
        </p:nvSpPr>
        <p:spPr bwMode="auto">
          <a:xfrm>
            <a:off x="594939" y="479388"/>
            <a:ext cx="8525710" cy="65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lvl1pPr algn="l" defTabSz="457200" rtl="0" eaLnBrk="0" fontAlgn="base" hangingPunct="0">
              <a:lnSpc>
                <a:spcPct val="85000"/>
              </a:lnSpc>
              <a:spcBef>
                <a:spcPct val="0"/>
              </a:spcBef>
              <a:spcAft>
                <a:spcPct val="0"/>
              </a:spcAft>
              <a:defRPr sz="3200" kern="1200">
                <a:solidFill>
                  <a:schemeClr val="bg2"/>
                </a:solidFill>
                <a:latin typeface="Arial"/>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Outline</a:t>
            </a:r>
          </a:p>
        </p:txBody>
      </p:sp>
    </p:spTree>
    <p:extLst>
      <p:ext uri="{BB962C8B-B14F-4D97-AF65-F5344CB8AC3E}">
        <p14:creationId xmlns:p14="http://schemas.microsoft.com/office/powerpoint/2010/main" val="167359999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727F452-177B-0E40-AF91-FBC0F4461A4D}"/>
              </a:ext>
            </a:extLst>
          </p:cNvPr>
          <p:cNvSpPr>
            <a:spLocks noGrp="1"/>
          </p:cNvSpPr>
          <p:nvPr>
            <p:ph sz="quarter" idx="10"/>
          </p:nvPr>
        </p:nvSpPr>
        <p:spPr>
          <a:xfrm>
            <a:off x="594938" y="1211580"/>
            <a:ext cx="8061703" cy="5012056"/>
          </a:xfrm>
        </p:spPr>
        <p:txBody>
          <a:bodyPr/>
          <a:lstStyle/>
          <a:p>
            <a:pPr marL="344488" lvl="2" indent="0">
              <a:buNone/>
            </a:pPr>
            <a:endParaRPr lang="en-US" sz="1800" dirty="0"/>
          </a:p>
          <a:p>
            <a:pPr marL="344488" lvl="2" indent="0">
              <a:buNone/>
            </a:pPr>
            <a:endParaRPr lang="en-US" sz="1800" dirty="0"/>
          </a:p>
          <a:p>
            <a:pPr marL="344488" lvl="2" indent="0">
              <a:buNone/>
            </a:pPr>
            <a:endParaRPr lang="en-US" sz="1800" dirty="0"/>
          </a:p>
          <a:p>
            <a:pPr marL="114300" lvl="1" indent="0">
              <a:buNone/>
            </a:pPr>
            <a:r>
              <a:rPr lang="en-US" sz="2400" dirty="0"/>
              <a:t>Highest robustness claims in the literature:</a:t>
            </a:r>
          </a:p>
          <a:p>
            <a:pPr lvl="2">
              <a:spcBef>
                <a:spcPts val="1080"/>
              </a:spcBef>
            </a:pPr>
            <a:r>
              <a:rPr lang="en-US" sz="2000" dirty="0"/>
              <a:t>80% robust accuracy to l</a:t>
            </a:r>
            <a:r>
              <a:rPr lang="en-US" sz="2000" baseline="-25000" dirty="0"/>
              <a:t>0 </a:t>
            </a:r>
            <a:r>
              <a:rPr lang="en-US" sz="2000" dirty="0"/>
              <a:t>= 30			</a:t>
            </a:r>
          </a:p>
          <a:p>
            <a:pPr lvl="2">
              <a:spcBef>
                <a:spcPts val="2280"/>
              </a:spcBef>
            </a:pPr>
            <a:r>
              <a:rPr lang="en-US" sz="2000" b="1" dirty="0"/>
              <a:t>Certified</a:t>
            </a:r>
            <a:r>
              <a:rPr lang="en-US" sz="2000" dirty="0"/>
              <a:t> 85% robust accuracy to l</a:t>
            </a:r>
            <a:r>
              <a:rPr lang="en-US" sz="2000" baseline="-25000" dirty="0"/>
              <a:t> ∞ </a:t>
            </a:r>
            <a:r>
              <a:rPr lang="en-US" sz="2000" dirty="0"/>
              <a:t>= 0.4</a:t>
            </a:r>
            <a:endParaRPr lang="en-US" sz="2000" b="1" dirty="0"/>
          </a:p>
        </p:txBody>
      </p:sp>
      <p:sp>
        <p:nvSpPr>
          <p:cNvPr id="4" name="Slide Number Placeholder 3">
            <a:extLst>
              <a:ext uri="{FF2B5EF4-FFF2-40B4-BE49-F238E27FC236}">
                <a16:creationId xmlns:a16="http://schemas.microsoft.com/office/drawing/2014/main" id="{B3D22543-0347-5D4B-B839-AE114B5A44DE}"/>
              </a:ext>
            </a:extLst>
          </p:cNvPr>
          <p:cNvSpPr>
            <a:spLocks noGrp="1"/>
          </p:cNvSpPr>
          <p:nvPr>
            <p:ph type="sldNum" sz="quarter" idx="4"/>
          </p:nvPr>
        </p:nvSpPr>
        <p:spPr/>
        <p:txBody>
          <a:bodyPr/>
          <a:lstStyle/>
          <a:p>
            <a:fld id="{AC13E6D5-74F7-484E-B15D-5FF0E9020B73}" type="slidenum">
              <a:rPr lang="en-US" altLang="en-US" smtClean="0"/>
              <a:pPr/>
              <a:t>17</a:t>
            </a:fld>
            <a:endParaRPr lang="en-US" altLang="en-US" dirty="0"/>
          </a:p>
        </p:txBody>
      </p:sp>
      <p:sp>
        <p:nvSpPr>
          <p:cNvPr id="8" name="TextBox 7">
            <a:extLst>
              <a:ext uri="{FF2B5EF4-FFF2-40B4-BE49-F238E27FC236}">
                <a16:creationId xmlns:a16="http://schemas.microsoft.com/office/drawing/2014/main" id="{91A7E9E1-9BE4-D64C-9FEA-B1D92869325B}"/>
              </a:ext>
            </a:extLst>
          </p:cNvPr>
          <p:cNvSpPr txBox="1"/>
          <p:nvPr/>
        </p:nvSpPr>
        <p:spPr>
          <a:xfrm>
            <a:off x="159787" y="6481935"/>
            <a:ext cx="864345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Jacobsen </a:t>
            </a:r>
            <a:r>
              <a:rPr lang="en-US" sz="1400" b="1" dirty="0">
                <a:latin typeface="Arial" panose="020B0604020202020204" pitchFamily="34" charset="0"/>
                <a:cs typeface="Arial" panose="020B0604020202020204" pitchFamily="34" charset="0"/>
              </a:rPr>
              <a:t>et al.,</a:t>
            </a:r>
            <a:r>
              <a:rPr lang="en-US" sz="1400" dirty="0">
                <a:latin typeface="Arial" panose="020B0604020202020204" pitchFamily="34" charset="0"/>
                <a:cs typeface="Arial" panose="020B0604020202020204" pitchFamily="34" charset="0"/>
              </a:rPr>
              <a:t> “Exploiting Excessive Invariance caused by Norm-Bounded Adversarial Robustness”, 2019</a:t>
            </a:r>
          </a:p>
        </p:txBody>
      </p:sp>
      <p:pic>
        <p:nvPicPr>
          <p:cNvPr id="9" name="Picture 8">
            <a:extLst>
              <a:ext uri="{FF2B5EF4-FFF2-40B4-BE49-F238E27FC236}">
                <a16:creationId xmlns:a16="http://schemas.microsoft.com/office/drawing/2014/main" id="{72DE0E3C-4222-3A47-8CDD-E7182C7A87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7405" y="1450063"/>
            <a:ext cx="2373630" cy="589675"/>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0A1754C8-23F7-4F41-8DEE-29EAC9C2837F}"/>
                  </a:ext>
                </a:extLst>
              </p:cNvPr>
              <p:cNvSpPr/>
              <p:nvPr/>
            </p:nvSpPr>
            <p:spPr>
              <a:xfrm>
                <a:off x="4937229" y="1518331"/>
                <a:ext cx="1537665" cy="4531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CH" i="1" smtClean="0">
                          <a:latin typeface="Cambria Math" panose="02040503050406030204" pitchFamily="18" charset="0"/>
                          <a:ea typeface="Cambria Math" panose="02040503050406030204" pitchFamily="18" charset="0"/>
                        </a:rPr>
                        <m:t>∈</m:t>
                      </m:r>
                      <m:d>
                        <m:dPr>
                          <m:begChr m:val="{"/>
                          <m:endChr m:val="}"/>
                          <m:ctrlPr>
                            <a:rPr lang="fr-CH" b="0" i="1" smtClean="0">
                              <a:latin typeface="Cambria Math" panose="02040503050406030204" pitchFamily="18" charset="0"/>
                              <a:ea typeface="Cambria Math" panose="02040503050406030204" pitchFamily="18" charset="0"/>
                            </a:rPr>
                          </m:ctrlPr>
                        </m:dPr>
                        <m:e>
                          <m:r>
                            <a:rPr lang="fr-CH" b="0" i="1" smtClean="0">
                              <a:latin typeface="Cambria Math" panose="02040503050406030204" pitchFamily="18" charset="0"/>
                              <a:ea typeface="Cambria Math" panose="02040503050406030204" pitchFamily="18" charset="0"/>
                            </a:rPr>
                            <m:t>0, 1</m:t>
                          </m:r>
                        </m:e>
                      </m:d>
                      <m:r>
                        <a:rPr lang="fr-CH" b="0" i="1" baseline="30000" smtClean="0">
                          <a:latin typeface="Cambria Math" panose="02040503050406030204" pitchFamily="18" charset="0"/>
                          <a:ea typeface="Cambria Math" panose="02040503050406030204" pitchFamily="18" charset="0"/>
                        </a:rPr>
                        <m:t>784</m:t>
                      </m:r>
                    </m:oMath>
                  </m:oMathPara>
                </a14:m>
                <a:endParaRPr lang="en-US" baseline="30000" dirty="0"/>
              </a:p>
            </p:txBody>
          </p:sp>
        </mc:Choice>
        <mc:Fallback xmlns="">
          <p:sp>
            <p:nvSpPr>
              <p:cNvPr id="10" name="Rectangle 9">
                <a:extLst>
                  <a:ext uri="{FF2B5EF4-FFF2-40B4-BE49-F238E27FC236}">
                    <a16:creationId xmlns:a16="http://schemas.microsoft.com/office/drawing/2014/main" id="{0A1754C8-23F7-4F41-8DEE-29EAC9C2837F}"/>
                  </a:ext>
                </a:extLst>
              </p:cNvPr>
              <p:cNvSpPr>
                <a:spLocks noRot="1" noChangeAspect="1" noMove="1" noResize="1" noEditPoints="1" noAdjustHandles="1" noChangeArrowheads="1" noChangeShapeType="1" noTextEdit="1"/>
              </p:cNvSpPr>
              <p:nvPr/>
            </p:nvSpPr>
            <p:spPr>
              <a:xfrm>
                <a:off x="4937229" y="1518331"/>
                <a:ext cx="1537665" cy="453137"/>
              </a:xfrm>
              <a:prstGeom prst="rect">
                <a:avLst/>
              </a:prstGeom>
              <a:blipFill>
                <a:blip r:embed="rId4"/>
                <a:stretch>
                  <a:fillRect/>
                </a:stretch>
              </a:blipFill>
            </p:spPr>
            <p:txBody>
              <a:bodyPr/>
              <a:lstStyle/>
              <a:p>
                <a:r>
                  <a:rPr lang="en-US">
                    <a:noFill/>
                  </a:rPr>
                  <a:t> </a:t>
                </a:r>
              </a:p>
            </p:txBody>
          </p:sp>
        </mc:Fallback>
      </mc:AlternateContent>
      <p:sp>
        <p:nvSpPr>
          <p:cNvPr id="17" name="Title 1">
            <a:extLst>
              <a:ext uri="{FF2B5EF4-FFF2-40B4-BE49-F238E27FC236}">
                <a16:creationId xmlns:a16="http://schemas.microsoft.com/office/drawing/2014/main" id="{4C867542-A292-FF4A-AF60-2F30385F0166}"/>
              </a:ext>
            </a:extLst>
          </p:cNvPr>
          <p:cNvSpPr txBox="1">
            <a:spLocks/>
          </p:cNvSpPr>
          <p:nvPr/>
        </p:nvSpPr>
        <p:spPr bwMode="auto">
          <a:xfrm>
            <a:off x="594939" y="479388"/>
            <a:ext cx="8525710" cy="65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lvl1pPr algn="l" defTabSz="457200" rtl="0" eaLnBrk="0" fontAlgn="base" hangingPunct="0">
              <a:lnSpc>
                <a:spcPct val="85000"/>
              </a:lnSpc>
              <a:spcBef>
                <a:spcPct val="0"/>
              </a:spcBef>
              <a:spcAft>
                <a:spcPct val="0"/>
              </a:spcAft>
              <a:defRPr sz="3200" kern="1200">
                <a:solidFill>
                  <a:schemeClr val="bg2"/>
                </a:solidFill>
                <a:latin typeface="Arial"/>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Invariance adversarial examples</a:t>
            </a:r>
          </a:p>
        </p:txBody>
      </p:sp>
      <p:grpSp>
        <p:nvGrpSpPr>
          <p:cNvPr id="5" name="Group 4">
            <a:extLst>
              <a:ext uri="{FF2B5EF4-FFF2-40B4-BE49-F238E27FC236}">
                <a16:creationId xmlns:a16="http://schemas.microsoft.com/office/drawing/2014/main" id="{AC6CA481-38CA-7F47-A354-4A3C005EB065}"/>
              </a:ext>
            </a:extLst>
          </p:cNvPr>
          <p:cNvGrpSpPr/>
          <p:nvPr/>
        </p:nvGrpSpPr>
        <p:grpSpPr>
          <a:xfrm>
            <a:off x="675497" y="4074910"/>
            <a:ext cx="3911955" cy="2082800"/>
            <a:chOff x="923869" y="4179897"/>
            <a:chExt cx="3911955" cy="2082800"/>
          </a:xfrm>
        </p:grpSpPr>
        <p:grpSp>
          <p:nvGrpSpPr>
            <p:cNvPr id="11" name="Group 10">
              <a:extLst>
                <a:ext uri="{FF2B5EF4-FFF2-40B4-BE49-F238E27FC236}">
                  <a16:creationId xmlns:a16="http://schemas.microsoft.com/office/drawing/2014/main" id="{E50AD140-4E85-BD4E-A4F3-FEE049CC599F}"/>
                </a:ext>
              </a:extLst>
            </p:cNvPr>
            <p:cNvGrpSpPr/>
            <p:nvPr/>
          </p:nvGrpSpPr>
          <p:grpSpPr>
            <a:xfrm>
              <a:off x="923869" y="4325965"/>
              <a:ext cx="809837" cy="1796551"/>
              <a:chOff x="923869" y="4131655"/>
              <a:chExt cx="809837" cy="1796551"/>
            </a:xfrm>
          </p:grpSpPr>
          <p:sp>
            <p:nvSpPr>
              <p:cNvPr id="13" name="TextBox 12">
                <a:extLst>
                  <a:ext uri="{FF2B5EF4-FFF2-40B4-BE49-F238E27FC236}">
                    <a16:creationId xmlns:a16="http://schemas.microsoft.com/office/drawing/2014/main" id="{B3E3F480-49FD-4B4D-B75B-A3E3CD4970EC}"/>
                  </a:ext>
                </a:extLst>
              </p:cNvPr>
              <p:cNvSpPr txBox="1"/>
              <p:nvPr/>
            </p:nvSpPr>
            <p:spPr>
              <a:xfrm>
                <a:off x="923869" y="4131655"/>
                <a:ext cx="809837" cy="338554"/>
              </a:xfrm>
              <a:prstGeom prst="rect">
                <a:avLst/>
              </a:prstGeom>
              <a:noFill/>
            </p:spPr>
            <p:txBody>
              <a:bodyPr wrap="none" rtlCol="0">
                <a:spAutoFit/>
              </a:bodyPr>
              <a:lstStyle/>
              <a:p>
                <a:r>
                  <a:rPr lang="en-US" sz="1600" dirty="0"/>
                  <a:t>natural</a:t>
                </a:r>
              </a:p>
            </p:txBody>
          </p:sp>
          <p:sp>
            <p:nvSpPr>
              <p:cNvPr id="14" name="TextBox 13">
                <a:extLst>
                  <a:ext uri="{FF2B5EF4-FFF2-40B4-BE49-F238E27FC236}">
                    <a16:creationId xmlns:a16="http://schemas.microsoft.com/office/drawing/2014/main" id="{DFC369B3-D267-6B4D-99D8-8E9BD02AC08C}"/>
                  </a:ext>
                </a:extLst>
              </p:cNvPr>
              <p:cNvSpPr txBox="1"/>
              <p:nvPr/>
            </p:nvSpPr>
            <p:spPr>
              <a:xfrm>
                <a:off x="923869" y="5589652"/>
                <a:ext cx="696024" cy="338554"/>
              </a:xfrm>
              <a:prstGeom prst="rect">
                <a:avLst/>
              </a:prstGeom>
              <a:noFill/>
            </p:spPr>
            <p:txBody>
              <a:bodyPr wrap="none" rtlCol="0">
                <a:spAutoFit/>
              </a:bodyPr>
              <a:lstStyle/>
              <a:p>
                <a:r>
                  <a:rPr lang="en-US" sz="1600" dirty="0"/>
                  <a:t>l</a:t>
                </a:r>
                <a:r>
                  <a:rPr lang="en-US" sz="1600" baseline="-25000" dirty="0"/>
                  <a:t>0</a:t>
                </a:r>
                <a:r>
                  <a:rPr lang="en-US" sz="1600" dirty="0"/>
                  <a:t> ≤ 30</a:t>
                </a:r>
              </a:p>
            </p:txBody>
          </p:sp>
          <p:sp>
            <p:nvSpPr>
              <p:cNvPr id="15" name="TextBox 14">
                <a:extLst>
                  <a:ext uri="{FF2B5EF4-FFF2-40B4-BE49-F238E27FC236}">
                    <a16:creationId xmlns:a16="http://schemas.microsoft.com/office/drawing/2014/main" id="{45E38F66-35A5-AC45-A8FB-A9FF7214F620}"/>
                  </a:ext>
                </a:extLst>
              </p:cNvPr>
              <p:cNvSpPr txBox="1"/>
              <p:nvPr/>
            </p:nvSpPr>
            <p:spPr>
              <a:xfrm>
                <a:off x="923869" y="4874355"/>
                <a:ext cx="787395" cy="338554"/>
              </a:xfrm>
              <a:prstGeom prst="rect">
                <a:avLst/>
              </a:prstGeom>
              <a:noFill/>
            </p:spPr>
            <p:txBody>
              <a:bodyPr wrap="none" rtlCol="0">
                <a:spAutoFit/>
              </a:bodyPr>
              <a:lstStyle/>
              <a:p>
                <a:r>
                  <a:rPr lang="en-US" sz="1600" dirty="0"/>
                  <a:t>l</a:t>
                </a:r>
                <a:r>
                  <a:rPr lang="en-US" sz="1600" baseline="-25000" dirty="0"/>
                  <a:t>∞</a:t>
                </a:r>
                <a:r>
                  <a:rPr lang="en-US" sz="1600" dirty="0"/>
                  <a:t> ≤ 0.4</a:t>
                </a:r>
              </a:p>
            </p:txBody>
          </p:sp>
        </p:grpSp>
        <p:pic>
          <p:nvPicPr>
            <p:cNvPr id="3" name="Picture 2">
              <a:extLst>
                <a:ext uri="{FF2B5EF4-FFF2-40B4-BE49-F238E27FC236}">
                  <a16:creationId xmlns:a16="http://schemas.microsoft.com/office/drawing/2014/main" id="{BDC7E827-992A-E744-ACBE-CB7B670BA0E4}"/>
                </a:ext>
              </a:extLst>
            </p:cNvPr>
            <p:cNvPicPr>
              <a:picLocks noChangeAspect="1"/>
            </p:cNvPicPr>
            <p:nvPr/>
          </p:nvPicPr>
          <p:blipFill>
            <a:blip r:embed="rId5"/>
            <a:stretch>
              <a:fillRect/>
            </a:stretch>
          </p:blipFill>
          <p:spPr>
            <a:xfrm>
              <a:off x="1876724" y="4179897"/>
              <a:ext cx="2959100" cy="2082800"/>
            </a:xfrm>
            <a:prstGeom prst="rect">
              <a:avLst/>
            </a:prstGeom>
          </p:spPr>
        </p:pic>
      </p:grpSp>
      <p:pic>
        <p:nvPicPr>
          <p:cNvPr id="19" name="Picture 18">
            <a:extLst>
              <a:ext uri="{FF2B5EF4-FFF2-40B4-BE49-F238E27FC236}">
                <a16:creationId xmlns:a16="http://schemas.microsoft.com/office/drawing/2014/main" id="{EEDC7A03-81B9-8C4F-AF68-29F51D9196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73610" y="2648635"/>
            <a:ext cx="522065" cy="522065"/>
          </a:xfrm>
          <a:prstGeom prst="rect">
            <a:avLst/>
          </a:prstGeom>
          <a:ln>
            <a:solidFill>
              <a:schemeClr val="tx1"/>
            </a:solidFill>
          </a:ln>
        </p:spPr>
      </p:pic>
      <p:pic>
        <p:nvPicPr>
          <p:cNvPr id="21" name="Picture 20">
            <a:extLst>
              <a:ext uri="{FF2B5EF4-FFF2-40B4-BE49-F238E27FC236}">
                <a16:creationId xmlns:a16="http://schemas.microsoft.com/office/drawing/2014/main" id="{1872A505-9E76-244F-973C-1BA72C547C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73610" y="3252193"/>
            <a:ext cx="522065" cy="522065"/>
          </a:xfrm>
          <a:prstGeom prst="rect">
            <a:avLst/>
          </a:prstGeom>
          <a:ln>
            <a:solidFill>
              <a:schemeClr val="tx1"/>
            </a:solidFill>
          </a:ln>
        </p:spPr>
      </p:pic>
      <p:grpSp>
        <p:nvGrpSpPr>
          <p:cNvPr id="25" name="Group 24">
            <a:extLst>
              <a:ext uri="{FF2B5EF4-FFF2-40B4-BE49-F238E27FC236}">
                <a16:creationId xmlns:a16="http://schemas.microsoft.com/office/drawing/2014/main" id="{25FFE7A8-2EC4-3D48-ABB2-5337E52BDEC9}"/>
              </a:ext>
            </a:extLst>
          </p:cNvPr>
          <p:cNvGrpSpPr/>
          <p:nvPr/>
        </p:nvGrpSpPr>
        <p:grpSpPr>
          <a:xfrm>
            <a:off x="4730470" y="3804254"/>
            <a:ext cx="4346864" cy="2453526"/>
            <a:chOff x="4845387" y="3867647"/>
            <a:chExt cx="4346864" cy="2453526"/>
          </a:xfrm>
        </p:grpSpPr>
        <p:sp>
          <p:nvSpPr>
            <p:cNvPr id="23" name="Explosion 2 22">
              <a:extLst>
                <a:ext uri="{FF2B5EF4-FFF2-40B4-BE49-F238E27FC236}">
                  <a16:creationId xmlns:a16="http://schemas.microsoft.com/office/drawing/2014/main" id="{7747673A-7286-C048-9EBD-7267C971F599}"/>
                </a:ext>
              </a:extLst>
            </p:cNvPr>
            <p:cNvSpPr/>
            <p:nvPr/>
          </p:nvSpPr>
          <p:spPr>
            <a:xfrm rot="341016">
              <a:off x="4845387" y="3867647"/>
              <a:ext cx="4346864" cy="2453526"/>
            </a:xfrm>
            <a:prstGeom prst="irregularSeal2">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C625B962-D645-9A44-B2BD-3EA0DE38207F}"/>
                </a:ext>
              </a:extLst>
            </p:cNvPr>
            <p:cNvSpPr txBox="1"/>
            <p:nvPr/>
          </p:nvSpPr>
          <p:spPr>
            <a:xfrm>
              <a:off x="5602533" y="4554839"/>
              <a:ext cx="2497367" cy="1569660"/>
            </a:xfrm>
            <a:prstGeom prst="rect">
              <a:avLst/>
            </a:prstGeom>
            <a:noFill/>
          </p:spPr>
          <p:txBody>
            <a:bodyPr wrap="square" rtlCol="0">
              <a:spAutoFit/>
            </a:bodyPr>
            <a:lstStyle/>
            <a:p>
              <a:pPr algn="ctr"/>
              <a:r>
                <a:rPr lang="en-US" b="1" dirty="0">
                  <a:solidFill>
                    <a:srgbClr val="C00000"/>
                  </a:solidFill>
                </a:rPr>
                <a:t>Robustness considered harmful</a:t>
              </a:r>
            </a:p>
            <a:p>
              <a:pPr algn="ctr"/>
              <a:endParaRPr lang="en-US" dirty="0"/>
            </a:p>
          </p:txBody>
        </p:sp>
      </p:grpSp>
    </p:spTree>
    <p:extLst>
      <p:ext uri="{BB962C8B-B14F-4D97-AF65-F5344CB8AC3E}">
        <p14:creationId xmlns:p14="http://schemas.microsoft.com/office/powerpoint/2010/main" val="633393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727F452-177B-0E40-AF91-FBC0F4461A4D}"/>
              </a:ext>
            </a:extLst>
          </p:cNvPr>
          <p:cNvSpPr>
            <a:spLocks noGrp="1"/>
          </p:cNvSpPr>
          <p:nvPr>
            <p:ph sz="quarter" idx="10"/>
          </p:nvPr>
        </p:nvSpPr>
        <p:spPr>
          <a:xfrm>
            <a:off x="594938" y="1211580"/>
            <a:ext cx="8061703" cy="5012056"/>
          </a:xfrm>
        </p:spPr>
        <p:txBody>
          <a:bodyPr/>
          <a:lstStyle/>
          <a:p>
            <a:pPr marL="344488" lvl="2" indent="0">
              <a:buNone/>
            </a:pPr>
            <a:endParaRPr lang="en-US" sz="1800" dirty="0"/>
          </a:p>
          <a:p>
            <a:pPr marL="344488" lvl="2" indent="0">
              <a:buNone/>
            </a:pPr>
            <a:endParaRPr lang="en-US" sz="1800" dirty="0"/>
          </a:p>
          <a:p>
            <a:pPr marL="344488" lvl="2" indent="0">
              <a:buNone/>
            </a:pPr>
            <a:endParaRPr lang="en-US" sz="1800" dirty="0"/>
          </a:p>
          <a:p>
            <a:pPr marL="114300" lvl="1" indent="0">
              <a:buNone/>
            </a:pPr>
            <a:r>
              <a:rPr lang="en-US" sz="2400" dirty="0"/>
              <a:t>Highest robustness claims in the literature:</a:t>
            </a:r>
          </a:p>
          <a:p>
            <a:pPr lvl="2">
              <a:spcBef>
                <a:spcPts val="1080"/>
              </a:spcBef>
            </a:pPr>
            <a:r>
              <a:rPr lang="en-US" sz="2000" dirty="0"/>
              <a:t>80% robust accuracy to l</a:t>
            </a:r>
            <a:r>
              <a:rPr lang="en-US" sz="2000" baseline="-25000" dirty="0"/>
              <a:t>0 </a:t>
            </a:r>
            <a:r>
              <a:rPr lang="en-US" sz="2000" dirty="0"/>
              <a:t>= 30			</a:t>
            </a:r>
          </a:p>
          <a:p>
            <a:pPr lvl="2">
              <a:spcBef>
                <a:spcPts val="2280"/>
              </a:spcBef>
            </a:pPr>
            <a:r>
              <a:rPr lang="en-US" sz="2000" b="1" dirty="0"/>
              <a:t>Certified</a:t>
            </a:r>
            <a:r>
              <a:rPr lang="en-US" sz="2000" dirty="0"/>
              <a:t> 85% robust accuracy to l</a:t>
            </a:r>
            <a:r>
              <a:rPr lang="en-US" sz="2000" baseline="-25000" dirty="0"/>
              <a:t> ∞ </a:t>
            </a:r>
            <a:r>
              <a:rPr lang="en-US" sz="2000" dirty="0"/>
              <a:t>= 0.4</a:t>
            </a:r>
            <a:endParaRPr lang="en-US" sz="2000" b="1" dirty="0"/>
          </a:p>
        </p:txBody>
      </p:sp>
      <p:sp>
        <p:nvSpPr>
          <p:cNvPr id="4" name="Slide Number Placeholder 3">
            <a:extLst>
              <a:ext uri="{FF2B5EF4-FFF2-40B4-BE49-F238E27FC236}">
                <a16:creationId xmlns:a16="http://schemas.microsoft.com/office/drawing/2014/main" id="{B3D22543-0347-5D4B-B839-AE114B5A44DE}"/>
              </a:ext>
            </a:extLst>
          </p:cNvPr>
          <p:cNvSpPr>
            <a:spLocks noGrp="1"/>
          </p:cNvSpPr>
          <p:nvPr>
            <p:ph type="sldNum" sz="quarter" idx="4"/>
          </p:nvPr>
        </p:nvSpPr>
        <p:spPr/>
        <p:txBody>
          <a:bodyPr/>
          <a:lstStyle/>
          <a:p>
            <a:fld id="{AC13E6D5-74F7-484E-B15D-5FF0E9020B73}" type="slidenum">
              <a:rPr lang="en-US" altLang="en-US" smtClean="0"/>
              <a:pPr/>
              <a:t>18</a:t>
            </a:fld>
            <a:endParaRPr lang="en-US" altLang="en-US" dirty="0"/>
          </a:p>
        </p:txBody>
      </p:sp>
      <p:sp>
        <p:nvSpPr>
          <p:cNvPr id="8" name="TextBox 7">
            <a:extLst>
              <a:ext uri="{FF2B5EF4-FFF2-40B4-BE49-F238E27FC236}">
                <a16:creationId xmlns:a16="http://schemas.microsoft.com/office/drawing/2014/main" id="{91A7E9E1-9BE4-D64C-9FEA-B1D92869325B}"/>
              </a:ext>
            </a:extLst>
          </p:cNvPr>
          <p:cNvSpPr txBox="1"/>
          <p:nvPr/>
        </p:nvSpPr>
        <p:spPr>
          <a:xfrm>
            <a:off x="159787" y="6481935"/>
            <a:ext cx="864345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Jacobsen </a:t>
            </a:r>
            <a:r>
              <a:rPr lang="en-US" sz="1400" b="1" dirty="0">
                <a:latin typeface="Arial" panose="020B0604020202020204" pitchFamily="34" charset="0"/>
                <a:cs typeface="Arial" panose="020B0604020202020204" pitchFamily="34" charset="0"/>
              </a:rPr>
              <a:t>et al.,</a:t>
            </a:r>
            <a:r>
              <a:rPr lang="en-US" sz="1400" dirty="0">
                <a:latin typeface="Arial" panose="020B0604020202020204" pitchFamily="34" charset="0"/>
                <a:cs typeface="Arial" panose="020B0604020202020204" pitchFamily="34" charset="0"/>
              </a:rPr>
              <a:t> “Exploiting Excessive Invariance caused by Norm-Bounded Adversarial Robustness”, 2019</a:t>
            </a:r>
          </a:p>
        </p:txBody>
      </p:sp>
      <p:pic>
        <p:nvPicPr>
          <p:cNvPr id="9" name="Picture 8">
            <a:extLst>
              <a:ext uri="{FF2B5EF4-FFF2-40B4-BE49-F238E27FC236}">
                <a16:creationId xmlns:a16="http://schemas.microsoft.com/office/drawing/2014/main" id="{72DE0E3C-4222-3A47-8CDD-E7182C7A87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7405" y="1450063"/>
            <a:ext cx="2373630" cy="589675"/>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0A1754C8-23F7-4F41-8DEE-29EAC9C2837F}"/>
                  </a:ext>
                </a:extLst>
              </p:cNvPr>
              <p:cNvSpPr/>
              <p:nvPr/>
            </p:nvSpPr>
            <p:spPr>
              <a:xfrm>
                <a:off x="4937229" y="1518331"/>
                <a:ext cx="1537665" cy="4531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CH" i="1" smtClean="0">
                          <a:latin typeface="Cambria Math" panose="02040503050406030204" pitchFamily="18" charset="0"/>
                          <a:ea typeface="Cambria Math" panose="02040503050406030204" pitchFamily="18" charset="0"/>
                        </a:rPr>
                        <m:t>∈</m:t>
                      </m:r>
                      <m:d>
                        <m:dPr>
                          <m:begChr m:val="{"/>
                          <m:endChr m:val="}"/>
                          <m:ctrlPr>
                            <a:rPr lang="fr-CH" b="0" i="1" smtClean="0">
                              <a:latin typeface="Cambria Math" panose="02040503050406030204" pitchFamily="18" charset="0"/>
                              <a:ea typeface="Cambria Math" panose="02040503050406030204" pitchFamily="18" charset="0"/>
                            </a:rPr>
                          </m:ctrlPr>
                        </m:dPr>
                        <m:e>
                          <m:r>
                            <a:rPr lang="fr-CH" b="0" i="1" smtClean="0">
                              <a:latin typeface="Cambria Math" panose="02040503050406030204" pitchFamily="18" charset="0"/>
                              <a:ea typeface="Cambria Math" panose="02040503050406030204" pitchFamily="18" charset="0"/>
                            </a:rPr>
                            <m:t>0, 1</m:t>
                          </m:r>
                        </m:e>
                      </m:d>
                      <m:r>
                        <a:rPr lang="fr-CH" b="0" i="1" baseline="30000" smtClean="0">
                          <a:latin typeface="Cambria Math" panose="02040503050406030204" pitchFamily="18" charset="0"/>
                          <a:ea typeface="Cambria Math" panose="02040503050406030204" pitchFamily="18" charset="0"/>
                        </a:rPr>
                        <m:t>784</m:t>
                      </m:r>
                    </m:oMath>
                  </m:oMathPara>
                </a14:m>
                <a:endParaRPr lang="en-US" baseline="30000" dirty="0"/>
              </a:p>
            </p:txBody>
          </p:sp>
        </mc:Choice>
        <mc:Fallback xmlns="">
          <p:sp>
            <p:nvSpPr>
              <p:cNvPr id="10" name="Rectangle 9">
                <a:extLst>
                  <a:ext uri="{FF2B5EF4-FFF2-40B4-BE49-F238E27FC236}">
                    <a16:creationId xmlns:a16="http://schemas.microsoft.com/office/drawing/2014/main" id="{0A1754C8-23F7-4F41-8DEE-29EAC9C2837F}"/>
                  </a:ext>
                </a:extLst>
              </p:cNvPr>
              <p:cNvSpPr>
                <a:spLocks noRot="1" noChangeAspect="1" noMove="1" noResize="1" noEditPoints="1" noAdjustHandles="1" noChangeArrowheads="1" noChangeShapeType="1" noTextEdit="1"/>
              </p:cNvSpPr>
              <p:nvPr/>
            </p:nvSpPr>
            <p:spPr>
              <a:xfrm>
                <a:off x="4937229" y="1518331"/>
                <a:ext cx="1537665" cy="453137"/>
              </a:xfrm>
              <a:prstGeom prst="rect">
                <a:avLst/>
              </a:prstGeom>
              <a:blipFill>
                <a:blip r:embed="rId4"/>
                <a:stretch>
                  <a:fillRect/>
                </a:stretch>
              </a:blipFill>
            </p:spPr>
            <p:txBody>
              <a:bodyPr/>
              <a:lstStyle/>
              <a:p>
                <a:r>
                  <a:rPr lang="en-US">
                    <a:noFill/>
                  </a:rPr>
                  <a:t> </a:t>
                </a:r>
              </a:p>
            </p:txBody>
          </p:sp>
        </mc:Fallback>
      </mc:AlternateContent>
      <p:sp>
        <p:nvSpPr>
          <p:cNvPr id="17" name="Title 1">
            <a:extLst>
              <a:ext uri="{FF2B5EF4-FFF2-40B4-BE49-F238E27FC236}">
                <a16:creationId xmlns:a16="http://schemas.microsoft.com/office/drawing/2014/main" id="{4C867542-A292-FF4A-AF60-2F30385F0166}"/>
              </a:ext>
            </a:extLst>
          </p:cNvPr>
          <p:cNvSpPr txBox="1">
            <a:spLocks/>
          </p:cNvSpPr>
          <p:nvPr/>
        </p:nvSpPr>
        <p:spPr bwMode="auto">
          <a:xfrm>
            <a:off x="594939" y="479388"/>
            <a:ext cx="8525710" cy="65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lvl1pPr algn="l" defTabSz="457200" rtl="0" eaLnBrk="0" fontAlgn="base" hangingPunct="0">
              <a:lnSpc>
                <a:spcPct val="85000"/>
              </a:lnSpc>
              <a:spcBef>
                <a:spcPct val="0"/>
              </a:spcBef>
              <a:spcAft>
                <a:spcPct val="0"/>
              </a:spcAft>
              <a:defRPr sz="3200" kern="1200">
                <a:solidFill>
                  <a:schemeClr val="bg2"/>
                </a:solidFill>
                <a:latin typeface="Arial"/>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Invariance adversarial examples</a:t>
            </a:r>
          </a:p>
        </p:txBody>
      </p:sp>
      <p:grpSp>
        <p:nvGrpSpPr>
          <p:cNvPr id="5" name="Group 4">
            <a:extLst>
              <a:ext uri="{FF2B5EF4-FFF2-40B4-BE49-F238E27FC236}">
                <a16:creationId xmlns:a16="http://schemas.microsoft.com/office/drawing/2014/main" id="{AC6CA481-38CA-7F47-A354-4A3C005EB065}"/>
              </a:ext>
            </a:extLst>
          </p:cNvPr>
          <p:cNvGrpSpPr/>
          <p:nvPr/>
        </p:nvGrpSpPr>
        <p:grpSpPr>
          <a:xfrm>
            <a:off x="675497" y="4074910"/>
            <a:ext cx="3911955" cy="2082800"/>
            <a:chOff x="923869" y="4179897"/>
            <a:chExt cx="3911955" cy="2082800"/>
          </a:xfrm>
        </p:grpSpPr>
        <p:grpSp>
          <p:nvGrpSpPr>
            <p:cNvPr id="11" name="Group 10">
              <a:extLst>
                <a:ext uri="{FF2B5EF4-FFF2-40B4-BE49-F238E27FC236}">
                  <a16:creationId xmlns:a16="http://schemas.microsoft.com/office/drawing/2014/main" id="{E50AD140-4E85-BD4E-A4F3-FEE049CC599F}"/>
                </a:ext>
              </a:extLst>
            </p:cNvPr>
            <p:cNvGrpSpPr/>
            <p:nvPr/>
          </p:nvGrpSpPr>
          <p:grpSpPr>
            <a:xfrm>
              <a:off x="923869" y="4325965"/>
              <a:ext cx="809837" cy="1796551"/>
              <a:chOff x="923869" y="4131655"/>
              <a:chExt cx="809837" cy="1796551"/>
            </a:xfrm>
          </p:grpSpPr>
          <p:sp>
            <p:nvSpPr>
              <p:cNvPr id="13" name="TextBox 12">
                <a:extLst>
                  <a:ext uri="{FF2B5EF4-FFF2-40B4-BE49-F238E27FC236}">
                    <a16:creationId xmlns:a16="http://schemas.microsoft.com/office/drawing/2014/main" id="{B3E3F480-49FD-4B4D-B75B-A3E3CD4970EC}"/>
                  </a:ext>
                </a:extLst>
              </p:cNvPr>
              <p:cNvSpPr txBox="1"/>
              <p:nvPr/>
            </p:nvSpPr>
            <p:spPr>
              <a:xfrm>
                <a:off x="923869" y="4131655"/>
                <a:ext cx="809837" cy="338554"/>
              </a:xfrm>
              <a:prstGeom prst="rect">
                <a:avLst/>
              </a:prstGeom>
              <a:noFill/>
            </p:spPr>
            <p:txBody>
              <a:bodyPr wrap="none" rtlCol="0">
                <a:spAutoFit/>
              </a:bodyPr>
              <a:lstStyle/>
              <a:p>
                <a:r>
                  <a:rPr lang="en-US" sz="1600" dirty="0"/>
                  <a:t>natural</a:t>
                </a:r>
              </a:p>
            </p:txBody>
          </p:sp>
          <p:sp>
            <p:nvSpPr>
              <p:cNvPr id="14" name="TextBox 13">
                <a:extLst>
                  <a:ext uri="{FF2B5EF4-FFF2-40B4-BE49-F238E27FC236}">
                    <a16:creationId xmlns:a16="http://schemas.microsoft.com/office/drawing/2014/main" id="{DFC369B3-D267-6B4D-99D8-8E9BD02AC08C}"/>
                  </a:ext>
                </a:extLst>
              </p:cNvPr>
              <p:cNvSpPr txBox="1"/>
              <p:nvPr/>
            </p:nvSpPr>
            <p:spPr>
              <a:xfrm>
                <a:off x="923869" y="5589652"/>
                <a:ext cx="696024" cy="338554"/>
              </a:xfrm>
              <a:prstGeom prst="rect">
                <a:avLst/>
              </a:prstGeom>
              <a:noFill/>
            </p:spPr>
            <p:txBody>
              <a:bodyPr wrap="none" rtlCol="0">
                <a:spAutoFit/>
              </a:bodyPr>
              <a:lstStyle/>
              <a:p>
                <a:r>
                  <a:rPr lang="en-US" sz="1600" dirty="0"/>
                  <a:t>l</a:t>
                </a:r>
                <a:r>
                  <a:rPr lang="en-US" sz="1600" baseline="-25000" dirty="0"/>
                  <a:t>0</a:t>
                </a:r>
                <a:r>
                  <a:rPr lang="en-US" sz="1600" dirty="0"/>
                  <a:t> ≤ 30</a:t>
                </a:r>
              </a:p>
            </p:txBody>
          </p:sp>
          <p:sp>
            <p:nvSpPr>
              <p:cNvPr id="15" name="TextBox 14">
                <a:extLst>
                  <a:ext uri="{FF2B5EF4-FFF2-40B4-BE49-F238E27FC236}">
                    <a16:creationId xmlns:a16="http://schemas.microsoft.com/office/drawing/2014/main" id="{45E38F66-35A5-AC45-A8FB-A9FF7214F620}"/>
                  </a:ext>
                </a:extLst>
              </p:cNvPr>
              <p:cNvSpPr txBox="1"/>
              <p:nvPr/>
            </p:nvSpPr>
            <p:spPr>
              <a:xfrm>
                <a:off x="923869" y="4874355"/>
                <a:ext cx="787395" cy="338554"/>
              </a:xfrm>
              <a:prstGeom prst="rect">
                <a:avLst/>
              </a:prstGeom>
              <a:noFill/>
            </p:spPr>
            <p:txBody>
              <a:bodyPr wrap="none" rtlCol="0">
                <a:spAutoFit/>
              </a:bodyPr>
              <a:lstStyle/>
              <a:p>
                <a:r>
                  <a:rPr lang="en-US" sz="1600" dirty="0"/>
                  <a:t>l</a:t>
                </a:r>
                <a:r>
                  <a:rPr lang="en-US" sz="1600" baseline="-25000" dirty="0"/>
                  <a:t>∞</a:t>
                </a:r>
                <a:r>
                  <a:rPr lang="en-US" sz="1600" dirty="0"/>
                  <a:t> ≤ 0.4</a:t>
                </a:r>
              </a:p>
            </p:txBody>
          </p:sp>
        </p:grpSp>
        <p:pic>
          <p:nvPicPr>
            <p:cNvPr id="3" name="Picture 2">
              <a:extLst>
                <a:ext uri="{FF2B5EF4-FFF2-40B4-BE49-F238E27FC236}">
                  <a16:creationId xmlns:a16="http://schemas.microsoft.com/office/drawing/2014/main" id="{BDC7E827-992A-E744-ACBE-CB7B670BA0E4}"/>
                </a:ext>
              </a:extLst>
            </p:cNvPr>
            <p:cNvPicPr>
              <a:picLocks noChangeAspect="1"/>
            </p:cNvPicPr>
            <p:nvPr/>
          </p:nvPicPr>
          <p:blipFill>
            <a:blip r:embed="rId5"/>
            <a:stretch>
              <a:fillRect/>
            </a:stretch>
          </p:blipFill>
          <p:spPr>
            <a:xfrm>
              <a:off x="1876724" y="4179897"/>
              <a:ext cx="2959100" cy="2082800"/>
            </a:xfrm>
            <a:prstGeom prst="rect">
              <a:avLst/>
            </a:prstGeom>
          </p:spPr>
        </p:pic>
      </p:grpSp>
      <p:pic>
        <p:nvPicPr>
          <p:cNvPr id="19" name="Picture 18">
            <a:extLst>
              <a:ext uri="{FF2B5EF4-FFF2-40B4-BE49-F238E27FC236}">
                <a16:creationId xmlns:a16="http://schemas.microsoft.com/office/drawing/2014/main" id="{EEDC7A03-81B9-8C4F-AF68-29F51D9196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73610" y="2648635"/>
            <a:ext cx="522065" cy="522065"/>
          </a:xfrm>
          <a:prstGeom prst="rect">
            <a:avLst/>
          </a:prstGeom>
          <a:ln>
            <a:solidFill>
              <a:schemeClr val="tx1"/>
            </a:solidFill>
          </a:ln>
        </p:spPr>
      </p:pic>
      <p:pic>
        <p:nvPicPr>
          <p:cNvPr id="21" name="Picture 20">
            <a:extLst>
              <a:ext uri="{FF2B5EF4-FFF2-40B4-BE49-F238E27FC236}">
                <a16:creationId xmlns:a16="http://schemas.microsoft.com/office/drawing/2014/main" id="{1872A505-9E76-244F-973C-1BA72C547C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73610" y="3252193"/>
            <a:ext cx="522065" cy="522065"/>
          </a:xfrm>
          <a:prstGeom prst="rect">
            <a:avLst/>
          </a:prstGeom>
          <a:ln>
            <a:solidFill>
              <a:schemeClr val="tx1"/>
            </a:solidFill>
          </a:ln>
        </p:spPr>
      </p:pic>
      <p:grpSp>
        <p:nvGrpSpPr>
          <p:cNvPr id="25" name="Group 24">
            <a:extLst>
              <a:ext uri="{FF2B5EF4-FFF2-40B4-BE49-F238E27FC236}">
                <a16:creationId xmlns:a16="http://schemas.microsoft.com/office/drawing/2014/main" id="{25FFE7A8-2EC4-3D48-ABB2-5337E52BDEC9}"/>
              </a:ext>
            </a:extLst>
          </p:cNvPr>
          <p:cNvGrpSpPr/>
          <p:nvPr/>
        </p:nvGrpSpPr>
        <p:grpSpPr>
          <a:xfrm>
            <a:off x="4730470" y="3804254"/>
            <a:ext cx="4346864" cy="2453526"/>
            <a:chOff x="4845387" y="3867647"/>
            <a:chExt cx="4346864" cy="2453526"/>
          </a:xfrm>
        </p:grpSpPr>
        <p:sp>
          <p:nvSpPr>
            <p:cNvPr id="23" name="Explosion 2 22">
              <a:extLst>
                <a:ext uri="{FF2B5EF4-FFF2-40B4-BE49-F238E27FC236}">
                  <a16:creationId xmlns:a16="http://schemas.microsoft.com/office/drawing/2014/main" id="{7747673A-7286-C048-9EBD-7267C971F599}"/>
                </a:ext>
              </a:extLst>
            </p:cNvPr>
            <p:cNvSpPr/>
            <p:nvPr/>
          </p:nvSpPr>
          <p:spPr>
            <a:xfrm rot="341016">
              <a:off x="4845387" y="3867647"/>
              <a:ext cx="4346864" cy="2453526"/>
            </a:xfrm>
            <a:prstGeom prst="irregularSeal2">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C625B962-D645-9A44-B2BD-3EA0DE38207F}"/>
                </a:ext>
              </a:extLst>
            </p:cNvPr>
            <p:cNvSpPr txBox="1"/>
            <p:nvPr/>
          </p:nvSpPr>
          <p:spPr>
            <a:xfrm>
              <a:off x="5602533" y="4554839"/>
              <a:ext cx="2497367" cy="1569660"/>
            </a:xfrm>
            <a:prstGeom prst="rect">
              <a:avLst/>
            </a:prstGeom>
            <a:noFill/>
          </p:spPr>
          <p:txBody>
            <a:bodyPr wrap="square" rtlCol="0">
              <a:spAutoFit/>
            </a:bodyPr>
            <a:lstStyle/>
            <a:p>
              <a:pPr algn="ctr"/>
              <a:r>
                <a:rPr lang="en-US" b="1" dirty="0">
                  <a:solidFill>
                    <a:srgbClr val="C00000"/>
                  </a:solidFill>
                </a:rPr>
                <a:t>Robustness considered harmful</a:t>
              </a:r>
            </a:p>
            <a:p>
              <a:pPr algn="ctr"/>
              <a:endParaRPr lang="en-US" dirty="0"/>
            </a:p>
          </p:txBody>
        </p:sp>
      </p:grpSp>
      <p:sp>
        <p:nvSpPr>
          <p:cNvPr id="20" name="Rectangle 19">
            <a:extLst>
              <a:ext uri="{FF2B5EF4-FFF2-40B4-BE49-F238E27FC236}">
                <a16:creationId xmlns:a16="http://schemas.microsoft.com/office/drawing/2014/main" id="{6E12875C-BA05-4D41-93BB-B6124076FD30}"/>
              </a:ext>
            </a:extLst>
          </p:cNvPr>
          <p:cNvSpPr/>
          <p:nvPr/>
        </p:nvSpPr>
        <p:spPr>
          <a:xfrm>
            <a:off x="242351" y="1232579"/>
            <a:ext cx="8741862" cy="5495352"/>
          </a:xfrm>
          <a:prstGeom prst="rect">
            <a:avLst/>
          </a:prstGeom>
          <a:solidFill>
            <a:schemeClr val="accent6">
              <a:lumMod val="20000"/>
              <a:lumOff val="80000"/>
              <a:alpha val="95000"/>
            </a:schemeClr>
          </a:solidFill>
          <a:ln/>
        </p:spPr>
        <p:style>
          <a:lnRef idx="2">
            <a:schemeClr val="dk1"/>
          </a:lnRef>
          <a:fillRef idx="1">
            <a:schemeClr val="lt1"/>
          </a:fillRef>
          <a:effectRef idx="0">
            <a:schemeClr val="dk1"/>
          </a:effectRef>
          <a:fontRef idx="minor">
            <a:schemeClr val="dk1"/>
          </a:fontRef>
        </p:style>
        <p:txBody>
          <a:bodyPr lIns="251999" rIns="251999" rtlCol="0" anchor="ctr"/>
          <a:lstStyle/>
          <a:p>
            <a:pPr algn="ctr"/>
            <a:r>
              <a:rPr lang="en-US" sz="4800" b="1" dirty="0">
                <a:solidFill>
                  <a:schemeClr val="tx1"/>
                </a:solidFill>
              </a:rPr>
              <a:t>We do not even know how to set the “right” bounds for the toy problem</a:t>
            </a:r>
            <a:endParaRPr lang="en-US" sz="3600" b="1" dirty="0">
              <a:solidFill>
                <a:srgbClr val="C00000"/>
              </a:solidFill>
            </a:endParaRPr>
          </a:p>
        </p:txBody>
      </p:sp>
    </p:spTree>
    <p:extLst>
      <p:ext uri="{BB962C8B-B14F-4D97-AF65-F5344CB8AC3E}">
        <p14:creationId xmlns:p14="http://schemas.microsoft.com/office/powerpoint/2010/main" val="422196694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DFB0BD-D70E-0149-B79D-D682F439F97B}"/>
              </a:ext>
            </a:extLst>
          </p:cNvPr>
          <p:cNvSpPr>
            <a:spLocks noGrp="1"/>
          </p:cNvSpPr>
          <p:nvPr>
            <p:ph sz="quarter" idx="10"/>
          </p:nvPr>
        </p:nvSpPr>
        <p:spPr>
          <a:xfrm>
            <a:off x="594939" y="1491916"/>
            <a:ext cx="8180093" cy="5002546"/>
          </a:xfrm>
        </p:spPr>
        <p:txBody>
          <a:bodyPr>
            <a:normAutofit fontScale="92500"/>
          </a:bodyPr>
          <a:lstStyle/>
          <a:p>
            <a:pPr lvl="1"/>
            <a:r>
              <a:rPr lang="en-US" dirty="0"/>
              <a:t>Most current work: small progress on the relaxed game</a:t>
            </a:r>
          </a:p>
          <a:p>
            <a:pPr marL="344488" lvl="2" indent="0">
              <a:buNone/>
            </a:pPr>
            <a:endParaRPr lang="en-US" dirty="0"/>
          </a:p>
          <a:p>
            <a:pPr lvl="1"/>
            <a:r>
              <a:rPr lang="en-US" dirty="0"/>
              <a:t>Moving towards the standard game is hard</a:t>
            </a:r>
          </a:p>
          <a:p>
            <a:pPr lvl="2"/>
            <a:r>
              <a:rPr lang="en-US" dirty="0"/>
              <a:t>Even robustness to 2-3 perturbations types is tricky</a:t>
            </a:r>
          </a:p>
          <a:p>
            <a:pPr lvl="2"/>
            <a:r>
              <a:rPr lang="en-US" b="1" dirty="0">
                <a:solidFill>
                  <a:srgbClr val="C00000"/>
                </a:solidFill>
              </a:rPr>
              <a:t>How would we even enumerate all necessary perturbations?</a:t>
            </a:r>
          </a:p>
          <a:p>
            <a:pPr marL="344488" lvl="2" indent="0">
              <a:buNone/>
            </a:pPr>
            <a:endParaRPr lang="en-US" dirty="0"/>
          </a:p>
          <a:p>
            <a:pPr lvl="1"/>
            <a:r>
              <a:rPr lang="en-US" dirty="0"/>
              <a:t>Over-optimizing robustness is harmful</a:t>
            </a:r>
          </a:p>
          <a:p>
            <a:pPr lvl="2"/>
            <a:r>
              <a:rPr lang="en-US" b="1" dirty="0">
                <a:solidFill>
                  <a:srgbClr val="C00000"/>
                </a:solidFill>
              </a:rPr>
              <a:t>How do we set the right bounds?</a:t>
            </a:r>
          </a:p>
          <a:p>
            <a:pPr marL="344488" lvl="2" indent="0">
              <a:buNone/>
            </a:pPr>
            <a:endParaRPr lang="en-US" dirty="0"/>
          </a:p>
          <a:p>
            <a:pPr lvl="1"/>
            <a:r>
              <a:rPr lang="en-US" b="1" dirty="0">
                <a:solidFill>
                  <a:srgbClr val="C00000"/>
                </a:solidFill>
              </a:rPr>
              <a:t>We need a formal model of perceptual similarity</a:t>
            </a:r>
          </a:p>
          <a:p>
            <a:pPr lvl="2"/>
            <a:r>
              <a:rPr lang="en-US" dirty="0"/>
              <a:t>But then we’ve probably solved all of computer vision anyhow...</a:t>
            </a:r>
          </a:p>
        </p:txBody>
      </p:sp>
      <p:sp>
        <p:nvSpPr>
          <p:cNvPr id="4" name="Slide Number Placeholder 3">
            <a:extLst>
              <a:ext uri="{FF2B5EF4-FFF2-40B4-BE49-F238E27FC236}">
                <a16:creationId xmlns:a16="http://schemas.microsoft.com/office/drawing/2014/main" id="{0B3107E0-9E96-244A-90CD-32FBCDBE6D97}"/>
              </a:ext>
            </a:extLst>
          </p:cNvPr>
          <p:cNvSpPr>
            <a:spLocks noGrp="1"/>
          </p:cNvSpPr>
          <p:nvPr>
            <p:ph type="sldNum" sz="quarter" idx="4"/>
          </p:nvPr>
        </p:nvSpPr>
        <p:spPr/>
        <p:txBody>
          <a:bodyPr/>
          <a:lstStyle/>
          <a:p>
            <a:fld id="{AC13E6D5-74F7-484E-B15D-5FF0E9020B73}" type="slidenum">
              <a:rPr lang="en-US" altLang="en-US" smtClean="0"/>
              <a:pPr/>
              <a:t>19</a:t>
            </a:fld>
            <a:endParaRPr lang="en-US" altLang="en-US" dirty="0"/>
          </a:p>
        </p:txBody>
      </p:sp>
      <p:sp>
        <p:nvSpPr>
          <p:cNvPr id="5" name="Title 4">
            <a:extLst>
              <a:ext uri="{FF2B5EF4-FFF2-40B4-BE49-F238E27FC236}">
                <a16:creationId xmlns:a16="http://schemas.microsoft.com/office/drawing/2014/main" id="{A19210D2-5EA1-2B40-8205-EA77DB658EFE}"/>
              </a:ext>
            </a:extLst>
          </p:cNvPr>
          <p:cNvSpPr>
            <a:spLocks noGrp="1"/>
          </p:cNvSpPr>
          <p:nvPr>
            <p:ph type="title"/>
          </p:nvPr>
        </p:nvSpPr>
        <p:spPr>
          <a:xfrm>
            <a:off x="594939" y="479388"/>
            <a:ext cx="8180093" cy="650699"/>
          </a:xfrm>
        </p:spPr>
        <p:txBody>
          <a:bodyPr/>
          <a:lstStyle/>
          <a:p>
            <a:pPr marL="0" indent="0">
              <a:buNone/>
            </a:pPr>
            <a:r>
              <a:rPr lang="en-US" dirty="0"/>
              <a:t>Adversarial examples are hard!	</a:t>
            </a:r>
          </a:p>
        </p:txBody>
      </p:sp>
    </p:spTree>
    <p:extLst>
      <p:ext uri="{BB962C8B-B14F-4D97-AF65-F5344CB8AC3E}">
        <p14:creationId xmlns:p14="http://schemas.microsoft.com/office/powerpoint/2010/main" val="314839078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16DC-29CC-4542-AF35-61C4E2F0FAC0}"/>
              </a:ext>
            </a:extLst>
          </p:cNvPr>
          <p:cNvSpPr>
            <a:spLocks noGrp="1"/>
          </p:cNvSpPr>
          <p:nvPr>
            <p:ph type="title"/>
          </p:nvPr>
        </p:nvSpPr>
        <p:spPr>
          <a:xfrm>
            <a:off x="562339" y="479388"/>
            <a:ext cx="8094299" cy="650699"/>
          </a:xfrm>
        </p:spPr>
        <p:txBody>
          <a:bodyPr/>
          <a:lstStyle/>
          <a:p>
            <a:r>
              <a:rPr lang="en-US" dirty="0"/>
              <a:t>The state of adversarial machine learning</a:t>
            </a:r>
          </a:p>
        </p:txBody>
      </p:sp>
      <p:sp>
        <p:nvSpPr>
          <p:cNvPr id="5" name="Slide Number Placeholder 4">
            <a:extLst>
              <a:ext uri="{FF2B5EF4-FFF2-40B4-BE49-F238E27FC236}">
                <a16:creationId xmlns:a16="http://schemas.microsoft.com/office/drawing/2014/main" id="{71D9C46B-B3EB-6F4C-8A52-08EABFFA15F9}"/>
              </a:ext>
            </a:extLst>
          </p:cNvPr>
          <p:cNvSpPr>
            <a:spLocks noGrp="1"/>
          </p:cNvSpPr>
          <p:nvPr>
            <p:ph type="sldNum" sz="quarter" idx="4"/>
          </p:nvPr>
        </p:nvSpPr>
        <p:spPr/>
        <p:txBody>
          <a:bodyPr/>
          <a:lstStyle/>
          <a:p>
            <a:fld id="{AC13E6D5-74F7-484E-B15D-5FF0E9020B73}" type="slidenum">
              <a:rPr lang="en-US" altLang="en-US" smtClean="0"/>
              <a:pPr/>
              <a:t>2</a:t>
            </a:fld>
            <a:endParaRPr lang="en-US" altLang="en-US" dirty="0"/>
          </a:p>
        </p:txBody>
      </p:sp>
      <p:sp>
        <p:nvSpPr>
          <p:cNvPr id="4" name="TextBox 3">
            <a:extLst>
              <a:ext uri="{FF2B5EF4-FFF2-40B4-BE49-F238E27FC236}">
                <a16:creationId xmlns:a16="http://schemas.microsoft.com/office/drawing/2014/main" id="{3D6BE62B-01CE-3645-8970-9953C5264212}"/>
              </a:ext>
            </a:extLst>
          </p:cNvPr>
          <p:cNvSpPr txBox="1"/>
          <p:nvPr/>
        </p:nvSpPr>
        <p:spPr>
          <a:xfrm>
            <a:off x="1420005" y="6465003"/>
            <a:ext cx="6723315" cy="307777"/>
          </a:xfrm>
          <a:prstGeom prst="rect">
            <a:avLst/>
          </a:prstGeom>
          <a:noFill/>
        </p:spPr>
        <p:txBody>
          <a:bodyPr wrap="none" rtlCol="0">
            <a:spAutoFit/>
          </a:bodyPr>
          <a:lstStyle/>
          <a:p>
            <a:r>
              <a:rPr lang="en-US" sz="1400" dirty="0">
                <a:solidFill>
                  <a:schemeClr val="bg1">
                    <a:lumMod val="50000"/>
                  </a:schemeClr>
                </a:solidFill>
              </a:rPr>
              <a:t>Inspired by N. </a:t>
            </a:r>
            <a:r>
              <a:rPr lang="en-US" sz="1400" dirty="0" err="1">
                <a:solidFill>
                  <a:schemeClr val="bg1">
                    <a:lumMod val="50000"/>
                  </a:schemeClr>
                </a:solidFill>
              </a:rPr>
              <a:t>Carlini</a:t>
            </a:r>
            <a:r>
              <a:rPr lang="en-US" sz="1400" dirty="0">
                <a:solidFill>
                  <a:schemeClr val="bg1">
                    <a:lumMod val="50000"/>
                  </a:schemeClr>
                </a:solidFill>
              </a:rPr>
              <a:t>, “Recent Advances in Adversarial Machine Learning”, </a:t>
            </a:r>
            <a:r>
              <a:rPr lang="en-US" sz="1400" dirty="0" err="1">
                <a:solidFill>
                  <a:schemeClr val="bg1">
                    <a:lumMod val="50000"/>
                  </a:schemeClr>
                </a:solidFill>
              </a:rPr>
              <a:t>ScAINet</a:t>
            </a:r>
            <a:r>
              <a:rPr lang="en-US" sz="1400" dirty="0">
                <a:solidFill>
                  <a:schemeClr val="bg1">
                    <a:lumMod val="50000"/>
                  </a:schemeClr>
                </a:solidFill>
              </a:rPr>
              <a:t>  2019</a:t>
            </a:r>
          </a:p>
        </p:txBody>
      </p:sp>
      <p:pic>
        <p:nvPicPr>
          <p:cNvPr id="1027" name="Picture 3" descr="page12image2191673248">
            <a:extLst>
              <a:ext uri="{FF2B5EF4-FFF2-40B4-BE49-F238E27FC236}">
                <a16:creationId xmlns:a16="http://schemas.microsoft.com/office/drawing/2014/main" id="{345AA867-B8FB-374A-AC16-5DE9D0533B21}"/>
              </a:ext>
            </a:extLst>
          </p:cNvPr>
          <p:cNvPicPr>
            <a:picLocks noGrp="1" noChangeAspect="1" noChangeArrowheads="1"/>
          </p:cNvPicPr>
          <p:nvPr>
            <p:ph sz="quarter" idx="10"/>
          </p:nvPr>
        </p:nvPicPr>
        <p:blipFill>
          <a:blip r:embed="rId3">
            <a:extLst>
              <a:ext uri="{28A0092B-C50C-407E-A947-70E740481C1C}">
                <a14:useLocalDpi xmlns:a14="http://schemas.microsoft.com/office/drawing/2010/main"/>
              </a:ext>
            </a:extLst>
          </a:blip>
          <a:srcRect/>
          <a:stretch>
            <a:fillRect/>
          </a:stretch>
        </p:blipFill>
        <p:spPr bwMode="auto">
          <a:xfrm>
            <a:off x="630997" y="4699000"/>
            <a:ext cx="1038778" cy="108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B617DC7-EE98-8945-A9E6-CA3D50BAB401}"/>
              </a:ext>
            </a:extLst>
          </p:cNvPr>
          <p:cNvSpPr txBox="1"/>
          <p:nvPr/>
        </p:nvSpPr>
        <p:spPr>
          <a:xfrm>
            <a:off x="529869" y="1327978"/>
            <a:ext cx="5051381" cy="461665"/>
          </a:xfrm>
          <a:prstGeom prst="rect">
            <a:avLst/>
          </a:prstGeom>
          <a:noFill/>
        </p:spPr>
        <p:txBody>
          <a:bodyPr wrap="square" rtlCol="0">
            <a:spAutoFit/>
          </a:bodyPr>
          <a:lstStyle/>
          <a:p>
            <a:r>
              <a:rPr lang="en-US" dirty="0"/>
              <a:t>GANs vs Adversarial Examples</a:t>
            </a:r>
          </a:p>
        </p:txBody>
      </p:sp>
      <p:sp>
        <p:nvSpPr>
          <p:cNvPr id="8" name="Right Arrow 7">
            <a:extLst>
              <a:ext uri="{FF2B5EF4-FFF2-40B4-BE49-F238E27FC236}">
                <a16:creationId xmlns:a16="http://schemas.microsoft.com/office/drawing/2014/main" id="{E3F64DF3-992E-DE47-89C1-4A512A382960}"/>
              </a:ext>
            </a:extLst>
          </p:cNvPr>
          <p:cNvSpPr/>
          <p:nvPr/>
        </p:nvSpPr>
        <p:spPr>
          <a:xfrm>
            <a:off x="547070" y="3937403"/>
            <a:ext cx="7835291" cy="7429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69B3242F-805A-144D-9163-364B9FC4FF67}"/>
              </a:ext>
            </a:extLst>
          </p:cNvPr>
          <p:cNvGrpSpPr/>
          <p:nvPr/>
        </p:nvGrpSpPr>
        <p:grpSpPr>
          <a:xfrm>
            <a:off x="753482" y="4101991"/>
            <a:ext cx="793807" cy="578976"/>
            <a:chOff x="768750" y="3594244"/>
            <a:chExt cx="793807" cy="578976"/>
          </a:xfrm>
        </p:grpSpPr>
        <p:cxnSp>
          <p:nvCxnSpPr>
            <p:cNvPr id="10" name="Straight Connector 9">
              <a:extLst>
                <a:ext uri="{FF2B5EF4-FFF2-40B4-BE49-F238E27FC236}">
                  <a16:creationId xmlns:a16="http://schemas.microsoft.com/office/drawing/2014/main" id="{EB9F2312-5E4B-D64A-8A84-E85E9F085A69}"/>
                </a:ext>
              </a:extLst>
            </p:cNvPr>
            <p:cNvCxnSpPr>
              <a:cxnSpLocks/>
            </p:cNvCxnSpPr>
            <p:nvPr/>
          </p:nvCxnSpPr>
          <p:spPr>
            <a:xfrm flipV="1">
              <a:off x="1150386" y="3969296"/>
              <a:ext cx="0" cy="203924"/>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A051727D-691D-D343-B5B0-C70133F77084}"/>
                </a:ext>
              </a:extLst>
            </p:cNvPr>
            <p:cNvSpPr txBox="1"/>
            <p:nvPr/>
          </p:nvSpPr>
          <p:spPr>
            <a:xfrm>
              <a:off x="768750" y="3594244"/>
              <a:ext cx="793807" cy="461665"/>
            </a:xfrm>
            <a:prstGeom prst="rect">
              <a:avLst/>
            </a:prstGeom>
            <a:noFill/>
          </p:spPr>
          <p:txBody>
            <a:bodyPr wrap="none" rtlCol="0">
              <a:spAutoFit/>
            </a:bodyPr>
            <a:lstStyle/>
            <a:p>
              <a:r>
                <a:rPr lang="en-US" dirty="0">
                  <a:solidFill>
                    <a:schemeClr val="bg1"/>
                  </a:solidFill>
                </a:rPr>
                <a:t>2013</a:t>
              </a:r>
            </a:p>
          </p:txBody>
        </p:sp>
      </p:grpSp>
      <p:grpSp>
        <p:nvGrpSpPr>
          <p:cNvPr id="34" name="Group 33">
            <a:extLst>
              <a:ext uri="{FF2B5EF4-FFF2-40B4-BE49-F238E27FC236}">
                <a16:creationId xmlns:a16="http://schemas.microsoft.com/office/drawing/2014/main" id="{6B8D57FF-2BFB-F64F-89F3-E5AC01B07722}"/>
              </a:ext>
            </a:extLst>
          </p:cNvPr>
          <p:cNvGrpSpPr/>
          <p:nvPr/>
        </p:nvGrpSpPr>
        <p:grpSpPr>
          <a:xfrm>
            <a:off x="1800345" y="3272883"/>
            <a:ext cx="795469" cy="1290773"/>
            <a:chOff x="1539775" y="2771620"/>
            <a:chExt cx="795469" cy="1290773"/>
          </a:xfrm>
        </p:grpSpPr>
        <p:pic>
          <p:nvPicPr>
            <p:cNvPr id="1025" name="Picture 1" descr="page5image2190352768">
              <a:extLst>
                <a:ext uri="{FF2B5EF4-FFF2-40B4-BE49-F238E27FC236}">
                  <a16:creationId xmlns:a16="http://schemas.microsoft.com/office/drawing/2014/main" id="{F1232A7A-588B-DD4B-BE9F-8870D000030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5462" y="2771620"/>
              <a:ext cx="659782" cy="65803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305C0AB-EF7E-9141-A1A4-F3530202471F}"/>
                </a:ext>
              </a:extLst>
            </p:cNvPr>
            <p:cNvSpPr txBox="1"/>
            <p:nvPr/>
          </p:nvSpPr>
          <p:spPr>
            <a:xfrm>
              <a:off x="1539775" y="3600728"/>
              <a:ext cx="793807" cy="461665"/>
            </a:xfrm>
            <a:prstGeom prst="rect">
              <a:avLst/>
            </a:prstGeom>
            <a:noFill/>
          </p:spPr>
          <p:txBody>
            <a:bodyPr wrap="none" rtlCol="0">
              <a:spAutoFit/>
            </a:bodyPr>
            <a:lstStyle/>
            <a:p>
              <a:r>
                <a:rPr lang="en-US" dirty="0">
                  <a:solidFill>
                    <a:schemeClr val="bg1"/>
                  </a:solidFill>
                </a:rPr>
                <a:t>2014</a:t>
              </a:r>
            </a:p>
          </p:txBody>
        </p:sp>
        <p:cxnSp>
          <p:nvCxnSpPr>
            <p:cNvPr id="23" name="Straight Connector 22">
              <a:extLst>
                <a:ext uri="{FF2B5EF4-FFF2-40B4-BE49-F238E27FC236}">
                  <a16:creationId xmlns:a16="http://schemas.microsoft.com/office/drawing/2014/main" id="{59C98E33-F09E-F943-AA28-C0C4CB6ED32C}"/>
                </a:ext>
              </a:extLst>
            </p:cNvPr>
            <p:cNvCxnSpPr>
              <a:cxnSpLocks/>
            </p:cNvCxnSpPr>
            <p:nvPr/>
          </p:nvCxnSpPr>
          <p:spPr>
            <a:xfrm flipV="1">
              <a:off x="1954818" y="3440301"/>
              <a:ext cx="0" cy="186204"/>
            </a:xfrm>
            <a:prstGeom prst="line">
              <a:avLst/>
            </a:prstGeom>
          </p:spPr>
          <p:style>
            <a:lnRef idx="2">
              <a:schemeClr val="accent1"/>
            </a:lnRef>
            <a:fillRef idx="0">
              <a:schemeClr val="accent1"/>
            </a:fillRef>
            <a:effectRef idx="1">
              <a:schemeClr val="accent1"/>
            </a:effectRef>
            <a:fontRef idx="minor">
              <a:schemeClr val="tx1"/>
            </a:fontRef>
          </p:style>
        </p:cxnSp>
      </p:grpSp>
      <p:sp>
        <p:nvSpPr>
          <p:cNvPr id="33" name="Cloud Callout 32">
            <a:extLst>
              <a:ext uri="{FF2B5EF4-FFF2-40B4-BE49-F238E27FC236}">
                <a16:creationId xmlns:a16="http://schemas.microsoft.com/office/drawing/2014/main" id="{AA6DF25A-CE04-B045-BEFC-048FDEB24309}"/>
              </a:ext>
            </a:extLst>
          </p:cNvPr>
          <p:cNvSpPr/>
          <p:nvPr/>
        </p:nvSpPr>
        <p:spPr>
          <a:xfrm>
            <a:off x="5956700" y="1197018"/>
            <a:ext cx="3047831" cy="1688068"/>
          </a:xfrm>
          <a:prstGeom prst="cloudCallout">
            <a:avLst/>
          </a:prstGeom>
          <a:solidFill>
            <a:schemeClr val="bg2">
              <a:lumMod val="20000"/>
              <a:lumOff val="8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rPr>
              <a:t>Maybe we need to write 10x more papers</a:t>
            </a:r>
          </a:p>
        </p:txBody>
      </p:sp>
      <p:grpSp>
        <p:nvGrpSpPr>
          <p:cNvPr id="50" name="Group 49">
            <a:extLst>
              <a:ext uri="{FF2B5EF4-FFF2-40B4-BE49-F238E27FC236}">
                <a16:creationId xmlns:a16="http://schemas.microsoft.com/office/drawing/2014/main" id="{198FADFD-2674-1248-A3B4-F3660990CCEF}"/>
              </a:ext>
            </a:extLst>
          </p:cNvPr>
          <p:cNvGrpSpPr/>
          <p:nvPr/>
        </p:nvGrpSpPr>
        <p:grpSpPr>
          <a:xfrm>
            <a:off x="1936032" y="4076357"/>
            <a:ext cx="5579271" cy="1664846"/>
            <a:chOff x="1936032" y="4076357"/>
            <a:chExt cx="5579271" cy="1664846"/>
          </a:xfrm>
        </p:grpSpPr>
        <p:grpSp>
          <p:nvGrpSpPr>
            <p:cNvPr id="37" name="Group 36">
              <a:extLst>
                <a:ext uri="{FF2B5EF4-FFF2-40B4-BE49-F238E27FC236}">
                  <a16:creationId xmlns:a16="http://schemas.microsoft.com/office/drawing/2014/main" id="{6DAC9C42-FFB5-904E-9A59-6C1E3A029D37}"/>
                </a:ext>
              </a:extLst>
            </p:cNvPr>
            <p:cNvGrpSpPr/>
            <p:nvPr/>
          </p:nvGrpSpPr>
          <p:grpSpPr>
            <a:xfrm>
              <a:off x="6421358" y="4076357"/>
              <a:ext cx="1093945" cy="1664846"/>
              <a:chOff x="4716754" y="3594244"/>
              <a:chExt cx="1093945" cy="1664846"/>
            </a:xfrm>
          </p:grpSpPr>
          <p:pic>
            <p:nvPicPr>
              <p:cNvPr id="1028" name="Picture 4" descr="page15image2195313552">
                <a:extLst>
                  <a:ext uri="{FF2B5EF4-FFF2-40B4-BE49-F238E27FC236}">
                    <a16:creationId xmlns:a16="http://schemas.microsoft.com/office/drawing/2014/main" id="{B8CE4DE9-9A67-DE44-98BC-0F0AAE20B27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16754" y="4179090"/>
                <a:ext cx="1093945" cy="1080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FC33E39-EF28-C94C-9DE7-733E52441B93}"/>
                  </a:ext>
                </a:extLst>
              </p:cNvPr>
              <p:cNvSpPr txBox="1"/>
              <p:nvPr/>
            </p:nvSpPr>
            <p:spPr>
              <a:xfrm>
                <a:off x="4856413" y="3594244"/>
                <a:ext cx="793807" cy="461665"/>
              </a:xfrm>
              <a:prstGeom prst="rect">
                <a:avLst/>
              </a:prstGeom>
              <a:noFill/>
            </p:spPr>
            <p:txBody>
              <a:bodyPr wrap="none" rtlCol="0">
                <a:spAutoFit/>
              </a:bodyPr>
              <a:lstStyle/>
              <a:p>
                <a:r>
                  <a:rPr lang="en-US" dirty="0">
                    <a:solidFill>
                      <a:schemeClr val="bg1"/>
                    </a:solidFill>
                  </a:rPr>
                  <a:t>2019</a:t>
                </a:r>
              </a:p>
            </p:txBody>
          </p:sp>
          <p:cxnSp>
            <p:nvCxnSpPr>
              <p:cNvPr id="21" name="Straight Connector 20">
                <a:extLst>
                  <a:ext uri="{FF2B5EF4-FFF2-40B4-BE49-F238E27FC236}">
                    <a16:creationId xmlns:a16="http://schemas.microsoft.com/office/drawing/2014/main" id="{1263E535-A637-F842-9286-CDA4FCB09734}"/>
                  </a:ext>
                </a:extLst>
              </p:cNvPr>
              <p:cNvCxnSpPr>
                <a:cxnSpLocks/>
                <a:stCxn id="1028" idx="0"/>
              </p:cNvCxnSpPr>
              <p:nvPr/>
            </p:nvCxnSpPr>
            <p:spPr>
              <a:xfrm flipV="1">
                <a:off x="5263727" y="4010810"/>
                <a:ext cx="0" cy="168280"/>
              </a:xfrm>
              <a:prstGeom prst="line">
                <a:avLst/>
              </a:prstGeom>
            </p:spPr>
            <p:style>
              <a:lnRef idx="2">
                <a:schemeClr val="accent1"/>
              </a:lnRef>
              <a:fillRef idx="0">
                <a:schemeClr val="accent1"/>
              </a:fillRef>
              <a:effectRef idx="1">
                <a:schemeClr val="accent1"/>
              </a:effectRef>
              <a:fontRef idx="minor">
                <a:schemeClr val="tx1"/>
              </a:fontRef>
            </p:style>
          </p:cxnSp>
        </p:grpSp>
        <p:sp>
          <p:nvSpPr>
            <p:cNvPr id="38" name="TextBox 37">
              <a:extLst>
                <a:ext uri="{FF2B5EF4-FFF2-40B4-BE49-F238E27FC236}">
                  <a16:creationId xmlns:a16="http://schemas.microsoft.com/office/drawing/2014/main" id="{6BE2255F-68D3-FC46-95CD-CC185C1E657B}"/>
                </a:ext>
              </a:extLst>
            </p:cNvPr>
            <p:cNvSpPr txBox="1"/>
            <p:nvPr/>
          </p:nvSpPr>
          <p:spPr>
            <a:xfrm>
              <a:off x="3258595" y="4823774"/>
              <a:ext cx="1616148" cy="400110"/>
            </a:xfrm>
            <a:prstGeom prst="rect">
              <a:avLst/>
            </a:prstGeom>
            <a:noFill/>
          </p:spPr>
          <p:txBody>
            <a:bodyPr wrap="none" rtlCol="0">
              <a:spAutoFit/>
            </a:bodyPr>
            <a:lstStyle/>
            <a:p>
              <a:r>
                <a:rPr lang="en-US" sz="2000" dirty="0"/>
                <a:t>1000+ papers</a:t>
              </a:r>
            </a:p>
          </p:txBody>
        </p:sp>
        <p:cxnSp>
          <p:nvCxnSpPr>
            <p:cNvPr id="41" name="Straight Arrow Connector 40">
              <a:extLst>
                <a:ext uri="{FF2B5EF4-FFF2-40B4-BE49-F238E27FC236}">
                  <a16:creationId xmlns:a16="http://schemas.microsoft.com/office/drawing/2014/main" id="{F21E9417-F406-D04E-99FF-11460149B2F9}"/>
                </a:ext>
              </a:extLst>
            </p:cNvPr>
            <p:cNvCxnSpPr>
              <a:cxnSpLocks/>
            </p:cNvCxnSpPr>
            <p:nvPr/>
          </p:nvCxnSpPr>
          <p:spPr>
            <a:xfrm>
              <a:off x="1936032" y="5201203"/>
              <a:ext cx="4261274" cy="0"/>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grpSp>
      <p:grpSp>
        <p:nvGrpSpPr>
          <p:cNvPr id="6" name="Group 5">
            <a:extLst>
              <a:ext uri="{FF2B5EF4-FFF2-40B4-BE49-F238E27FC236}">
                <a16:creationId xmlns:a16="http://schemas.microsoft.com/office/drawing/2014/main" id="{4A37231A-5889-2049-BA77-DFA87350C868}"/>
              </a:ext>
            </a:extLst>
          </p:cNvPr>
          <p:cNvGrpSpPr/>
          <p:nvPr/>
        </p:nvGrpSpPr>
        <p:grpSpPr>
          <a:xfrm>
            <a:off x="2696789" y="2582185"/>
            <a:ext cx="3542780" cy="1967964"/>
            <a:chOff x="2696789" y="2582185"/>
            <a:chExt cx="3542780" cy="1967964"/>
          </a:xfrm>
        </p:grpSpPr>
        <p:grpSp>
          <p:nvGrpSpPr>
            <p:cNvPr id="49" name="Group 48">
              <a:extLst>
                <a:ext uri="{FF2B5EF4-FFF2-40B4-BE49-F238E27FC236}">
                  <a16:creationId xmlns:a16="http://schemas.microsoft.com/office/drawing/2014/main" id="{6AB6B823-3200-C543-A921-49BF0355E3C6}"/>
                </a:ext>
              </a:extLst>
            </p:cNvPr>
            <p:cNvGrpSpPr/>
            <p:nvPr/>
          </p:nvGrpSpPr>
          <p:grpSpPr>
            <a:xfrm>
              <a:off x="2696789" y="3072828"/>
              <a:ext cx="3136094" cy="1477321"/>
              <a:chOff x="2696789" y="3072828"/>
              <a:chExt cx="3136094" cy="1477321"/>
            </a:xfrm>
          </p:grpSpPr>
          <p:grpSp>
            <p:nvGrpSpPr>
              <p:cNvPr id="36" name="Group 35">
                <a:extLst>
                  <a:ext uri="{FF2B5EF4-FFF2-40B4-BE49-F238E27FC236}">
                    <a16:creationId xmlns:a16="http://schemas.microsoft.com/office/drawing/2014/main" id="{085E1690-1B0B-6B4D-8CB4-C152BD260AF5}"/>
                  </a:ext>
                </a:extLst>
              </p:cNvPr>
              <p:cNvGrpSpPr/>
              <p:nvPr/>
            </p:nvGrpSpPr>
            <p:grpSpPr>
              <a:xfrm>
                <a:off x="5039076" y="3919845"/>
                <a:ext cx="793807" cy="630304"/>
                <a:chOff x="3725947" y="3413584"/>
                <a:chExt cx="793807" cy="630304"/>
              </a:xfrm>
            </p:grpSpPr>
            <p:sp>
              <p:nvSpPr>
                <p:cNvPr id="19" name="TextBox 18">
                  <a:extLst>
                    <a:ext uri="{FF2B5EF4-FFF2-40B4-BE49-F238E27FC236}">
                      <a16:creationId xmlns:a16="http://schemas.microsoft.com/office/drawing/2014/main" id="{5A91781B-3963-814C-B83B-998C3E82D249}"/>
                    </a:ext>
                  </a:extLst>
                </p:cNvPr>
                <p:cNvSpPr txBox="1"/>
                <p:nvPr/>
              </p:nvSpPr>
              <p:spPr>
                <a:xfrm>
                  <a:off x="3725947" y="3582223"/>
                  <a:ext cx="793807" cy="461665"/>
                </a:xfrm>
                <a:prstGeom prst="rect">
                  <a:avLst/>
                </a:prstGeom>
                <a:noFill/>
              </p:spPr>
              <p:txBody>
                <a:bodyPr wrap="none" rtlCol="0">
                  <a:spAutoFit/>
                </a:bodyPr>
                <a:lstStyle/>
                <a:p>
                  <a:r>
                    <a:rPr lang="en-US" dirty="0">
                      <a:solidFill>
                        <a:schemeClr val="bg1"/>
                      </a:solidFill>
                    </a:rPr>
                    <a:t>2018</a:t>
                  </a:r>
                </a:p>
              </p:txBody>
            </p:sp>
            <p:cxnSp>
              <p:nvCxnSpPr>
                <p:cNvPr id="25" name="Straight Connector 24">
                  <a:extLst>
                    <a:ext uri="{FF2B5EF4-FFF2-40B4-BE49-F238E27FC236}">
                      <a16:creationId xmlns:a16="http://schemas.microsoft.com/office/drawing/2014/main" id="{52925D39-DFC5-E448-959F-A8F0A218FA11}"/>
                    </a:ext>
                  </a:extLst>
                </p:cNvPr>
                <p:cNvCxnSpPr>
                  <a:cxnSpLocks/>
                </p:cNvCxnSpPr>
                <p:nvPr/>
              </p:nvCxnSpPr>
              <p:spPr>
                <a:xfrm flipH="1" flipV="1">
                  <a:off x="4078648" y="3413584"/>
                  <a:ext cx="1384" cy="2129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14" name="TextBox 13">
                <a:extLst>
                  <a:ext uri="{FF2B5EF4-FFF2-40B4-BE49-F238E27FC236}">
                    <a16:creationId xmlns:a16="http://schemas.microsoft.com/office/drawing/2014/main" id="{519D39C6-8E3D-B448-8396-8BF11E810017}"/>
                  </a:ext>
                </a:extLst>
              </p:cNvPr>
              <p:cNvSpPr txBox="1"/>
              <p:nvPr/>
            </p:nvSpPr>
            <p:spPr>
              <a:xfrm>
                <a:off x="2696789" y="3072828"/>
                <a:ext cx="1744388" cy="400110"/>
              </a:xfrm>
              <a:prstGeom prst="rect">
                <a:avLst/>
              </a:prstGeom>
              <a:noFill/>
            </p:spPr>
            <p:txBody>
              <a:bodyPr wrap="none" rtlCol="0">
                <a:spAutoFit/>
              </a:bodyPr>
              <a:lstStyle/>
              <a:p>
                <a:r>
                  <a:rPr lang="en-US" sz="2000" dirty="0"/>
                  <a:t>10000+ papers</a:t>
                </a:r>
              </a:p>
            </p:txBody>
          </p:sp>
          <p:cxnSp>
            <p:nvCxnSpPr>
              <p:cNvPr id="47" name="Straight Arrow Connector 46">
                <a:extLst>
                  <a:ext uri="{FF2B5EF4-FFF2-40B4-BE49-F238E27FC236}">
                    <a16:creationId xmlns:a16="http://schemas.microsoft.com/office/drawing/2014/main" id="{B2EA8379-16C9-8A43-87C7-1D6EE4F537F8}"/>
                  </a:ext>
                </a:extLst>
              </p:cNvPr>
              <p:cNvCxnSpPr>
                <a:cxnSpLocks/>
              </p:cNvCxnSpPr>
              <p:nvPr/>
            </p:nvCxnSpPr>
            <p:spPr>
              <a:xfrm>
                <a:off x="2750792" y="3453323"/>
                <a:ext cx="1713923" cy="0"/>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grpSp>
        <p:pic>
          <p:nvPicPr>
            <p:cNvPr id="3" name="Picture 2">
              <a:extLst>
                <a:ext uri="{FF2B5EF4-FFF2-40B4-BE49-F238E27FC236}">
                  <a16:creationId xmlns:a16="http://schemas.microsoft.com/office/drawing/2014/main" id="{2F902400-D176-2D43-A571-3FDC36277B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95180" y="2582185"/>
              <a:ext cx="1744389" cy="1303701"/>
            </a:xfrm>
            <a:prstGeom prst="rect">
              <a:avLst/>
            </a:prstGeom>
          </p:spPr>
        </p:pic>
      </p:grpSp>
    </p:spTree>
    <p:extLst>
      <p:ext uri="{BB962C8B-B14F-4D97-AF65-F5344CB8AC3E}">
        <p14:creationId xmlns:p14="http://schemas.microsoft.com/office/powerpoint/2010/main" val="28725987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C4EC10-A933-3242-AA31-FCBC259583FC}"/>
              </a:ext>
            </a:extLst>
          </p:cNvPr>
          <p:cNvSpPr>
            <a:spLocks noGrp="1"/>
          </p:cNvSpPr>
          <p:nvPr>
            <p:ph sz="quarter" idx="10"/>
          </p:nvPr>
        </p:nvSpPr>
        <p:spPr>
          <a:xfrm>
            <a:off x="594939" y="1714500"/>
            <a:ext cx="8356556" cy="4664112"/>
          </a:xfrm>
        </p:spPr>
        <p:txBody>
          <a:bodyPr>
            <a:normAutofit fontScale="92500" lnSpcReduction="10000"/>
          </a:bodyPr>
          <a:lstStyle/>
          <a:p>
            <a:pPr>
              <a:buClr>
                <a:schemeClr val="bg1">
                  <a:lumMod val="65000"/>
                </a:schemeClr>
              </a:buClr>
            </a:pPr>
            <a:r>
              <a:rPr lang="en-US" dirty="0">
                <a:solidFill>
                  <a:schemeClr val="bg1">
                    <a:lumMod val="65000"/>
                  </a:schemeClr>
                </a:solidFill>
                <a:latin typeface="+mn-lt"/>
              </a:rPr>
              <a:t>Most papers study a “toy” problem</a:t>
            </a:r>
            <a:br>
              <a:rPr lang="en-US" dirty="0">
                <a:solidFill>
                  <a:schemeClr val="bg1">
                    <a:lumMod val="65000"/>
                  </a:schemeClr>
                </a:solidFill>
                <a:latin typeface="+mn-lt"/>
              </a:rPr>
            </a:br>
            <a:r>
              <a:rPr lang="en-US" sz="2400" dirty="0">
                <a:solidFill>
                  <a:schemeClr val="bg1">
                    <a:lumMod val="65000"/>
                  </a:schemeClr>
                </a:solidFill>
                <a:latin typeface="+mn-lt"/>
              </a:rPr>
              <a:t>Solving it is not useful per se, but maybe we’ll find new insights or techniques</a:t>
            </a:r>
          </a:p>
          <a:p>
            <a:pPr>
              <a:buClr>
                <a:schemeClr val="bg1">
                  <a:lumMod val="65000"/>
                </a:schemeClr>
              </a:buClr>
            </a:pPr>
            <a:endParaRPr lang="en-US" sz="2400" dirty="0">
              <a:solidFill>
                <a:schemeClr val="bg1">
                  <a:lumMod val="65000"/>
                </a:schemeClr>
              </a:solidFill>
              <a:latin typeface="+mn-lt"/>
            </a:endParaRPr>
          </a:p>
          <a:p>
            <a:pPr lvl="1">
              <a:buClr>
                <a:schemeClr val="bg1">
                  <a:lumMod val="65000"/>
                </a:schemeClr>
              </a:buClr>
            </a:pPr>
            <a:r>
              <a:rPr lang="en-US" dirty="0">
                <a:solidFill>
                  <a:schemeClr val="bg1">
                    <a:lumMod val="65000"/>
                  </a:schemeClr>
                </a:solidFill>
              </a:rPr>
              <a:t>Going beyond this toy problem (even slightly) is hard</a:t>
            </a:r>
          </a:p>
          <a:p>
            <a:pPr marL="514350" lvl="1" indent="-514350">
              <a:buClr>
                <a:schemeClr val="bg1">
                  <a:lumMod val="65000"/>
                </a:schemeClr>
              </a:buClr>
              <a:buFont typeface="+mj-lt"/>
              <a:buAutoNum type="arabicPeriod"/>
            </a:pPr>
            <a:endParaRPr lang="en-US" dirty="0">
              <a:solidFill>
                <a:schemeClr val="bg1">
                  <a:lumMod val="65000"/>
                </a:schemeClr>
              </a:solidFill>
            </a:endParaRPr>
          </a:p>
          <a:p>
            <a:pPr lvl="1">
              <a:buClr>
                <a:schemeClr val="bg1">
                  <a:lumMod val="65000"/>
                </a:schemeClr>
              </a:buClr>
            </a:pPr>
            <a:r>
              <a:rPr lang="en-US" dirty="0">
                <a:solidFill>
                  <a:schemeClr val="bg1">
                    <a:lumMod val="65000"/>
                  </a:schemeClr>
                </a:solidFill>
              </a:rPr>
              <a:t>Overfitting to the toy problem happens and is harmful</a:t>
            </a:r>
          </a:p>
          <a:p>
            <a:pPr lvl="1"/>
            <a:endParaRPr lang="en-US" dirty="0">
              <a:solidFill>
                <a:schemeClr val="bg1">
                  <a:lumMod val="75000"/>
                </a:schemeClr>
              </a:solidFill>
            </a:endParaRPr>
          </a:p>
          <a:p>
            <a:pPr lvl="1"/>
            <a:r>
              <a:rPr lang="en-US" dirty="0"/>
              <a:t>The “non-toy” version of the problem is not actually that relevant for computer security</a:t>
            </a:r>
            <a:br>
              <a:rPr lang="en-US" dirty="0"/>
            </a:br>
            <a:r>
              <a:rPr lang="en-US" sz="2400" dirty="0"/>
              <a:t>(except for ad-blocking)</a:t>
            </a:r>
          </a:p>
        </p:txBody>
      </p:sp>
      <p:sp>
        <p:nvSpPr>
          <p:cNvPr id="4" name="Slide Number Placeholder 3">
            <a:extLst>
              <a:ext uri="{FF2B5EF4-FFF2-40B4-BE49-F238E27FC236}">
                <a16:creationId xmlns:a16="http://schemas.microsoft.com/office/drawing/2014/main" id="{B1FB96A3-B303-A641-ABC7-E59BD5168E78}"/>
              </a:ext>
            </a:extLst>
          </p:cNvPr>
          <p:cNvSpPr>
            <a:spLocks noGrp="1"/>
          </p:cNvSpPr>
          <p:nvPr>
            <p:ph type="sldNum" sz="quarter" idx="4"/>
          </p:nvPr>
        </p:nvSpPr>
        <p:spPr/>
        <p:txBody>
          <a:bodyPr/>
          <a:lstStyle/>
          <a:p>
            <a:fld id="{AC13E6D5-74F7-484E-B15D-5FF0E9020B73}" type="slidenum">
              <a:rPr lang="en-US" altLang="en-US" smtClean="0"/>
              <a:pPr/>
              <a:t>20</a:t>
            </a:fld>
            <a:endParaRPr lang="en-US" altLang="en-US" dirty="0"/>
          </a:p>
        </p:txBody>
      </p:sp>
      <p:sp>
        <p:nvSpPr>
          <p:cNvPr id="6" name="Title 1">
            <a:extLst>
              <a:ext uri="{FF2B5EF4-FFF2-40B4-BE49-F238E27FC236}">
                <a16:creationId xmlns:a16="http://schemas.microsoft.com/office/drawing/2014/main" id="{7A4162D0-E7E8-8A40-9543-47269064A0E8}"/>
              </a:ext>
            </a:extLst>
          </p:cNvPr>
          <p:cNvSpPr txBox="1">
            <a:spLocks/>
          </p:cNvSpPr>
          <p:nvPr/>
        </p:nvSpPr>
        <p:spPr bwMode="auto">
          <a:xfrm>
            <a:off x="594939" y="479388"/>
            <a:ext cx="8525710" cy="65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lvl1pPr algn="l" defTabSz="457200" rtl="0" eaLnBrk="0" fontAlgn="base" hangingPunct="0">
              <a:lnSpc>
                <a:spcPct val="85000"/>
              </a:lnSpc>
              <a:spcBef>
                <a:spcPct val="0"/>
              </a:spcBef>
              <a:spcAft>
                <a:spcPct val="0"/>
              </a:spcAft>
              <a:defRPr sz="3200" kern="1200">
                <a:solidFill>
                  <a:schemeClr val="bg2"/>
                </a:solidFill>
                <a:latin typeface="Arial"/>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Outline</a:t>
            </a:r>
          </a:p>
        </p:txBody>
      </p:sp>
    </p:spTree>
    <p:extLst>
      <p:ext uri="{BB962C8B-B14F-4D97-AF65-F5344CB8AC3E}">
        <p14:creationId xmlns:p14="http://schemas.microsoft.com/office/powerpoint/2010/main" val="232204704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3A947A-07C2-EA4E-BABA-C08F72FE5133}"/>
              </a:ext>
            </a:extLst>
          </p:cNvPr>
          <p:cNvSpPr>
            <a:spLocks noGrp="1"/>
          </p:cNvSpPr>
          <p:nvPr>
            <p:ph type="sldNum" sz="quarter" idx="4"/>
          </p:nvPr>
        </p:nvSpPr>
        <p:spPr/>
        <p:txBody>
          <a:bodyPr/>
          <a:lstStyle/>
          <a:p>
            <a:fld id="{AC13E6D5-74F7-484E-B15D-5FF0E9020B73}" type="slidenum">
              <a:rPr lang="en-US" altLang="en-US" smtClean="0"/>
              <a:pPr/>
              <a:t>21</a:t>
            </a:fld>
            <a:endParaRPr lang="en-US" altLang="en-US" dirty="0"/>
          </a:p>
        </p:txBody>
      </p:sp>
      <p:sp>
        <p:nvSpPr>
          <p:cNvPr id="19" name="Title 18">
            <a:extLst>
              <a:ext uri="{FF2B5EF4-FFF2-40B4-BE49-F238E27FC236}">
                <a16:creationId xmlns:a16="http://schemas.microsoft.com/office/drawing/2014/main" id="{F13A072A-0B63-2444-90A8-8A3D29072C7E}"/>
              </a:ext>
            </a:extLst>
          </p:cNvPr>
          <p:cNvSpPr>
            <a:spLocks noGrp="1"/>
          </p:cNvSpPr>
          <p:nvPr>
            <p:ph type="title"/>
          </p:nvPr>
        </p:nvSpPr>
        <p:spPr/>
        <p:txBody>
          <a:bodyPr/>
          <a:lstStyle/>
          <a:p>
            <a:r>
              <a:rPr lang="en-US" dirty="0"/>
              <a:t>Recap on the standard game</a:t>
            </a:r>
          </a:p>
        </p:txBody>
      </p:sp>
      <p:pic>
        <p:nvPicPr>
          <p:cNvPr id="23" name="Picture 22">
            <a:extLst>
              <a:ext uri="{FF2B5EF4-FFF2-40B4-BE49-F238E27FC236}">
                <a16:creationId xmlns:a16="http://schemas.microsoft.com/office/drawing/2014/main" id="{7AF54EF5-71F6-394B-83A9-F95D8F602A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8365" y="3268166"/>
            <a:ext cx="1457845" cy="1142568"/>
          </a:xfrm>
          <a:prstGeom prst="rect">
            <a:avLst/>
          </a:prstGeom>
        </p:spPr>
      </p:pic>
      <p:sp>
        <p:nvSpPr>
          <p:cNvPr id="24" name="Rectangle 23">
            <a:extLst>
              <a:ext uri="{FF2B5EF4-FFF2-40B4-BE49-F238E27FC236}">
                <a16:creationId xmlns:a16="http://schemas.microsoft.com/office/drawing/2014/main" id="{B266F407-EEC7-B745-8151-41FCD3FF7076}"/>
              </a:ext>
            </a:extLst>
          </p:cNvPr>
          <p:cNvSpPr/>
          <p:nvPr/>
        </p:nvSpPr>
        <p:spPr>
          <a:xfrm>
            <a:off x="5756248" y="3268166"/>
            <a:ext cx="1630477" cy="1289082"/>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algn="ctr"/>
            <a:r>
              <a:rPr lang="en-US" sz="2800" dirty="0"/>
              <a:t>ML Model</a:t>
            </a:r>
          </a:p>
        </p:txBody>
      </p:sp>
      <p:pic>
        <p:nvPicPr>
          <p:cNvPr id="25" name="Picture 24">
            <a:extLst>
              <a:ext uri="{FF2B5EF4-FFF2-40B4-BE49-F238E27FC236}">
                <a16:creationId xmlns:a16="http://schemas.microsoft.com/office/drawing/2014/main" id="{8FD0F4B5-0759-7B45-8CB6-555506CCD3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0570" y="3763515"/>
            <a:ext cx="781627" cy="663199"/>
          </a:xfrm>
          <a:prstGeom prst="rect">
            <a:avLst/>
          </a:prstGeom>
        </p:spPr>
      </p:pic>
      <p:grpSp>
        <p:nvGrpSpPr>
          <p:cNvPr id="26" name="Group 25">
            <a:extLst>
              <a:ext uri="{FF2B5EF4-FFF2-40B4-BE49-F238E27FC236}">
                <a16:creationId xmlns:a16="http://schemas.microsoft.com/office/drawing/2014/main" id="{944A961E-6FF0-9344-B04E-7AB332F64DC8}"/>
              </a:ext>
            </a:extLst>
          </p:cNvPr>
          <p:cNvGrpSpPr/>
          <p:nvPr/>
        </p:nvGrpSpPr>
        <p:grpSpPr>
          <a:xfrm>
            <a:off x="330151" y="3067302"/>
            <a:ext cx="1343321" cy="1014464"/>
            <a:chOff x="330151" y="1526508"/>
            <a:chExt cx="1343321" cy="1014464"/>
          </a:xfrm>
        </p:grpSpPr>
        <p:pic>
          <p:nvPicPr>
            <p:cNvPr id="27" name="Picture 26">
              <a:extLst>
                <a:ext uri="{FF2B5EF4-FFF2-40B4-BE49-F238E27FC236}">
                  <a16:creationId xmlns:a16="http://schemas.microsoft.com/office/drawing/2014/main" id="{F6476C1F-5432-BF4E-B20D-DE20DB8E23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510" y="1526508"/>
              <a:ext cx="650699" cy="650699"/>
            </a:xfrm>
            <a:prstGeom prst="rect">
              <a:avLst/>
            </a:prstGeom>
          </p:spPr>
        </p:pic>
        <p:sp>
          <p:nvSpPr>
            <p:cNvPr id="28" name="Right Arrow 27">
              <a:extLst>
                <a:ext uri="{FF2B5EF4-FFF2-40B4-BE49-F238E27FC236}">
                  <a16:creationId xmlns:a16="http://schemas.microsoft.com/office/drawing/2014/main" id="{ADEB4935-AC71-1442-9B67-87E9683CE9F6}"/>
                </a:ext>
              </a:extLst>
            </p:cNvPr>
            <p:cNvSpPr/>
            <p:nvPr/>
          </p:nvSpPr>
          <p:spPr>
            <a:xfrm>
              <a:off x="330151" y="2056340"/>
              <a:ext cx="1343321" cy="484632"/>
            </a:xfrm>
            <a:prstGeom prst="rightArrow">
              <a:avLst>
                <a:gd name="adj1" fmla="val 26415"/>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9" name="Curved Connector 28">
            <a:extLst>
              <a:ext uri="{FF2B5EF4-FFF2-40B4-BE49-F238E27FC236}">
                <a16:creationId xmlns:a16="http://schemas.microsoft.com/office/drawing/2014/main" id="{62389982-EAF6-CA49-959F-380C2B632BF5}"/>
              </a:ext>
            </a:extLst>
          </p:cNvPr>
          <p:cNvCxnSpPr>
            <a:cxnSpLocks/>
          </p:cNvCxnSpPr>
          <p:nvPr/>
        </p:nvCxnSpPr>
        <p:spPr>
          <a:xfrm rot="5400000" flipH="1" flipV="1">
            <a:off x="4524387" y="1141057"/>
            <a:ext cx="12700" cy="4094199"/>
          </a:xfrm>
          <a:prstGeom prst="curvedConnector3">
            <a:avLst>
              <a:gd name="adj1" fmla="val 3420000"/>
            </a:avLst>
          </a:prstGeom>
          <a:ln w="38100">
            <a:prstDash val="dash"/>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30" name="Group 29">
            <a:extLst>
              <a:ext uri="{FF2B5EF4-FFF2-40B4-BE49-F238E27FC236}">
                <a16:creationId xmlns:a16="http://schemas.microsoft.com/office/drawing/2014/main" id="{81BE8B5C-6B8B-3C45-855B-C98395E8D477}"/>
              </a:ext>
            </a:extLst>
          </p:cNvPr>
          <p:cNvGrpSpPr/>
          <p:nvPr/>
        </p:nvGrpSpPr>
        <p:grpSpPr>
          <a:xfrm>
            <a:off x="3311435" y="3067302"/>
            <a:ext cx="2284607" cy="1008258"/>
            <a:chOff x="3311435" y="1526508"/>
            <a:chExt cx="2284607" cy="1008258"/>
          </a:xfrm>
        </p:grpSpPr>
        <p:pic>
          <p:nvPicPr>
            <p:cNvPr id="31" name="Picture 30">
              <a:extLst>
                <a:ext uri="{FF2B5EF4-FFF2-40B4-BE49-F238E27FC236}">
                  <a16:creationId xmlns:a16="http://schemas.microsoft.com/office/drawing/2014/main" id="{6804AB32-41E4-6947-9885-D4188C62A17B}"/>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a:ext>
              </a:extLst>
            </a:blip>
            <a:stretch>
              <a:fillRect/>
            </a:stretch>
          </p:blipFill>
          <p:spPr>
            <a:xfrm>
              <a:off x="4155879" y="1526508"/>
              <a:ext cx="650699" cy="650699"/>
            </a:xfrm>
            <a:prstGeom prst="rect">
              <a:avLst/>
            </a:prstGeom>
          </p:spPr>
        </p:pic>
        <p:sp>
          <p:nvSpPr>
            <p:cNvPr id="32" name="Right Arrow 31">
              <a:extLst>
                <a:ext uri="{FF2B5EF4-FFF2-40B4-BE49-F238E27FC236}">
                  <a16:creationId xmlns:a16="http://schemas.microsoft.com/office/drawing/2014/main" id="{3DC06059-B793-A24A-93AD-1690E63AD7E7}"/>
                </a:ext>
              </a:extLst>
            </p:cNvPr>
            <p:cNvSpPr/>
            <p:nvPr/>
          </p:nvSpPr>
          <p:spPr>
            <a:xfrm>
              <a:off x="3311435" y="2050134"/>
              <a:ext cx="2284607" cy="484632"/>
            </a:xfrm>
            <a:prstGeom prst="rightArrow">
              <a:avLst>
                <a:gd name="adj1" fmla="val 26415"/>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7E3DB3A0-5776-194A-933D-D16D3A3AA591}"/>
              </a:ext>
            </a:extLst>
          </p:cNvPr>
          <p:cNvSpPr/>
          <p:nvPr/>
        </p:nvSpPr>
        <p:spPr>
          <a:xfrm>
            <a:off x="835246" y="6080644"/>
            <a:ext cx="7546534" cy="51580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Adversary wins if </a:t>
            </a:r>
            <a:r>
              <a:rPr lang="en-US" b="1" dirty="0"/>
              <a:t>x’ </a:t>
            </a:r>
            <a:r>
              <a:rPr lang="en-US" dirty="0"/>
              <a:t>≈</a:t>
            </a:r>
            <a:r>
              <a:rPr lang="en-US" b="1" dirty="0"/>
              <a:t> x </a:t>
            </a:r>
            <a:r>
              <a:rPr lang="en-US" dirty="0"/>
              <a:t>and defender misclassifies</a:t>
            </a:r>
          </a:p>
        </p:txBody>
      </p:sp>
      <p:grpSp>
        <p:nvGrpSpPr>
          <p:cNvPr id="34" name="Group 33">
            <a:extLst>
              <a:ext uri="{FF2B5EF4-FFF2-40B4-BE49-F238E27FC236}">
                <a16:creationId xmlns:a16="http://schemas.microsoft.com/office/drawing/2014/main" id="{F2E7C661-CDB1-6D44-91DA-6FB2A2DCA7CB}"/>
              </a:ext>
            </a:extLst>
          </p:cNvPr>
          <p:cNvGrpSpPr/>
          <p:nvPr/>
        </p:nvGrpSpPr>
        <p:grpSpPr>
          <a:xfrm>
            <a:off x="7464975" y="3537872"/>
            <a:ext cx="1679025" cy="648368"/>
            <a:chOff x="7464975" y="1997078"/>
            <a:chExt cx="1679025" cy="648368"/>
          </a:xfrm>
        </p:grpSpPr>
        <p:pic>
          <p:nvPicPr>
            <p:cNvPr id="35" name="Picture 34">
              <a:extLst>
                <a:ext uri="{FF2B5EF4-FFF2-40B4-BE49-F238E27FC236}">
                  <a16:creationId xmlns:a16="http://schemas.microsoft.com/office/drawing/2014/main" id="{5DA012B7-9AC7-EE4E-9CCF-16D3A83E94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86200" y="1997078"/>
              <a:ext cx="1157800" cy="648368"/>
            </a:xfrm>
            <a:prstGeom prst="rect">
              <a:avLst/>
            </a:prstGeom>
          </p:spPr>
        </p:pic>
        <p:sp>
          <p:nvSpPr>
            <p:cNvPr id="36" name="Right Arrow 35">
              <a:extLst>
                <a:ext uri="{FF2B5EF4-FFF2-40B4-BE49-F238E27FC236}">
                  <a16:creationId xmlns:a16="http://schemas.microsoft.com/office/drawing/2014/main" id="{2A2C28E3-CE5D-5F40-B996-9958456FD75B}"/>
                </a:ext>
              </a:extLst>
            </p:cNvPr>
            <p:cNvSpPr/>
            <p:nvPr/>
          </p:nvSpPr>
          <p:spPr>
            <a:xfrm>
              <a:off x="7464975" y="2050134"/>
              <a:ext cx="521225" cy="484632"/>
            </a:xfrm>
            <a:prstGeom prst="rightArrow">
              <a:avLst>
                <a:gd name="adj1" fmla="val 26415"/>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Rectangular Callout 36">
            <a:extLst>
              <a:ext uri="{FF2B5EF4-FFF2-40B4-BE49-F238E27FC236}">
                <a16:creationId xmlns:a16="http://schemas.microsoft.com/office/drawing/2014/main" id="{04204029-5B77-294F-9004-41EE16A7207C}"/>
              </a:ext>
            </a:extLst>
          </p:cNvPr>
          <p:cNvSpPr/>
          <p:nvPr/>
        </p:nvSpPr>
        <p:spPr>
          <a:xfrm>
            <a:off x="594939" y="1314510"/>
            <a:ext cx="2683120" cy="1142568"/>
          </a:xfrm>
          <a:prstGeom prst="wedgeRectCallout">
            <a:avLst>
              <a:gd name="adj1" fmla="val -40479"/>
              <a:gd name="adj2" fmla="val 8136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Adversary is given an input </a:t>
            </a:r>
            <a:r>
              <a:rPr lang="en-US" b="1" dirty="0"/>
              <a:t>x</a:t>
            </a:r>
            <a:r>
              <a:rPr lang="en-US" dirty="0"/>
              <a:t> from a data distribution</a:t>
            </a:r>
          </a:p>
        </p:txBody>
      </p:sp>
      <p:sp>
        <p:nvSpPr>
          <p:cNvPr id="38" name="Rectangular Callout 37">
            <a:extLst>
              <a:ext uri="{FF2B5EF4-FFF2-40B4-BE49-F238E27FC236}">
                <a16:creationId xmlns:a16="http://schemas.microsoft.com/office/drawing/2014/main" id="{D62908C7-2A5F-BC41-B5D0-C03E057C7D5A}"/>
              </a:ext>
            </a:extLst>
          </p:cNvPr>
          <p:cNvSpPr/>
          <p:nvPr/>
        </p:nvSpPr>
        <p:spPr>
          <a:xfrm>
            <a:off x="4157927" y="1643468"/>
            <a:ext cx="4666912" cy="883098"/>
          </a:xfrm>
          <a:prstGeom prst="wedgeRectCallout">
            <a:avLst>
              <a:gd name="adj1" fmla="val -24430"/>
              <a:gd name="adj2" fmla="val 635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Adversary has some info on model</a:t>
            </a:r>
          </a:p>
          <a:p>
            <a:pPr algn="ctr"/>
            <a:r>
              <a:rPr lang="en-US" dirty="0"/>
              <a:t>(white-box, queries, data)</a:t>
            </a:r>
          </a:p>
        </p:txBody>
      </p:sp>
      <p:sp>
        <p:nvSpPr>
          <p:cNvPr id="39" name="Rectangular Callout 38">
            <a:extLst>
              <a:ext uri="{FF2B5EF4-FFF2-40B4-BE49-F238E27FC236}">
                <a16:creationId xmlns:a16="http://schemas.microsoft.com/office/drawing/2014/main" id="{5CBE97A5-A239-7848-B7A2-88D077E15583}"/>
              </a:ext>
            </a:extLst>
          </p:cNvPr>
          <p:cNvSpPr/>
          <p:nvPr/>
        </p:nvSpPr>
        <p:spPr>
          <a:xfrm>
            <a:off x="2376614" y="4659356"/>
            <a:ext cx="3820775" cy="938373"/>
          </a:xfrm>
          <a:prstGeom prst="wedgeRectCallout">
            <a:avLst>
              <a:gd name="adj1" fmla="val -2750"/>
              <a:gd name="adj2" fmla="val -10031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Adversary produces adversarial example </a:t>
            </a:r>
            <a:r>
              <a:rPr lang="en-US" b="1" dirty="0"/>
              <a:t>x’</a:t>
            </a:r>
          </a:p>
        </p:txBody>
      </p:sp>
    </p:spTree>
    <p:extLst>
      <p:ext uri="{BB962C8B-B14F-4D97-AF65-F5344CB8AC3E}">
        <p14:creationId xmlns:p14="http://schemas.microsoft.com/office/powerpoint/2010/main" val="5707869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3A947A-07C2-EA4E-BABA-C08F72FE5133}"/>
              </a:ext>
            </a:extLst>
          </p:cNvPr>
          <p:cNvSpPr>
            <a:spLocks noGrp="1"/>
          </p:cNvSpPr>
          <p:nvPr>
            <p:ph type="sldNum" sz="quarter" idx="4"/>
          </p:nvPr>
        </p:nvSpPr>
        <p:spPr/>
        <p:txBody>
          <a:bodyPr/>
          <a:lstStyle/>
          <a:p>
            <a:fld id="{AC13E6D5-74F7-484E-B15D-5FF0E9020B73}" type="slidenum">
              <a:rPr lang="en-US" altLang="en-US" smtClean="0"/>
              <a:pPr/>
              <a:t>22</a:t>
            </a:fld>
            <a:endParaRPr lang="en-US" altLang="en-US" dirty="0"/>
          </a:p>
        </p:txBody>
      </p:sp>
      <p:sp>
        <p:nvSpPr>
          <p:cNvPr id="19" name="Title 18">
            <a:extLst>
              <a:ext uri="{FF2B5EF4-FFF2-40B4-BE49-F238E27FC236}">
                <a16:creationId xmlns:a16="http://schemas.microsoft.com/office/drawing/2014/main" id="{F13A072A-0B63-2444-90A8-8A3D29072C7E}"/>
              </a:ext>
            </a:extLst>
          </p:cNvPr>
          <p:cNvSpPr>
            <a:spLocks noGrp="1"/>
          </p:cNvSpPr>
          <p:nvPr>
            <p:ph type="title"/>
          </p:nvPr>
        </p:nvSpPr>
        <p:spPr/>
        <p:txBody>
          <a:bodyPr/>
          <a:lstStyle/>
          <a:p>
            <a:r>
              <a:rPr lang="en-US" dirty="0"/>
              <a:t>Recap on the standard game</a:t>
            </a:r>
          </a:p>
        </p:txBody>
      </p:sp>
      <p:pic>
        <p:nvPicPr>
          <p:cNvPr id="23" name="Picture 22">
            <a:extLst>
              <a:ext uri="{FF2B5EF4-FFF2-40B4-BE49-F238E27FC236}">
                <a16:creationId xmlns:a16="http://schemas.microsoft.com/office/drawing/2014/main" id="{7AF54EF5-71F6-394B-83A9-F95D8F602A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8365" y="3268166"/>
            <a:ext cx="1457845" cy="1142568"/>
          </a:xfrm>
          <a:prstGeom prst="rect">
            <a:avLst/>
          </a:prstGeom>
        </p:spPr>
      </p:pic>
      <p:sp>
        <p:nvSpPr>
          <p:cNvPr id="24" name="Rectangle 23">
            <a:extLst>
              <a:ext uri="{FF2B5EF4-FFF2-40B4-BE49-F238E27FC236}">
                <a16:creationId xmlns:a16="http://schemas.microsoft.com/office/drawing/2014/main" id="{B266F407-EEC7-B745-8151-41FCD3FF7076}"/>
              </a:ext>
            </a:extLst>
          </p:cNvPr>
          <p:cNvSpPr/>
          <p:nvPr/>
        </p:nvSpPr>
        <p:spPr>
          <a:xfrm>
            <a:off x="5756248" y="3268166"/>
            <a:ext cx="1630477" cy="1289082"/>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algn="ctr"/>
            <a:r>
              <a:rPr lang="en-US" sz="2800" dirty="0"/>
              <a:t>ML Model</a:t>
            </a:r>
          </a:p>
        </p:txBody>
      </p:sp>
      <p:pic>
        <p:nvPicPr>
          <p:cNvPr id="25" name="Picture 24">
            <a:extLst>
              <a:ext uri="{FF2B5EF4-FFF2-40B4-BE49-F238E27FC236}">
                <a16:creationId xmlns:a16="http://schemas.microsoft.com/office/drawing/2014/main" id="{8FD0F4B5-0759-7B45-8CB6-555506CCD3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0570" y="3763515"/>
            <a:ext cx="781627" cy="663199"/>
          </a:xfrm>
          <a:prstGeom prst="rect">
            <a:avLst/>
          </a:prstGeom>
        </p:spPr>
      </p:pic>
      <p:grpSp>
        <p:nvGrpSpPr>
          <p:cNvPr id="26" name="Group 25">
            <a:extLst>
              <a:ext uri="{FF2B5EF4-FFF2-40B4-BE49-F238E27FC236}">
                <a16:creationId xmlns:a16="http://schemas.microsoft.com/office/drawing/2014/main" id="{944A961E-6FF0-9344-B04E-7AB332F64DC8}"/>
              </a:ext>
            </a:extLst>
          </p:cNvPr>
          <p:cNvGrpSpPr/>
          <p:nvPr/>
        </p:nvGrpSpPr>
        <p:grpSpPr>
          <a:xfrm>
            <a:off x="330151" y="3067302"/>
            <a:ext cx="1343321" cy="1014464"/>
            <a:chOff x="330151" y="1526508"/>
            <a:chExt cx="1343321" cy="1014464"/>
          </a:xfrm>
        </p:grpSpPr>
        <p:pic>
          <p:nvPicPr>
            <p:cNvPr id="27" name="Picture 26">
              <a:extLst>
                <a:ext uri="{FF2B5EF4-FFF2-40B4-BE49-F238E27FC236}">
                  <a16:creationId xmlns:a16="http://schemas.microsoft.com/office/drawing/2014/main" id="{F6476C1F-5432-BF4E-B20D-DE20DB8E23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510" y="1526508"/>
              <a:ext cx="650699" cy="650699"/>
            </a:xfrm>
            <a:prstGeom prst="rect">
              <a:avLst/>
            </a:prstGeom>
          </p:spPr>
        </p:pic>
        <p:sp>
          <p:nvSpPr>
            <p:cNvPr id="28" name="Right Arrow 27">
              <a:extLst>
                <a:ext uri="{FF2B5EF4-FFF2-40B4-BE49-F238E27FC236}">
                  <a16:creationId xmlns:a16="http://schemas.microsoft.com/office/drawing/2014/main" id="{ADEB4935-AC71-1442-9B67-87E9683CE9F6}"/>
                </a:ext>
              </a:extLst>
            </p:cNvPr>
            <p:cNvSpPr/>
            <p:nvPr/>
          </p:nvSpPr>
          <p:spPr>
            <a:xfrm>
              <a:off x="330151" y="2056340"/>
              <a:ext cx="1343321" cy="484632"/>
            </a:xfrm>
            <a:prstGeom prst="rightArrow">
              <a:avLst>
                <a:gd name="adj1" fmla="val 26415"/>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9" name="Curved Connector 28">
            <a:extLst>
              <a:ext uri="{FF2B5EF4-FFF2-40B4-BE49-F238E27FC236}">
                <a16:creationId xmlns:a16="http://schemas.microsoft.com/office/drawing/2014/main" id="{62389982-EAF6-CA49-959F-380C2B632BF5}"/>
              </a:ext>
            </a:extLst>
          </p:cNvPr>
          <p:cNvCxnSpPr>
            <a:cxnSpLocks/>
          </p:cNvCxnSpPr>
          <p:nvPr/>
        </p:nvCxnSpPr>
        <p:spPr>
          <a:xfrm rot="5400000" flipH="1" flipV="1">
            <a:off x="4524387" y="1141057"/>
            <a:ext cx="12700" cy="4094199"/>
          </a:xfrm>
          <a:prstGeom prst="curvedConnector3">
            <a:avLst>
              <a:gd name="adj1" fmla="val 3420000"/>
            </a:avLst>
          </a:prstGeom>
          <a:ln w="38100">
            <a:prstDash val="dash"/>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30" name="Group 29">
            <a:extLst>
              <a:ext uri="{FF2B5EF4-FFF2-40B4-BE49-F238E27FC236}">
                <a16:creationId xmlns:a16="http://schemas.microsoft.com/office/drawing/2014/main" id="{81BE8B5C-6B8B-3C45-855B-C98395E8D477}"/>
              </a:ext>
            </a:extLst>
          </p:cNvPr>
          <p:cNvGrpSpPr/>
          <p:nvPr/>
        </p:nvGrpSpPr>
        <p:grpSpPr>
          <a:xfrm>
            <a:off x="3311435" y="3067302"/>
            <a:ext cx="2284607" cy="1008258"/>
            <a:chOff x="3311435" y="1526508"/>
            <a:chExt cx="2284607" cy="1008258"/>
          </a:xfrm>
        </p:grpSpPr>
        <p:pic>
          <p:nvPicPr>
            <p:cNvPr id="31" name="Picture 30">
              <a:extLst>
                <a:ext uri="{FF2B5EF4-FFF2-40B4-BE49-F238E27FC236}">
                  <a16:creationId xmlns:a16="http://schemas.microsoft.com/office/drawing/2014/main" id="{6804AB32-41E4-6947-9885-D4188C62A17B}"/>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a:ext>
              </a:extLst>
            </a:blip>
            <a:stretch>
              <a:fillRect/>
            </a:stretch>
          </p:blipFill>
          <p:spPr>
            <a:xfrm>
              <a:off x="4155879" y="1526508"/>
              <a:ext cx="650699" cy="650699"/>
            </a:xfrm>
            <a:prstGeom prst="rect">
              <a:avLst/>
            </a:prstGeom>
          </p:spPr>
        </p:pic>
        <p:sp>
          <p:nvSpPr>
            <p:cNvPr id="32" name="Right Arrow 31">
              <a:extLst>
                <a:ext uri="{FF2B5EF4-FFF2-40B4-BE49-F238E27FC236}">
                  <a16:creationId xmlns:a16="http://schemas.microsoft.com/office/drawing/2014/main" id="{3DC06059-B793-A24A-93AD-1690E63AD7E7}"/>
                </a:ext>
              </a:extLst>
            </p:cNvPr>
            <p:cNvSpPr/>
            <p:nvPr/>
          </p:nvSpPr>
          <p:spPr>
            <a:xfrm>
              <a:off x="3311435" y="2050134"/>
              <a:ext cx="2284607" cy="484632"/>
            </a:xfrm>
            <a:prstGeom prst="rightArrow">
              <a:avLst>
                <a:gd name="adj1" fmla="val 26415"/>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7E3DB3A0-5776-194A-933D-D16D3A3AA591}"/>
              </a:ext>
            </a:extLst>
          </p:cNvPr>
          <p:cNvSpPr/>
          <p:nvPr/>
        </p:nvSpPr>
        <p:spPr>
          <a:xfrm>
            <a:off x="835246" y="6080644"/>
            <a:ext cx="7546534" cy="51580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Adversary wins if </a:t>
            </a:r>
            <a:r>
              <a:rPr lang="en-US" b="1" dirty="0"/>
              <a:t>x’ </a:t>
            </a:r>
            <a:r>
              <a:rPr lang="en-US" dirty="0"/>
              <a:t>≈</a:t>
            </a:r>
            <a:r>
              <a:rPr lang="en-US" b="1" dirty="0"/>
              <a:t> x </a:t>
            </a:r>
            <a:r>
              <a:rPr lang="en-US" dirty="0"/>
              <a:t>and defender misclassifies</a:t>
            </a:r>
          </a:p>
        </p:txBody>
      </p:sp>
      <p:grpSp>
        <p:nvGrpSpPr>
          <p:cNvPr id="34" name="Group 33">
            <a:extLst>
              <a:ext uri="{FF2B5EF4-FFF2-40B4-BE49-F238E27FC236}">
                <a16:creationId xmlns:a16="http://schemas.microsoft.com/office/drawing/2014/main" id="{F2E7C661-CDB1-6D44-91DA-6FB2A2DCA7CB}"/>
              </a:ext>
            </a:extLst>
          </p:cNvPr>
          <p:cNvGrpSpPr/>
          <p:nvPr/>
        </p:nvGrpSpPr>
        <p:grpSpPr>
          <a:xfrm>
            <a:off x="7464975" y="3537872"/>
            <a:ext cx="1679025" cy="648368"/>
            <a:chOff x="7464975" y="1997078"/>
            <a:chExt cx="1679025" cy="648368"/>
          </a:xfrm>
        </p:grpSpPr>
        <p:pic>
          <p:nvPicPr>
            <p:cNvPr id="35" name="Picture 34">
              <a:extLst>
                <a:ext uri="{FF2B5EF4-FFF2-40B4-BE49-F238E27FC236}">
                  <a16:creationId xmlns:a16="http://schemas.microsoft.com/office/drawing/2014/main" id="{5DA012B7-9AC7-EE4E-9CCF-16D3A83E94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86200" y="1997078"/>
              <a:ext cx="1157800" cy="648368"/>
            </a:xfrm>
            <a:prstGeom prst="rect">
              <a:avLst/>
            </a:prstGeom>
          </p:spPr>
        </p:pic>
        <p:sp>
          <p:nvSpPr>
            <p:cNvPr id="36" name="Right Arrow 35">
              <a:extLst>
                <a:ext uri="{FF2B5EF4-FFF2-40B4-BE49-F238E27FC236}">
                  <a16:creationId xmlns:a16="http://schemas.microsoft.com/office/drawing/2014/main" id="{2A2C28E3-CE5D-5F40-B996-9958456FD75B}"/>
                </a:ext>
              </a:extLst>
            </p:cNvPr>
            <p:cNvSpPr/>
            <p:nvPr/>
          </p:nvSpPr>
          <p:spPr>
            <a:xfrm>
              <a:off x="7464975" y="2050134"/>
              <a:ext cx="521225" cy="484632"/>
            </a:xfrm>
            <a:prstGeom prst="rightArrow">
              <a:avLst>
                <a:gd name="adj1" fmla="val 26415"/>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Rectangular Callout 36">
            <a:extLst>
              <a:ext uri="{FF2B5EF4-FFF2-40B4-BE49-F238E27FC236}">
                <a16:creationId xmlns:a16="http://schemas.microsoft.com/office/drawing/2014/main" id="{04204029-5B77-294F-9004-41EE16A7207C}"/>
              </a:ext>
            </a:extLst>
          </p:cNvPr>
          <p:cNvSpPr/>
          <p:nvPr/>
        </p:nvSpPr>
        <p:spPr>
          <a:xfrm>
            <a:off x="594939" y="1314510"/>
            <a:ext cx="2683120" cy="1142568"/>
          </a:xfrm>
          <a:prstGeom prst="wedgeRectCallout">
            <a:avLst>
              <a:gd name="adj1" fmla="val -40479"/>
              <a:gd name="adj2" fmla="val 8136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Adversary is given an input </a:t>
            </a:r>
            <a:r>
              <a:rPr lang="en-US" b="1" dirty="0"/>
              <a:t>x</a:t>
            </a:r>
            <a:r>
              <a:rPr lang="en-US" dirty="0"/>
              <a:t> from a data distribution</a:t>
            </a:r>
          </a:p>
        </p:txBody>
      </p:sp>
      <p:sp>
        <p:nvSpPr>
          <p:cNvPr id="38" name="Rectangular Callout 37">
            <a:extLst>
              <a:ext uri="{FF2B5EF4-FFF2-40B4-BE49-F238E27FC236}">
                <a16:creationId xmlns:a16="http://schemas.microsoft.com/office/drawing/2014/main" id="{D62908C7-2A5F-BC41-B5D0-C03E057C7D5A}"/>
              </a:ext>
            </a:extLst>
          </p:cNvPr>
          <p:cNvSpPr/>
          <p:nvPr/>
        </p:nvSpPr>
        <p:spPr>
          <a:xfrm>
            <a:off x="4157927" y="1643468"/>
            <a:ext cx="4666912" cy="883098"/>
          </a:xfrm>
          <a:prstGeom prst="wedgeRectCallout">
            <a:avLst>
              <a:gd name="adj1" fmla="val -24430"/>
              <a:gd name="adj2" fmla="val 635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Adversary has some info on model</a:t>
            </a:r>
          </a:p>
          <a:p>
            <a:pPr algn="ctr"/>
            <a:r>
              <a:rPr lang="en-US" dirty="0"/>
              <a:t>(white-box, queries, data)</a:t>
            </a:r>
          </a:p>
        </p:txBody>
      </p:sp>
      <p:sp>
        <p:nvSpPr>
          <p:cNvPr id="39" name="Rectangular Callout 38">
            <a:extLst>
              <a:ext uri="{FF2B5EF4-FFF2-40B4-BE49-F238E27FC236}">
                <a16:creationId xmlns:a16="http://schemas.microsoft.com/office/drawing/2014/main" id="{5CBE97A5-A239-7848-B7A2-88D077E15583}"/>
              </a:ext>
            </a:extLst>
          </p:cNvPr>
          <p:cNvSpPr/>
          <p:nvPr/>
        </p:nvSpPr>
        <p:spPr>
          <a:xfrm>
            <a:off x="2376614" y="4659356"/>
            <a:ext cx="3820775" cy="938373"/>
          </a:xfrm>
          <a:prstGeom prst="wedgeRectCallout">
            <a:avLst>
              <a:gd name="adj1" fmla="val -2750"/>
              <a:gd name="adj2" fmla="val -10031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Adversary produces adversarial example </a:t>
            </a:r>
            <a:r>
              <a:rPr lang="en-US" b="1" dirty="0"/>
              <a:t>x’</a:t>
            </a:r>
          </a:p>
        </p:txBody>
      </p:sp>
      <p:sp>
        <p:nvSpPr>
          <p:cNvPr id="21" name="Rectangle 20">
            <a:extLst>
              <a:ext uri="{FF2B5EF4-FFF2-40B4-BE49-F238E27FC236}">
                <a16:creationId xmlns:a16="http://schemas.microsoft.com/office/drawing/2014/main" id="{0304077F-B1BA-4743-8B68-71B34538F96B}"/>
              </a:ext>
            </a:extLst>
          </p:cNvPr>
          <p:cNvSpPr/>
          <p:nvPr/>
        </p:nvSpPr>
        <p:spPr>
          <a:xfrm>
            <a:off x="330151" y="1130088"/>
            <a:ext cx="8669470" cy="5466366"/>
          </a:xfrm>
          <a:prstGeom prst="rect">
            <a:avLst/>
          </a:prstGeom>
          <a:solidFill>
            <a:schemeClr val="accent6">
              <a:lumMod val="20000"/>
              <a:lumOff val="80000"/>
              <a:alpha val="9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800" b="1" dirty="0">
                <a:solidFill>
                  <a:schemeClr val="tx1"/>
                </a:solidFill>
              </a:rPr>
              <a:t>There are very few settings where this game captures a relevant threat model</a:t>
            </a:r>
          </a:p>
        </p:txBody>
      </p:sp>
    </p:spTree>
    <p:extLst>
      <p:ext uri="{BB962C8B-B14F-4D97-AF65-F5344CB8AC3E}">
        <p14:creationId xmlns:p14="http://schemas.microsoft.com/office/powerpoint/2010/main" val="138036165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22765E-0CB4-7D40-8349-FA18F6511D9F}"/>
              </a:ext>
            </a:extLst>
          </p:cNvPr>
          <p:cNvSpPr>
            <a:spLocks noGrp="1"/>
          </p:cNvSpPr>
          <p:nvPr>
            <p:ph type="sldNum" sz="quarter" idx="4"/>
          </p:nvPr>
        </p:nvSpPr>
        <p:spPr/>
        <p:txBody>
          <a:bodyPr/>
          <a:lstStyle/>
          <a:p>
            <a:fld id="{AC13E6D5-74F7-484E-B15D-5FF0E9020B73}" type="slidenum">
              <a:rPr lang="en-US" altLang="en-US" smtClean="0"/>
              <a:pPr/>
              <a:t>23</a:t>
            </a:fld>
            <a:endParaRPr lang="en-US" altLang="en-US" dirty="0"/>
          </a:p>
        </p:txBody>
      </p:sp>
      <p:sp>
        <p:nvSpPr>
          <p:cNvPr id="12" name="Title 18">
            <a:extLst>
              <a:ext uri="{FF2B5EF4-FFF2-40B4-BE49-F238E27FC236}">
                <a16:creationId xmlns:a16="http://schemas.microsoft.com/office/drawing/2014/main" id="{DC15ABA8-09F5-124B-BDC8-A05B29878FF0}"/>
              </a:ext>
            </a:extLst>
          </p:cNvPr>
          <p:cNvSpPr>
            <a:spLocks noGrp="1"/>
          </p:cNvSpPr>
          <p:nvPr>
            <p:ph type="title"/>
          </p:nvPr>
        </p:nvSpPr>
        <p:spPr>
          <a:xfrm>
            <a:off x="594939" y="479388"/>
            <a:ext cx="8061699" cy="650699"/>
          </a:xfrm>
        </p:spPr>
        <p:txBody>
          <a:bodyPr/>
          <a:lstStyle/>
          <a:p>
            <a:r>
              <a:rPr lang="en-US" dirty="0"/>
              <a:t>ML in security/safety critical environments</a:t>
            </a:r>
          </a:p>
        </p:txBody>
      </p:sp>
      <p:grpSp>
        <p:nvGrpSpPr>
          <p:cNvPr id="19" name="Group 18">
            <a:extLst>
              <a:ext uri="{FF2B5EF4-FFF2-40B4-BE49-F238E27FC236}">
                <a16:creationId xmlns:a16="http://schemas.microsoft.com/office/drawing/2014/main" id="{90CC8854-9A36-E043-8CED-B5942BD14119}"/>
              </a:ext>
            </a:extLst>
          </p:cNvPr>
          <p:cNvGrpSpPr/>
          <p:nvPr/>
        </p:nvGrpSpPr>
        <p:grpSpPr>
          <a:xfrm>
            <a:off x="318911" y="1130087"/>
            <a:ext cx="8714337" cy="1682335"/>
            <a:chOff x="318911" y="1130087"/>
            <a:chExt cx="8714337" cy="1682335"/>
          </a:xfrm>
        </p:grpSpPr>
        <p:pic>
          <p:nvPicPr>
            <p:cNvPr id="32" name="Picture 31">
              <a:extLst>
                <a:ext uri="{FF2B5EF4-FFF2-40B4-BE49-F238E27FC236}">
                  <a16:creationId xmlns:a16="http://schemas.microsoft.com/office/drawing/2014/main" id="{D2D9E47E-AC6F-1F44-AEA1-C878A043BB7A}"/>
                </a:ext>
              </a:extLst>
            </p:cNvPr>
            <p:cNvPicPr>
              <a:picLocks noChangeAspect="1"/>
            </p:cNvPicPr>
            <p:nvPr/>
          </p:nvPicPr>
          <p:blipFill>
            <a:blip r:embed="rId3"/>
            <a:stretch>
              <a:fillRect/>
            </a:stretch>
          </p:blipFill>
          <p:spPr>
            <a:xfrm>
              <a:off x="3012729" y="1344204"/>
              <a:ext cx="1249930" cy="1314274"/>
            </a:xfrm>
            <a:prstGeom prst="rect">
              <a:avLst/>
            </a:prstGeom>
          </p:spPr>
        </p:pic>
        <p:pic>
          <p:nvPicPr>
            <p:cNvPr id="31" name="Picture 30">
              <a:extLst>
                <a:ext uri="{FF2B5EF4-FFF2-40B4-BE49-F238E27FC236}">
                  <a16:creationId xmlns:a16="http://schemas.microsoft.com/office/drawing/2014/main" id="{9772DB29-672C-6B4F-AD17-D61C4E0F30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2028" y="1130087"/>
              <a:ext cx="1178976" cy="1682335"/>
            </a:xfrm>
            <a:prstGeom prst="rect">
              <a:avLst/>
            </a:prstGeom>
          </p:spPr>
        </p:pic>
        <p:sp>
          <p:nvSpPr>
            <p:cNvPr id="14" name="TextBox 13">
              <a:extLst>
                <a:ext uri="{FF2B5EF4-FFF2-40B4-BE49-F238E27FC236}">
                  <a16:creationId xmlns:a16="http://schemas.microsoft.com/office/drawing/2014/main" id="{16413778-8C5E-A744-8768-4EADD89F59C0}"/>
                </a:ext>
              </a:extLst>
            </p:cNvPr>
            <p:cNvSpPr txBox="1"/>
            <p:nvPr/>
          </p:nvSpPr>
          <p:spPr>
            <a:xfrm>
              <a:off x="6072953" y="2033271"/>
              <a:ext cx="2390089" cy="307777"/>
            </a:xfrm>
            <a:prstGeom prst="rect">
              <a:avLst/>
            </a:prstGeom>
            <a:noFill/>
          </p:spPr>
          <p:txBody>
            <a:bodyPr wrap="square" rtlCol="0">
              <a:spAutoFit/>
            </a:bodyPr>
            <a:lstStyle/>
            <a:p>
              <a:pPr algn="r"/>
              <a:r>
                <a:rPr lang="en-US" sz="1400" dirty="0">
                  <a:solidFill>
                    <a:schemeClr val="tx1">
                      <a:lumMod val="50000"/>
                      <a:lumOff val="50000"/>
                    </a:schemeClr>
                  </a:solidFill>
                  <a:latin typeface="+mn-lt"/>
                  <a:cs typeface="Arial" panose="020B0604020202020204" pitchFamily="34" charset="0"/>
                </a:rPr>
                <a:t>[</a:t>
              </a:r>
              <a:r>
                <a:rPr lang="en-US" sz="1400" dirty="0" err="1">
                  <a:solidFill>
                    <a:schemeClr val="tx1">
                      <a:lumMod val="50000"/>
                      <a:lumOff val="50000"/>
                    </a:schemeClr>
                  </a:solidFill>
                  <a:latin typeface="+mn-lt"/>
                  <a:cs typeface="Arial" panose="020B0604020202020204" pitchFamily="34" charset="0"/>
                </a:rPr>
                <a:t>Eykholt</a:t>
              </a:r>
              <a:r>
                <a:rPr lang="en-US" sz="1400" dirty="0">
                  <a:solidFill>
                    <a:schemeClr val="tx1">
                      <a:lumMod val="50000"/>
                      <a:lumOff val="50000"/>
                    </a:schemeClr>
                  </a:solidFill>
                  <a:latin typeface="+mn-lt"/>
                  <a:cs typeface="Arial" panose="020B0604020202020204" pitchFamily="34" charset="0"/>
                </a:rPr>
                <a:t> et al. 2017+</a:t>
              </a:r>
              <a:r>
                <a:rPr lang="en-US" sz="1400" b="1" dirty="0">
                  <a:solidFill>
                    <a:schemeClr val="tx1">
                      <a:lumMod val="50000"/>
                      <a:lumOff val="50000"/>
                    </a:schemeClr>
                  </a:solidFill>
                  <a:latin typeface="+mn-lt"/>
                  <a:cs typeface="Arial" panose="020B0604020202020204" pitchFamily="34" charset="0"/>
                </a:rPr>
                <a:t>2018</a:t>
              </a:r>
              <a:r>
                <a:rPr lang="en-US" sz="1400" dirty="0">
                  <a:solidFill>
                    <a:schemeClr val="tx1">
                      <a:lumMod val="50000"/>
                      <a:lumOff val="50000"/>
                    </a:schemeClr>
                  </a:solidFill>
                  <a:latin typeface="+mn-lt"/>
                  <a:cs typeface="Arial" panose="020B0604020202020204" pitchFamily="34" charset="0"/>
                </a:rPr>
                <a:t>]</a:t>
              </a:r>
            </a:p>
          </p:txBody>
        </p:sp>
        <p:pic>
          <p:nvPicPr>
            <p:cNvPr id="2" name="Picture 1">
              <a:extLst>
                <a:ext uri="{FF2B5EF4-FFF2-40B4-BE49-F238E27FC236}">
                  <a16:creationId xmlns:a16="http://schemas.microsoft.com/office/drawing/2014/main" id="{D03D1E5D-F228-D348-946F-EEC1992D36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8911" y="1317034"/>
              <a:ext cx="2055321" cy="1341444"/>
            </a:xfrm>
            <a:prstGeom prst="rect">
              <a:avLst/>
            </a:prstGeom>
          </p:spPr>
        </p:pic>
        <p:sp>
          <p:nvSpPr>
            <p:cNvPr id="11" name="TextBox 10">
              <a:extLst>
                <a:ext uri="{FF2B5EF4-FFF2-40B4-BE49-F238E27FC236}">
                  <a16:creationId xmlns:a16="http://schemas.microsoft.com/office/drawing/2014/main" id="{BDAC8EA3-0AA9-0B45-8600-6E7693D019C3}"/>
                </a:ext>
              </a:extLst>
            </p:cNvPr>
            <p:cNvSpPr txBox="1"/>
            <p:nvPr/>
          </p:nvSpPr>
          <p:spPr>
            <a:xfrm>
              <a:off x="5921004" y="1153039"/>
              <a:ext cx="3112244" cy="830997"/>
            </a:xfrm>
            <a:prstGeom prst="rect">
              <a:avLst/>
            </a:prstGeom>
            <a:noFill/>
          </p:spPr>
          <p:txBody>
            <a:bodyPr wrap="square" rtlCol="0">
              <a:spAutoFit/>
            </a:bodyPr>
            <a:lstStyle/>
            <a:p>
              <a:pPr algn="ctr"/>
              <a:r>
                <a:rPr lang="en-US" dirty="0"/>
                <a:t>Fool self-driving cars’ street-sign detection</a:t>
              </a:r>
            </a:p>
          </p:txBody>
        </p:sp>
      </p:grpSp>
      <p:grpSp>
        <p:nvGrpSpPr>
          <p:cNvPr id="20" name="Group 19">
            <a:extLst>
              <a:ext uri="{FF2B5EF4-FFF2-40B4-BE49-F238E27FC236}">
                <a16:creationId xmlns:a16="http://schemas.microsoft.com/office/drawing/2014/main" id="{907821E0-E97A-FF47-BF82-44789727BEDE}"/>
              </a:ext>
            </a:extLst>
          </p:cNvPr>
          <p:cNvGrpSpPr/>
          <p:nvPr/>
        </p:nvGrpSpPr>
        <p:grpSpPr>
          <a:xfrm>
            <a:off x="331564" y="3083903"/>
            <a:ext cx="8853202" cy="1154424"/>
            <a:chOff x="318911" y="2844705"/>
            <a:chExt cx="8853202" cy="1154424"/>
          </a:xfrm>
        </p:grpSpPr>
        <p:pic>
          <p:nvPicPr>
            <p:cNvPr id="4" name="Picture 3">
              <a:extLst>
                <a:ext uri="{FF2B5EF4-FFF2-40B4-BE49-F238E27FC236}">
                  <a16:creationId xmlns:a16="http://schemas.microsoft.com/office/drawing/2014/main" id="{195B40BE-7D24-2946-80BD-93B0B9460D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8911" y="3192890"/>
              <a:ext cx="1100606" cy="650700"/>
            </a:xfrm>
            <a:prstGeom prst="rect">
              <a:avLst/>
            </a:prstGeom>
          </p:spPr>
        </p:pic>
        <p:pic>
          <p:nvPicPr>
            <p:cNvPr id="6" name="Picture 5">
              <a:extLst>
                <a:ext uri="{FF2B5EF4-FFF2-40B4-BE49-F238E27FC236}">
                  <a16:creationId xmlns:a16="http://schemas.microsoft.com/office/drawing/2014/main" id="{C352FE98-7BA1-C44D-8B4D-3CB5A824FB8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10886" y="2917262"/>
              <a:ext cx="5412465" cy="1081867"/>
            </a:xfrm>
            <a:prstGeom prst="rect">
              <a:avLst/>
            </a:prstGeom>
          </p:spPr>
        </p:pic>
        <p:sp>
          <p:nvSpPr>
            <p:cNvPr id="17" name="TextBox 16">
              <a:extLst>
                <a:ext uri="{FF2B5EF4-FFF2-40B4-BE49-F238E27FC236}">
                  <a16:creationId xmlns:a16="http://schemas.microsoft.com/office/drawing/2014/main" id="{B59076D1-6668-F44D-8F7E-C46D37E76747}"/>
                </a:ext>
              </a:extLst>
            </p:cNvPr>
            <p:cNvSpPr txBox="1"/>
            <p:nvPr/>
          </p:nvSpPr>
          <p:spPr>
            <a:xfrm>
              <a:off x="7227781" y="3727617"/>
              <a:ext cx="1714846" cy="259981"/>
            </a:xfrm>
            <a:prstGeom prst="rect">
              <a:avLst/>
            </a:prstGeom>
            <a:noFill/>
          </p:spPr>
          <p:txBody>
            <a:bodyPr wrap="square" rtlCol="0">
              <a:spAutoFit/>
            </a:bodyPr>
            <a:lstStyle/>
            <a:p>
              <a:pPr algn="r"/>
              <a:r>
                <a:rPr lang="en-US" sz="1400" dirty="0">
                  <a:solidFill>
                    <a:schemeClr val="tx1">
                      <a:lumMod val="50000"/>
                      <a:lumOff val="50000"/>
                    </a:schemeClr>
                  </a:solidFill>
                  <a:latin typeface="+mn-lt"/>
                  <a:cs typeface="Arial" panose="020B0604020202020204" pitchFamily="34" charset="0"/>
                </a:rPr>
                <a:t>[Grosse et al. 2018]</a:t>
              </a:r>
            </a:p>
          </p:txBody>
        </p:sp>
        <p:sp>
          <p:nvSpPr>
            <p:cNvPr id="22" name="TextBox 21">
              <a:extLst>
                <a:ext uri="{FF2B5EF4-FFF2-40B4-BE49-F238E27FC236}">
                  <a16:creationId xmlns:a16="http://schemas.microsoft.com/office/drawing/2014/main" id="{E36F07A7-A85A-6B4D-9619-60A2A06C9E13}"/>
                </a:ext>
              </a:extLst>
            </p:cNvPr>
            <p:cNvSpPr txBox="1"/>
            <p:nvPr/>
          </p:nvSpPr>
          <p:spPr>
            <a:xfrm>
              <a:off x="6974814" y="2844705"/>
              <a:ext cx="2197299" cy="830997"/>
            </a:xfrm>
            <a:prstGeom prst="rect">
              <a:avLst/>
            </a:prstGeom>
            <a:noFill/>
          </p:spPr>
          <p:txBody>
            <a:bodyPr wrap="square" rtlCol="0">
              <a:spAutoFit/>
            </a:bodyPr>
            <a:lstStyle/>
            <a:p>
              <a:r>
                <a:rPr lang="en-US" dirty="0"/>
                <a:t>Evade malware detection</a:t>
              </a:r>
            </a:p>
          </p:txBody>
        </p:sp>
      </p:grpSp>
      <p:grpSp>
        <p:nvGrpSpPr>
          <p:cNvPr id="23" name="Group 22">
            <a:extLst>
              <a:ext uri="{FF2B5EF4-FFF2-40B4-BE49-F238E27FC236}">
                <a16:creationId xmlns:a16="http://schemas.microsoft.com/office/drawing/2014/main" id="{5D31EF07-3102-8645-8F6E-00EC76062FA9}"/>
              </a:ext>
            </a:extLst>
          </p:cNvPr>
          <p:cNvGrpSpPr/>
          <p:nvPr/>
        </p:nvGrpSpPr>
        <p:grpSpPr>
          <a:xfrm>
            <a:off x="208554" y="4680393"/>
            <a:ext cx="8912095" cy="1634303"/>
            <a:chOff x="157359" y="4533371"/>
            <a:chExt cx="8912095" cy="1634303"/>
          </a:xfrm>
        </p:grpSpPr>
        <p:pic>
          <p:nvPicPr>
            <p:cNvPr id="13" name="Picture 12">
              <a:extLst>
                <a:ext uri="{FF2B5EF4-FFF2-40B4-BE49-F238E27FC236}">
                  <a16:creationId xmlns:a16="http://schemas.microsoft.com/office/drawing/2014/main" id="{3A1A093E-5E13-D942-A0E7-814937528141}"/>
                </a:ext>
              </a:extLst>
            </p:cNvPr>
            <p:cNvPicPr>
              <a:picLocks noChangeAspect="1"/>
            </p:cNvPicPr>
            <p:nvPr/>
          </p:nvPicPr>
          <p:blipFill>
            <a:blip r:embed="rId8"/>
            <a:stretch>
              <a:fillRect/>
            </a:stretch>
          </p:blipFill>
          <p:spPr>
            <a:xfrm>
              <a:off x="1337522" y="4533371"/>
              <a:ext cx="5942921" cy="1634303"/>
            </a:xfrm>
            <a:prstGeom prst="rect">
              <a:avLst/>
            </a:prstGeom>
          </p:spPr>
        </p:pic>
        <p:sp>
          <p:nvSpPr>
            <p:cNvPr id="15" name="TextBox 14">
              <a:extLst>
                <a:ext uri="{FF2B5EF4-FFF2-40B4-BE49-F238E27FC236}">
                  <a16:creationId xmlns:a16="http://schemas.microsoft.com/office/drawing/2014/main" id="{CB28F386-EE2A-E540-AEA8-6A99B9D9CB53}"/>
                </a:ext>
              </a:extLst>
            </p:cNvPr>
            <p:cNvSpPr txBox="1"/>
            <p:nvPr/>
          </p:nvSpPr>
          <p:spPr>
            <a:xfrm>
              <a:off x="7028914" y="5559316"/>
              <a:ext cx="1802874" cy="307777"/>
            </a:xfrm>
            <a:prstGeom prst="rect">
              <a:avLst/>
            </a:prstGeom>
            <a:noFill/>
          </p:spPr>
          <p:txBody>
            <a:bodyPr wrap="square" rtlCol="0">
              <a:spAutoFit/>
            </a:bodyPr>
            <a:lstStyle/>
            <a:p>
              <a:pPr algn="r"/>
              <a:r>
                <a:rPr lang="en-US" sz="1400" dirty="0">
                  <a:solidFill>
                    <a:schemeClr val="tx1">
                      <a:lumMod val="50000"/>
                      <a:lumOff val="50000"/>
                    </a:schemeClr>
                  </a:solidFill>
                  <a:latin typeface="+mn-lt"/>
                  <a:cs typeface="Arial" panose="020B0604020202020204" pitchFamily="34" charset="0"/>
                </a:rPr>
                <a:t>[</a:t>
              </a:r>
              <a:r>
                <a:rPr lang="en-US" sz="1400" b="1" dirty="0">
                  <a:solidFill>
                    <a:schemeClr val="tx1">
                      <a:lumMod val="50000"/>
                      <a:lumOff val="50000"/>
                    </a:schemeClr>
                  </a:solidFill>
                  <a:latin typeface="+mn-lt"/>
                  <a:cs typeface="Arial" panose="020B0604020202020204" pitchFamily="34" charset="0"/>
                </a:rPr>
                <a:t>T </a:t>
              </a:r>
              <a:r>
                <a:rPr lang="en-US" sz="1400" dirty="0">
                  <a:solidFill>
                    <a:schemeClr val="tx1">
                      <a:lumMod val="50000"/>
                      <a:lumOff val="50000"/>
                    </a:schemeClr>
                  </a:solidFill>
                  <a:latin typeface="+mn-lt"/>
                  <a:cs typeface="Arial" panose="020B0604020202020204" pitchFamily="34" charset="0"/>
                </a:rPr>
                <a:t>et al. 2019]</a:t>
              </a:r>
            </a:p>
          </p:txBody>
        </p:sp>
        <p:pic>
          <p:nvPicPr>
            <p:cNvPr id="7" name="Picture 6">
              <a:extLst>
                <a:ext uri="{FF2B5EF4-FFF2-40B4-BE49-F238E27FC236}">
                  <a16:creationId xmlns:a16="http://schemas.microsoft.com/office/drawing/2014/main" id="{40D55046-E740-FD47-942B-722E04E21B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7359" y="4854551"/>
              <a:ext cx="951147" cy="961486"/>
            </a:xfrm>
            <a:prstGeom prst="rect">
              <a:avLst/>
            </a:prstGeom>
          </p:spPr>
        </p:pic>
        <p:sp>
          <p:nvSpPr>
            <p:cNvPr id="18" name="TextBox 17">
              <a:extLst>
                <a:ext uri="{FF2B5EF4-FFF2-40B4-BE49-F238E27FC236}">
                  <a16:creationId xmlns:a16="http://schemas.microsoft.com/office/drawing/2014/main" id="{0CDFCDA5-9CF8-C24C-B3F5-48DA513B13A1}"/>
                </a:ext>
              </a:extLst>
            </p:cNvPr>
            <p:cNvSpPr txBox="1"/>
            <p:nvPr/>
          </p:nvSpPr>
          <p:spPr>
            <a:xfrm>
              <a:off x="7354607" y="4676401"/>
              <a:ext cx="1714847" cy="830997"/>
            </a:xfrm>
            <a:prstGeom prst="rect">
              <a:avLst/>
            </a:prstGeom>
            <a:noFill/>
          </p:spPr>
          <p:txBody>
            <a:bodyPr wrap="square" rtlCol="0">
              <a:spAutoFit/>
            </a:bodyPr>
            <a:lstStyle/>
            <a:p>
              <a:r>
                <a:rPr lang="en-US" dirty="0"/>
                <a:t>Fool visual ad-blockers</a:t>
              </a:r>
            </a:p>
          </p:txBody>
        </p:sp>
      </p:grpSp>
    </p:spTree>
    <p:extLst>
      <p:ext uri="{BB962C8B-B14F-4D97-AF65-F5344CB8AC3E}">
        <p14:creationId xmlns:p14="http://schemas.microsoft.com/office/powerpoint/2010/main" val="4218095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22765E-0CB4-7D40-8349-FA18F6511D9F}"/>
              </a:ext>
            </a:extLst>
          </p:cNvPr>
          <p:cNvSpPr>
            <a:spLocks noGrp="1"/>
          </p:cNvSpPr>
          <p:nvPr>
            <p:ph type="sldNum" sz="quarter" idx="4"/>
          </p:nvPr>
        </p:nvSpPr>
        <p:spPr/>
        <p:txBody>
          <a:bodyPr/>
          <a:lstStyle/>
          <a:p>
            <a:fld id="{AC13E6D5-74F7-484E-B15D-5FF0E9020B73}" type="slidenum">
              <a:rPr lang="en-US" altLang="en-US" smtClean="0"/>
              <a:pPr/>
              <a:t>24</a:t>
            </a:fld>
            <a:endParaRPr lang="en-US" altLang="en-US" dirty="0"/>
          </a:p>
        </p:txBody>
      </p:sp>
      <p:pic>
        <p:nvPicPr>
          <p:cNvPr id="18" name="Picture 17">
            <a:extLst>
              <a:ext uri="{FF2B5EF4-FFF2-40B4-BE49-F238E27FC236}">
                <a16:creationId xmlns:a16="http://schemas.microsoft.com/office/drawing/2014/main" id="{439B5711-0CEE-AC48-BC28-1E0F6B12B2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8735" y="1212371"/>
            <a:ext cx="914106" cy="981777"/>
          </a:xfrm>
          <a:prstGeom prst="rect">
            <a:avLst/>
          </a:prstGeom>
        </p:spPr>
      </p:pic>
      <p:sp>
        <p:nvSpPr>
          <p:cNvPr id="20" name="Title 18">
            <a:extLst>
              <a:ext uri="{FF2B5EF4-FFF2-40B4-BE49-F238E27FC236}">
                <a16:creationId xmlns:a16="http://schemas.microsoft.com/office/drawing/2014/main" id="{333400B2-5150-3D40-BFB4-3DE364DBB8B0}"/>
              </a:ext>
            </a:extLst>
          </p:cNvPr>
          <p:cNvSpPr>
            <a:spLocks noGrp="1"/>
          </p:cNvSpPr>
          <p:nvPr>
            <p:ph type="title"/>
          </p:nvPr>
        </p:nvSpPr>
        <p:spPr>
          <a:xfrm>
            <a:off x="594939" y="479388"/>
            <a:ext cx="8061699" cy="650699"/>
          </a:xfrm>
        </p:spPr>
        <p:txBody>
          <a:bodyPr/>
          <a:lstStyle/>
          <a:p>
            <a:r>
              <a:rPr lang="en-US" dirty="0"/>
              <a:t>Is the standard game relevant?</a:t>
            </a:r>
          </a:p>
        </p:txBody>
      </p:sp>
      <p:pic>
        <p:nvPicPr>
          <p:cNvPr id="4" name="Picture 3">
            <a:extLst>
              <a:ext uri="{FF2B5EF4-FFF2-40B4-BE49-F238E27FC236}">
                <a16:creationId xmlns:a16="http://schemas.microsoft.com/office/drawing/2014/main" id="{5A1D59F4-1E82-1243-82EA-3F5EA45A3F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8522" y="1182886"/>
            <a:ext cx="1020905" cy="1020905"/>
          </a:xfrm>
          <a:prstGeom prst="rect">
            <a:avLst/>
          </a:prstGeom>
        </p:spPr>
      </p:pic>
      <p:cxnSp>
        <p:nvCxnSpPr>
          <p:cNvPr id="15" name="Straight Connector 14">
            <a:extLst>
              <a:ext uri="{FF2B5EF4-FFF2-40B4-BE49-F238E27FC236}">
                <a16:creationId xmlns:a16="http://schemas.microsoft.com/office/drawing/2014/main" id="{261829B6-04CA-4C4D-AF31-FFB9AF98089D}"/>
              </a:ext>
            </a:extLst>
          </p:cNvPr>
          <p:cNvCxnSpPr>
            <a:cxnSpLocks/>
          </p:cNvCxnSpPr>
          <p:nvPr/>
        </p:nvCxnSpPr>
        <p:spPr>
          <a:xfrm>
            <a:off x="237557" y="2225093"/>
            <a:ext cx="8399953" cy="0"/>
          </a:xfrm>
          <a:prstGeom prst="line">
            <a:avLst/>
          </a:prstGeom>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FE23B3F9-B0BF-124F-9B70-C222499133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55109" y="1161585"/>
            <a:ext cx="1020905" cy="1020905"/>
          </a:xfrm>
          <a:prstGeom prst="rect">
            <a:avLst/>
          </a:prstGeom>
        </p:spPr>
      </p:pic>
    </p:spTree>
    <p:extLst>
      <p:ext uri="{BB962C8B-B14F-4D97-AF65-F5344CB8AC3E}">
        <p14:creationId xmlns:p14="http://schemas.microsoft.com/office/powerpoint/2010/main" val="169326567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3A947A-07C2-EA4E-BABA-C08F72FE5133}"/>
              </a:ext>
            </a:extLst>
          </p:cNvPr>
          <p:cNvSpPr>
            <a:spLocks noGrp="1"/>
          </p:cNvSpPr>
          <p:nvPr>
            <p:ph type="sldNum" sz="quarter" idx="4"/>
          </p:nvPr>
        </p:nvSpPr>
        <p:spPr/>
        <p:txBody>
          <a:bodyPr/>
          <a:lstStyle/>
          <a:p>
            <a:fld id="{AC13E6D5-74F7-484E-B15D-5FF0E9020B73}" type="slidenum">
              <a:rPr lang="en-US" altLang="en-US" smtClean="0"/>
              <a:pPr/>
              <a:t>25</a:t>
            </a:fld>
            <a:endParaRPr lang="en-US" altLang="en-US" dirty="0"/>
          </a:p>
        </p:txBody>
      </p:sp>
      <p:sp>
        <p:nvSpPr>
          <p:cNvPr id="9" name="Rectangle 8">
            <a:extLst>
              <a:ext uri="{FF2B5EF4-FFF2-40B4-BE49-F238E27FC236}">
                <a16:creationId xmlns:a16="http://schemas.microsoft.com/office/drawing/2014/main" id="{22B99400-32EC-244D-ABD5-9AF29A5AE790}"/>
              </a:ext>
            </a:extLst>
          </p:cNvPr>
          <p:cNvSpPr/>
          <p:nvPr/>
        </p:nvSpPr>
        <p:spPr>
          <a:xfrm>
            <a:off x="5847579" y="3198606"/>
            <a:ext cx="1630477" cy="1289082"/>
          </a:xfrm>
          <a:prstGeom prst="rect">
            <a:avLst/>
          </a:prstGeom>
          <a:ln>
            <a:solidFill>
              <a:schemeClr val="accent1">
                <a:alpha val="20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2800" dirty="0">
                <a:solidFill>
                  <a:schemeClr val="bg1">
                    <a:lumMod val="75000"/>
                  </a:schemeClr>
                </a:solidFill>
              </a:rPr>
              <a:t>ML Model</a:t>
            </a:r>
          </a:p>
        </p:txBody>
      </p:sp>
      <p:pic>
        <p:nvPicPr>
          <p:cNvPr id="10" name="Picture 9">
            <a:extLst>
              <a:ext uri="{FF2B5EF4-FFF2-40B4-BE49-F238E27FC236}">
                <a16:creationId xmlns:a16="http://schemas.microsoft.com/office/drawing/2014/main" id="{4FC5D149-2FA0-ED4D-A0A1-9CE7B12410F7}"/>
              </a:ext>
            </a:extLst>
          </p:cNvPr>
          <p:cNvPicPr>
            <a:picLocks noChangeAspect="1"/>
          </p:cNvPicPr>
          <p:nvPr/>
        </p:nvPicPr>
        <p:blipFill>
          <a:blip r:embed="rId2" cstate="screen">
            <a:alphaModFix amt="20000"/>
            <a:extLst>
              <a:ext uri="{28A0092B-C50C-407E-A947-70E740481C1C}">
                <a14:useLocalDpi xmlns:a14="http://schemas.microsoft.com/office/drawing/2010/main"/>
              </a:ext>
            </a:extLst>
          </a:blip>
          <a:stretch>
            <a:fillRect/>
          </a:stretch>
        </p:blipFill>
        <p:spPr>
          <a:xfrm>
            <a:off x="6191901" y="3693955"/>
            <a:ext cx="781627" cy="663199"/>
          </a:xfrm>
          <a:prstGeom prst="rect">
            <a:avLst/>
          </a:prstGeom>
        </p:spPr>
      </p:pic>
      <p:pic>
        <p:nvPicPr>
          <p:cNvPr id="11" name="Picture 10">
            <a:extLst>
              <a:ext uri="{FF2B5EF4-FFF2-40B4-BE49-F238E27FC236}">
                <a16:creationId xmlns:a16="http://schemas.microsoft.com/office/drawing/2014/main" id="{44A549BE-6E19-154D-B89C-EE7C7B2A302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737841" y="2997742"/>
            <a:ext cx="650699" cy="650699"/>
          </a:xfrm>
          <a:prstGeom prst="rect">
            <a:avLst/>
          </a:prstGeom>
        </p:spPr>
      </p:pic>
      <p:sp>
        <p:nvSpPr>
          <p:cNvPr id="12" name="Right Arrow 11">
            <a:extLst>
              <a:ext uri="{FF2B5EF4-FFF2-40B4-BE49-F238E27FC236}">
                <a16:creationId xmlns:a16="http://schemas.microsoft.com/office/drawing/2014/main" id="{19B9F91D-4956-C942-ABF4-D3E71740D238}"/>
              </a:ext>
            </a:extLst>
          </p:cNvPr>
          <p:cNvSpPr/>
          <p:nvPr/>
        </p:nvSpPr>
        <p:spPr>
          <a:xfrm>
            <a:off x="421482" y="3527574"/>
            <a:ext cx="1343321" cy="484632"/>
          </a:xfrm>
          <a:prstGeom prst="rightArrow">
            <a:avLst>
              <a:gd name="adj1" fmla="val 26415"/>
              <a:gd name="adj2" fmla="val 50000"/>
            </a:avLst>
          </a:prstGeom>
          <a:solidFill>
            <a:schemeClr val="bg2">
              <a:alpha val="10000"/>
            </a:schemeClr>
          </a:solidFill>
          <a:ln>
            <a:solidFill>
              <a:schemeClr val="accent1">
                <a:alpha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Curved Connector 12">
            <a:extLst>
              <a:ext uri="{FF2B5EF4-FFF2-40B4-BE49-F238E27FC236}">
                <a16:creationId xmlns:a16="http://schemas.microsoft.com/office/drawing/2014/main" id="{3E233BB9-E072-B045-8E03-1060206AEE28}"/>
              </a:ext>
            </a:extLst>
          </p:cNvPr>
          <p:cNvCxnSpPr>
            <a:cxnSpLocks/>
          </p:cNvCxnSpPr>
          <p:nvPr/>
        </p:nvCxnSpPr>
        <p:spPr>
          <a:xfrm rot="5400000" flipH="1" flipV="1">
            <a:off x="4615718" y="1071497"/>
            <a:ext cx="12700" cy="4094199"/>
          </a:xfrm>
          <a:prstGeom prst="curvedConnector3">
            <a:avLst>
              <a:gd name="adj1" fmla="val 3420000"/>
            </a:avLst>
          </a:prstGeom>
          <a:ln w="38100">
            <a:solidFill>
              <a:schemeClr val="accent1">
                <a:alpha val="20000"/>
              </a:schemeClr>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B27590B2-B64E-E743-9DAA-5BCA33112F85}"/>
              </a:ext>
            </a:extLst>
          </p:cNvPr>
          <p:cNvPicPr>
            <a:picLocks noChangeAspect="1"/>
          </p:cNvPicPr>
          <p:nvPr/>
        </p:nvPicPr>
        <p:blipFill>
          <a:blip r:embed="rId4" cstate="screen">
            <a:alphaModFix amt="20000"/>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a:ext>
            </a:extLst>
          </a:blip>
          <a:stretch>
            <a:fillRect/>
          </a:stretch>
        </p:blipFill>
        <p:spPr>
          <a:xfrm>
            <a:off x="4247210" y="2997742"/>
            <a:ext cx="650699" cy="650699"/>
          </a:xfrm>
          <a:prstGeom prst="rect">
            <a:avLst/>
          </a:prstGeom>
        </p:spPr>
      </p:pic>
      <p:sp>
        <p:nvSpPr>
          <p:cNvPr id="15" name="Right Arrow 14">
            <a:extLst>
              <a:ext uri="{FF2B5EF4-FFF2-40B4-BE49-F238E27FC236}">
                <a16:creationId xmlns:a16="http://schemas.microsoft.com/office/drawing/2014/main" id="{43028BD8-B752-6E41-9268-A9463E2BBB92}"/>
              </a:ext>
            </a:extLst>
          </p:cNvPr>
          <p:cNvSpPr/>
          <p:nvPr/>
        </p:nvSpPr>
        <p:spPr>
          <a:xfrm>
            <a:off x="3402766" y="3521368"/>
            <a:ext cx="2284607" cy="484632"/>
          </a:xfrm>
          <a:prstGeom prst="rightArrow">
            <a:avLst>
              <a:gd name="adj1" fmla="val 26415"/>
              <a:gd name="adj2" fmla="val 50000"/>
            </a:avLst>
          </a:prstGeom>
          <a:solidFill>
            <a:schemeClr val="bg2">
              <a:alpha val="10000"/>
            </a:schemeClr>
          </a:solidFill>
          <a:ln>
            <a:solidFill>
              <a:schemeClr val="accent1">
                <a:alpha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E9FD1E0-35AF-4A40-93C5-7D1B626396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39696" y="3198606"/>
            <a:ext cx="1457845" cy="1142568"/>
          </a:xfrm>
          <a:prstGeom prst="rect">
            <a:avLst/>
          </a:prstGeom>
        </p:spPr>
      </p:pic>
      <p:grpSp>
        <p:nvGrpSpPr>
          <p:cNvPr id="26" name="Group 25">
            <a:extLst>
              <a:ext uri="{FF2B5EF4-FFF2-40B4-BE49-F238E27FC236}">
                <a16:creationId xmlns:a16="http://schemas.microsoft.com/office/drawing/2014/main" id="{1860E5FD-3AAF-A74F-AD98-5153C084ADB4}"/>
              </a:ext>
            </a:extLst>
          </p:cNvPr>
          <p:cNvGrpSpPr/>
          <p:nvPr/>
        </p:nvGrpSpPr>
        <p:grpSpPr>
          <a:xfrm>
            <a:off x="7561794" y="3439500"/>
            <a:ext cx="1679025" cy="648368"/>
            <a:chOff x="7464975" y="1997078"/>
            <a:chExt cx="1679025" cy="648368"/>
          </a:xfrm>
        </p:grpSpPr>
        <p:pic>
          <p:nvPicPr>
            <p:cNvPr id="27" name="Picture 26">
              <a:extLst>
                <a:ext uri="{FF2B5EF4-FFF2-40B4-BE49-F238E27FC236}">
                  <a16:creationId xmlns:a16="http://schemas.microsoft.com/office/drawing/2014/main" id="{DABE97C9-849F-8B4B-9F84-239C0255810D}"/>
                </a:ext>
              </a:extLst>
            </p:cNvPr>
            <p:cNvPicPr>
              <a:picLocks noChangeAspect="1"/>
            </p:cNvPicPr>
            <p:nvPr/>
          </p:nvPicPr>
          <p:blipFill>
            <a:blip r:embed="rId7" cstate="screen">
              <a:alphaModFix amt="20000"/>
              <a:extLst>
                <a:ext uri="{28A0092B-C50C-407E-A947-70E740481C1C}">
                  <a14:useLocalDpi xmlns:a14="http://schemas.microsoft.com/office/drawing/2010/main"/>
                </a:ext>
              </a:extLst>
            </a:blip>
            <a:stretch>
              <a:fillRect/>
            </a:stretch>
          </p:blipFill>
          <p:spPr>
            <a:xfrm>
              <a:off x="7986200" y="1997078"/>
              <a:ext cx="1157800" cy="648368"/>
            </a:xfrm>
            <a:prstGeom prst="rect">
              <a:avLst/>
            </a:prstGeom>
          </p:spPr>
        </p:pic>
        <p:sp>
          <p:nvSpPr>
            <p:cNvPr id="28" name="Right Arrow 27">
              <a:extLst>
                <a:ext uri="{FF2B5EF4-FFF2-40B4-BE49-F238E27FC236}">
                  <a16:creationId xmlns:a16="http://schemas.microsoft.com/office/drawing/2014/main" id="{AC732E5F-ECFF-0A45-BDFC-E662F4DF5E2D}"/>
                </a:ext>
              </a:extLst>
            </p:cNvPr>
            <p:cNvSpPr/>
            <p:nvPr/>
          </p:nvSpPr>
          <p:spPr>
            <a:xfrm>
              <a:off x="7464975" y="2050134"/>
              <a:ext cx="521225" cy="484632"/>
            </a:xfrm>
            <a:prstGeom prst="rightArrow">
              <a:avLst>
                <a:gd name="adj1" fmla="val 26415"/>
                <a:gd name="adj2" fmla="val 50000"/>
              </a:avLst>
            </a:prstGeom>
            <a:solidFill>
              <a:schemeClr val="bg2">
                <a:alpha val="10000"/>
              </a:schemeClr>
            </a:solidFill>
            <a:ln>
              <a:solidFill>
                <a:schemeClr val="accent1">
                  <a:alpha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6495505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22765E-0CB4-7D40-8349-FA18F6511D9F}"/>
              </a:ext>
            </a:extLst>
          </p:cNvPr>
          <p:cNvSpPr>
            <a:spLocks noGrp="1"/>
          </p:cNvSpPr>
          <p:nvPr>
            <p:ph type="sldNum" sz="quarter" idx="4"/>
          </p:nvPr>
        </p:nvSpPr>
        <p:spPr/>
        <p:txBody>
          <a:bodyPr/>
          <a:lstStyle/>
          <a:p>
            <a:fld id="{AC13E6D5-74F7-484E-B15D-5FF0E9020B73}" type="slidenum">
              <a:rPr lang="en-US" altLang="en-US" smtClean="0"/>
              <a:pPr/>
              <a:t>26</a:t>
            </a:fld>
            <a:endParaRPr lang="en-US" altLang="en-US" dirty="0"/>
          </a:p>
        </p:txBody>
      </p:sp>
      <p:sp>
        <p:nvSpPr>
          <p:cNvPr id="6" name="Content Placeholder 2">
            <a:extLst>
              <a:ext uri="{FF2B5EF4-FFF2-40B4-BE49-F238E27FC236}">
                <a16:creationId xmlns:a16="http://schemas.microsoft.com/office/drawing/2014/main" id="{6BD9CA21-7E09-944C-AFF1-2C1F2987C514}"/>
              </a:ext>
            </a:extLst>
          </p:cNvPr>
          <p:cNvSpPr>
            <a:spLocks noGrp="1"/>
          </p:cNvSpPr>
          <p:nvPr>
            <p:ph sz="quarter" idx="10"/>
          </p:nvPr>
        </p:nvSpPr>
        <p:spPr>
          <a:xfrm>
            <a:off x="269217" y="2929615"/>
            <a:ext cx="4065707" cy="508892"/>
          </a:xfrm>
        </p:spPr>
        <p:txBody>
          <a:bodyPr>
            <a:normAutofit lnSpcReduction="10000"/>
          </a:bodyPr>
          <a:lstStyle/>
          <a:p>
            <a:pPr marL="0" lvl="1" indent="0">
              <a:buNone/>
            </a:pPr>
            <a:r>
              <a:rPr lang="en-US" b="1" dirty="0">
                <a:latin typeface="+mn-lt"/>
              </a:rPr>
              <a:t>Is there an adversary?</a:t>
            </a:r>
          </a:p>
        </p:txBody>
      </p:sp>
      <p:pic>
        <p:nvPicPr>
          <p:cNvPr id="18" name="Picture 17">
            <a:extLst>
              <a:ext uri="{FF2B5EF4-FFF2-40B4-BE49-F238E27FC236}">
                <a16:creationId xmlns:a16="http://schemas.microsoft.com/office/drawing/2014/main" id="{439B5711-0CEE-AC48-BC28-1E0F6B12B2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8735" y="1212371"/>
            <a:ext cx="914106" cy="981777"/>
          </a:xfrm>
          <a:prstGeom prst="rect">
            <a:avLst/>
          </a:prstGeom>
        </p:spPr>
      </p:pic>
      <p:sp>
        <p:nvSpPr>
          <p:cNvPr id="20" name="Title 18">
            <a:extLst>
              <a:ext uri="{FF2B5EF4-FFF2-40B4-BE49-F238E27FC236}">
                <a16:creationId xmlns:a16="http://schemas.microsoft.com/office/drawing/2014/main" id="{333400B2-5150-3D40-BFB4-3DE364DBB8B0}"/>
              </a:ext>
            </a:extLst>
          </p:cNvPr>
          <p:cNvSpPr>
            <a:spLocks noGrp="1"/>
          </p:cNvSpPr>
          <p:nvPr>
            <p:ph type="title"/>
          </p:nvPr>
        </p:nvSpPr>
        <p:spPr>
          <a:xfrm>
            <a:off x="594939" y="479388"/>
            <a:ext cx="8061699" cy="650699"/>
          </a:xfrm>
        </p:spPr>
        <p:txBody>
          <a:bodyPr/>
          <a:lstStyle/>
          <a:p>
            <a:r>
              <a:rPr lang="en-US" dirty="0"/>
              <a:t>Is the standard game relevant?</a:t>
            </a:r>
          </a:p>
        </p:txBody>
      </p:sp>
      <p:pic>
        <p:nvPicPr>
          <p:cNvPr id="4" name="Picture 3">
            <a:extLst>
              <a:ext uri="{FF2B5EF4-FFF2-40B4-BE49-F238E27FC236}">
                <a16:creationId xmlns:a16="http://schemas.microsoft.com/office/drawing/2014/main" id="{5A1D59F4-1E82-1243-82EA-3F5EA45A3F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8522" y="1182886"/>
            <a:ext cx="1020905" cy="1020905"/>
          </a:xfrm>
          <a:prstGeom prst="rect">
            <a:avLst/>
          </a:prstGeom>
        </p:spPr>
      </p:pic>
      <p:cxnSp>
        <p:nvCxnSpPr>
          <p:cNvPr id="15" name="Straight Connector 14">
            <a:extLst>
              <a:ext uri="{FF2B5EF4-FFF2-40B4-BE49-F238E27FC236}">
                <a16:creationId xmlns:a16="http://schemas.microsoft.com/office/drawing/2014/main" id="{261829B6-04CA-4C4D-AF31-FFB9AF98089D}"/>
              </a:ext>
            </a:extLst>
          </p:cNvPr>
          <p:cNvCxnSpPr>
            <a:cxnSpLocks/>
          </p:cNvCxnSpPr>
          <p:nvPr/>
        </p:nvCxnSpPr>
        <p:spPr>
          <a:xfrm>
            <a:off x="237557" y="2225093"/>
            <a:ext cx="8399953" cy="0"/>
          </a:xfrm>
          <a:prstGeom prst="line">
            <a:avLst/>
          </a:prstGeom>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FE23B3F9-B0BF-124F-9B70-C222499133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55109" y="1161585"/>
            <a:ext cx="1020905" cy="1020905"/>
          </a:xfrm>
          <a:prstGeom prst="rect">
            <a:avLst/>
          </a:prstGeom>
        </p:spPr>
      </p:pic>
      <p:grpSp>
        <p:nvGrpSpPr>
          <p:cNvPr id="16" name="Group 15">
            <a:extLst>
              <a:ext uri="{FF2B5EF4-FFF2-40B4-BE49-F238E27FC236}">
                <a16:creationId xmlns:a16="http://schemas.microsoft.com/office/drawing/2014/main" id="{0ADBB27D-D072-7843-B33C-B3AFF29818F5}"/>
              </a:ext>
            </a:extLst>
          </p:cNvPr>
          <p:cNvGrpSpPr/>
          <p:nvPr/>
        </p:nvGrpSpPr>
        <p:grpSpPr>
          <a:xfrm>
            <a:off x="5745208" y="2381306"/>
            <a:ext cx="1323910" cy="1925984"/>
            <a:chOff x="5745208" y="2381306"/>
            <a:chExt cx="1323910" cy="1925984"/>
          </a:xfrm>
        </p:grpSpPr>
        <p:pic>
          <p:nvPicPr>
            <p:cNvPr id="9" name="Picture 8">
              <a:extLst>
                <a:ext uri="{FF2B5EF4-FFF2-40B4-BE49-F238E27FC236}">
                  <a16:creationId xmlns:a16="http://schemas.microsoft.com/office/drawing/2014/main" id="{8539CE36-B2B5-D342-A270-894497002B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45208" y="2381306"/>
              <a:ext cx="1323910" cy="1545420"/>
            </a:xfrm>
            <a:prstGeom prst="rect">
              <a:avLst/>
            </a:prstGeom>
          </p:spPr>
        </p:pic>
        <p:pic>
          <p:nvPicPr>
            <p:cNvPr id="29" name="Picture 28">
              <a:extLst>
                <a:ext uri="{FF2B5EF4-FFF2-40B4-BE49-F238E27FC236}">
                  <a16:creationId xmlns:a16="http://schemas.microsoft.com/office/drawing/2014/main" id="{7A2FD81A-9A73-934A-9E76-7054533DFF2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84658" y="3858586"/>
              <a:ext cx="448704" cy="448704"/>
            </a:xfrm>
            <a:prstGeom prst="rect">
              <a:avLst/>
            </a:prstGeom>
          </p:spPr>
        </p:pic>
      </p:grpSp>
      <p:grpSp>
        <p:nvGrpSpPr>
          <p:cNvPr id="22" name="Group 21">
            <a:extLst>
              <a:ext uri="{FF2B5EF4-FFF2-40B4-BE49-F238E27FC236}">
                <a16:creationId xmlns:a16="http://schemas.microsoft.com/office/drawing/2014/main" id="{8E235C1E-4E8E-2C44-92FD-3B257449B9F4}"/>
              </a:ext>
            </a:extLst>
          </p:cNvPr>
          <p:cNvGrpSpPr/>
          <p:nvPr/>
        </p:nvGrpSpPr>
        <p:grpSpPr>
          <a:xfrm>
            <a:off x="7526583" y="2492061"/>
            <a:ext cx="1243198" cy="1815229"/>
            <a:chOff x="7526583" y="2492061"/>
            <a:chExt cx="1243198" cy="1815229"/>
          </a:xfrm>
        </p:grpSpPr>
        <p:pic>
          <p:nvPicPr>
            <p:cNvPr id="10" name="Picture 9">
              <a:extLst>
                <a:ext uri="{FF2B5EF4-FFF2-40B4-BE49-F238E27FC236}">
                  <a16:creationId xmlns:a16="http://schemas.microsoft.com/office/drawing/2014/main" id="{FBB3CE52-4DEF-E648-B472-FDAA0B3E16D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26583" y="2492061"/>
              <a:ext cx="1243198" cy="1243198"/>
            </a:xfrm>
            <a:prstGeom prst="rect">
              <a:avLst/>
            </a:prstGeom>
          </p:spPr>
        </p:pic>
        <p:pic>
          <p:nvPicPr>
            <p:cNvPr id="30" name="Picture 29">
              <a:extLst>
                <a:ext uri="{FF2B5EF4-FFF2-40B4-BE49-F238E27FC236}">
                  <a16:creationId xmlns:a16="http://schemas.microsoft.com/office/drawing/2014/main" id="{EFE4D11C-23D8-6147-A01D-3609D008E83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32802" y="3858586"/>
              <a:ext cx="448704" cy="448704"/>
            </a:xfrm>
            <a:prstGeom prst="rect">
              <a:avLst/>
            </a:prstGeom>
          </p:spPr>
        </p:pic>
      </p:grpSp>
      <p:grpSp>
        <p:nvGrpSpPr>
          <p:cNvPr id="14" name="Group 13">
            <a:extLst>
              <a:ext uri="{FF2B5EF4-FFF2-40B4-BE49-F238E27FC236}">
                <a16:creationId xmlns:a16="http://schemas.microsoft.com/office/drawing/2014/main" id="{79BA9F81-E069-284C-B682-0ECBC6B995B0}"/>
              </a:ext>
            </a:extLst>
          </p:cNvPr>
          <p:cNvGrpSpPr/>
          <p:nvPr/>
        </p:nvGrpSpPr>
        <p:grpSpPr>
          <a:xfrm>
            <a:off x="3963832" y="2411351"/>
            <a:ext cx="1323911" cy="1886660"/>
            <a:chOff x="3963832" y="2411351"/>
            <a:chExt cx="1323911" cy="1886660"/>
          </a:xfrm>
        </p:grpSpPr>
        <p:pic>
          <p:nvPicPr>
            <p:cNvPr id="2" name="Picture 1">
              <a:extLst>
                <a:ext uri="{FF2B5EF4-FFF2-40B4-BE49-F238E27FC236}">
                  <a16:creationId xmlns:a16="http://schemas.microsoft.com/office/drawing/2014/main" id="{4D2B0175-CD2C-484C-9AF0-F51CE3CF23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63832" y="2411351"/>
              <a:ext cx="1323911" cy="1323911"/>
            </a:xfrm>
            <a:prstGeom prst="rect">
              <a:avLst/>
            </a:prstGeom>
          </p:spPr>
        </p:pic>
        <p:pic>
          <p:nvPicPr>
            <p:cNvPr id="31" name="Picture 30">
              <a:extLst>
                <a:ext uri="{FF2B5EF4-FFF2-40B4-BE49-F238E27FC236}">
                  <a16:creationId xmlns:a16="http://schemas.microsoft.com/office/drawing/2014/main" id="{61DC37E4-7F96-5B49-96D2-EB66B9AB9D5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32820" y="3849307"/>
              <a:ext cx="448704" cy="448704"/>
            </a:xfrm>
            <a:prstGeom prst="rect">
              <a:avLst/>
            </a:prstGeom>
          </p:spPr>
        </p:pic>
      </p:grpSp>
    </p:spTree>
    <p:extLst>
      <p:ext uri="{BB962C8B-B14F-4D97-AF65-F5344CB8AC3E}">
        <p14:creationId xmlns:p14="http://schemas.microsoft.com/office/powerpoint/2010/main" val="16079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3A947A-07C2-EA4E-BABA-C08F72FE5133}"/>
              </a:ext>
            </a:extLst>
          </p:cNvPr>
          <p:cNvSpPr>
            <a:spLocks noGrp="1"/>
          </p:cNvSpPr>
          <p:nvPr>
            <p:ph type="sldNum" sz="quarter" idx="4"/>
          </p:nvPr>
        </p:nvSpPr>
        <p:spPr/>
        <p:txBody>
          <a:bodyPr/>
          <a:lstStyle/>
          <a:p>
            <a:fld id="{AC13E6D5-74F7-484E-B15D-5FF0E9020B73}" type="slidenum">
              <a:rPr lang="en-US" altLang="en-US" smtClean="0"/>
              <a:pPr/>
              <a:t>27</a:t>
            </a:fld>
            <a:endParaRPr lang="en-US" altLang="en-US" dirty="0"/>
          </a:p>
        </p:txBody>
      </p:sp>
      <p:sp>
        <p:nvSpPr>
          <p:cNvPr id="9" name="Rectangle 8">
            <a:extLst>
              <a:ext uri="{FF2B5EF4-FFF2-40B4-BE49-F238E27FC236}">
                <a16:creationId xmlns:a16="http://schemas.microsoft.com/office/drawing/2014/main" id="{22B99400-32EC-244D-ABD5-9AF29A5AE790}"/>
              </a:ext>
            </a:extLst>
          </p:cNvPr>
          <p:cNvSpPr/>
          <p:nvPr/>
        </p:nvSpPr>
        <p:spPr>
          <a:xfrm>
            <a:off x="5847579" y="3177090"/>
            <a:ext cx="1630477" cy="1289082"/>
          </a:xfrm>
          <a:prstGeom prst="rect">
            <a:avLst/>
          </a:prstGeom>
          <a:ln>
            <a:solidFill>
              <a:schemeClr val="accent1">
                <a:alpha val="20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2800" dirty="0">
                <a:solidFill>
                  <a:schemeClr val="bg1">
                    <a:lumMod val="75000"/>
                  </a:schemeClr>
                </a:solidFill>
              </a:rPr>
              <a:t>ML Model</a:t>
            </a:r>
          </a:p>
        </p:txBody>
      </p:sp>
      <p:pic>
        <p:nvPicPr>
          <p:cNvPr id="10" name="Picture 9">
            <a:extLst>
              <a:ext uri="{FF2B5EF4-FFF2-40B4-BE49-F238E27FC236}">
                <a16:creationId xmlns:a16="http://schemas.microsoft.com/office/drawing/2014/main" id="{4FC5D149-2FA0-ED4D-A0A1-9CE7B12410F7}"/>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6191901" y="3672439"/>
            <a:ext cx="781627" cy="663199"/>
          </a:xfrm>
          <a:prstGeom prst="rect">
            <a:avLst/>
          </a:prstGeom>
        </p:spPr>
      </p:pic>
      <p:pic>
        <p:nvPicPr>
          <p:cNvPr id="11" name="Picture 10">
            <a:extLst>
              <a:ext uri="{FF2B5EF4-FFF2-40B4-BE49-F238E27FC236}">
                <a16:creationId xmlns:a16="http://schemas.microsoft.com/office/drawing/2014/main" id="{44A549BE-6E19-154D-B89C-EE7C7B2A3021}"/>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737841" y="2976226"/>
            <a:ext cx="650699" cy="650699"/>
          </a:xfrm>
          <a:prstGeom prst="rect">
            <a:avLst/>
          </a:prstGeom>
        </p:spPr>
      </p:pic>
      <p:cxnSp>
        <p:nvCxnSpPr>
          <p:cNvPr id="13" name="Curved Connector 12">
            <a:extLst>
              <a:ext uri="{FF2B5EF4-FFF2-40B4-BE49-F238E27FC236}">
                <a16:creationId xmlns:a16="http://schemas.microsoft.com/office/drawing/2014/main" id="{3E233BB9-E072-B045-8E03-1060206AEE28}"/>
              </a:ext>
            </a:extLst>
          </p:cNvPr>
          <p:cNvCxnSpPr>
            <a:cxnSpLocks/>
          </p:cNvCxnSpPr>
          <p:nvPr/>
        </p:nvCxnSpPr>
        <p:spPr>
          <a:xfrm rot="5400000" flipH="1" flipV="1">
            <a:off x="4615718" y="1049981"/>
            <a:ext cx="12700" cy="4094199"/>
          </a:xfrm>
          <a:prstGeom prst="curvedConnector3">
            <a:avLst>
              <a:gd name="adj1" fmla="val 3420000"/>
            </a:avLst>
          </a:prstGeom>
          <a:ln w="38100">
            <a:solidFill>
              <a:schemeClr val="accent1">
                <a:alpha val="20000"/>
              </a:schemeClr>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B27590B2-B64E-E743-9DAA-5BCA33112F85}"/>
              </a:ext>
            </a:extLst>
          </p:cNvPr>
          <p:cNvPicPr>
            <a:picLocks noChangeAspect="1"/>
          </p:cNvPicPr>
          <p:nvPr/>
        </p:nvPicPr>
        <p:blipFill>
          <a:blip r:embed="rId5" cstate="screen">
            <a:alphaModFix amt="20000"/>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a:ext>
            </a:extLst>
          </a:blip>
          <a:stretch>
            <a:fillRect/>
          </a:stretch>
        </p:blipFill>
        <p:spPr>
          <a:xfrm>
            <a:off x="4247210" y="2976226"/>
            <a:ext cx="650699" cy="650699"/>
          </a:xfrm>
          <a:prstGeom prst="rect">
            <a:avLst/>
          </a:prstGeom>
        </p:spPr>
      </p:pic>
      <p:pic>
        <p:nvPicPr>
          <p:cNvPr id="8" name="Picture 7">
            <a:extLst>
              <a:ext uri="{FF2B5EF4-FFF2-40B4-BE49-F238E27FC236}">
                <a16:creationId xmlns:a16="http://schemas.microsoft.com/office/drawing/2014/main" id="{8E9FD1E0-35AF-4A40-93C5-7D1B626396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39696" y="3177090"/>
            <a:ext cx="1457845" cy="1142568"/>
          </a:xfrm>
          <a:prstGeom prst="rect">
            <a:avLst/>
          </a:prstGeom>
        </p:spPr>
      </p:pic>
      <p:sp>
        <p:nvSpPr>
          <p:cNvPr id="22" name="Right Arrow 21">
            <a:extLst>
              <a:ext uri="{FF2B5EF4-FFF2-40B4-BE49-F238E27FC236}">
                <a16:creationId xmlns:a16="http://schemas.microsoft.com/office/drawing/2014/main" id="{D7A36121-3048-084F-B003-6780EA05C997}"/>
              </a:ext>
            </a:extLst>
          </p:cNvPr>
          <p:cNvSpPr/>
          <p:nvPr/>
        </p:nvSpPr>
        <p:spPr>
          <a:xfrm>
            <a:off x="3402766" y="3499852"/>
            <a:ext cx="2284607" cy="484632"/>
          </a:xfrm>
          <a:prstGeom prst="rightArrow">
            <a:avLst>
              <a:gd name="adj1" fmla="val 26415"/>
              <a:gd name="adj2" fmla="val 50000"/>
            </a:avLst>
          </a:prstGeom>
          <a:solidFill>
            <a:schemeClr val="bg2">
              <a:alpha val="10000"/>
            </a:schemeClr>
          </a:solidFill>
          <a:ln>
            <a:solidFill>
              <a:schemeClr val="accent1">
                <a:alpha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73311302-8E56-C54E-89A6-28F56F217697}"/>
              </a:ext>
            </a:extLst>
          </p:cNvPr>
          <p:cNvSpPr/>
          <p:nvPr/>
        </p:nvSpPr>
        <p:spPr>
          <a:xfrm>
            <a:off x="421482" y="3506058"/>
            <a:ext cx="1343321" cy="484632"/>
          </a:xfrm>
          <a:prstGeom prst="rightArrow">
            <a:avLst>
              <a:gd name="adj1" fmla="val 26415"/>
              <a:gd name="adj2" fmla="val 50000"/>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21C98AEB-E810-B949-9D80-0560549DE20C}"/>
              </a:ext>
            </a:extLst>
          </p:cNvPr>
          <p:cNvGrpSpPr/>
          <p:nvPr/>
        </p:nvGrpSpPr>
        <p:grpSpPr>
          <a:xfrm>
            <a:off x="7561794" y="3417984"/>
            <a:ext cx="1679025" cy="648368"/>
            <a:chOff x="7464975" y="1997078"/>
            <a:chExt cx="1679025" cy="648368"/>
          </a:xfrm>
        </p:grpSpPr>
        <p:pic>
          <p:nvPicPr>
            <p:cNvPr id="28" name="Picture 27">
              <a:extLst>
                <a:ext uri="{FF2B5EF4-FFF2-40B4-BE49-F238E27FC236}">
                  <a16:creationId xmlns:a16="http://schemas.microsoft.com/office/drawing/2014/main" id="{89E4C2F5-5C4A-3E4D-A90E-7B17047E8105}"/>
                </a:ext>
              </a:extLst>
            </p:cNvPr>
            <p:cNvPicPr>
              <a:picLocks noChangeAspect="1"/>
            </p:cNvPicPr>
            <p:nvPr/>
          </p:nvPicPr>
          <p:blipFill>
            <a:blip r:embed="rId8" cstate="screen">
              <a:alphaModFix amt="20000"/>
              <a:extLst>
                <a:ext uri="{28A0092B-C50C-407E-A947-70E740481C1C}">
                  <a14:useLocalDpi xmlns:a14="http://schemas.microsoft.com/office/drawing/2010/main"/>
                </a:ext>
              </a:extLst>
            </a:blip>
            <a:stretch>
              <a:fillRect/>
            </a:stretch>
          </p:blipFill>
          <p:spPr>
            <a:xfrm>
              <a:off x="7986200" y="1997078"/>
              <a:ext cx="1157800" cy="648368"/>
            </a:xfrm>
            <a:prstGeom prst="rect">
              <a:avLst/>
            </a:prstGeom>
          </p:spPr>
        </p:pic>
        <p:sp>
          <p:nvSpPr>
            <p:cNvPr id="29" name="Right Arrow 28">
              <a:extLst>
                <a:ext uri="{FF2B5EF4-FFF2-40B4-BE49-F238E27FC236}">
                  <a16:creationId xmlns:a16="http://schemas.microsoft.com/office/drawing/2014/main" id="{171DB677-B28E-E148-A059-0081D9A7F5BB}"/>
                </a:ext>
              </a:extLst>
            </p:cNvPr>
            <p:cNvSpPr/>
            <p:nvPr/>
          </p:nvSpPr>
          <p:spPr>
            <a:xfrm>
              <a:off x="7464975" y="2050134"/>
              <a:ext cx="521225" cy="484632"/>
            </a:xfrm>
            <a:prstGeom prst="rightArrow">
              <a:avLst>
                <a:gd name="adj1" fmla="val 26415"/>
                <a:gd name="adj2" fmla="val 50000"/>
              </a:avLst>
            </a:prstGeom>
            <a:solidFill>
              <a:schemeClr val="bg2">
                <a:alpha val="10000"/>
              </a:schemeClr>
            </a:solidFill>
            <a:ln>
              <a:solidFill>
                <a:schemeClr val="accent1">
                  <a:alpha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Rectangular Callout 29">
            <a:extLst>
              <a:ext uri="{FF2B5EF4-FFF2-40B4-BE49-F238E27FC236}">
                <a16:creationId xmlns:a16="http://schemas.microsoft.com/office/drawing/2014/main" id="{3F910579-CCD1-6D4A-8CC8-AC41AE2593DA}"/>
              </a:ext>
            </a:extLst>
          </p:cNvPr>
          <p:cNvSpPr/>
          <p:nvPr/>
        </p:nvSpPr>
        <p:spPr>
          <a:xfrm>
            <a:off x="808088" y="1225545"/>
            <a:ext cx="2683120" cy="1142568"/>
          </a:xfrm>
          <a:prstGeom prst="wedgeRectCallout">
            <a:avLst>
              <a:gd name="adj1" fmla="val -40479"/>
              <a:gd name="adj2" fmla="val 8136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Adversary is given an input </a:t>
            </a:r>
            <a:r>
              <a:rPr lang="en-US" b="1" dirty="0"/>
              <a:t>x</a:t>
            </a:r>
            <a:r>
              <a:rPr lang="en-US" dirty="0"/>
              <a:t> from a data distribution</a:t>
            </a:r>
          </a:p>
        </p:txBody>
      </p:sp>
    </p:spTree>
    <p:extLst>
      <p:ext uri="{BB962C8B-B14F-4D97-AF65-F5344CB8AC3E}">
        <p14:creationId xmlns:p14="http://schemas.microsoft.com/office/powerpoint/2010/main" val="20025980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22765E-0CB4-7D40-8349-FA18F6511D9F}"/>
              </a:ext>
            </a:extLst>
          </p:cNvPr>
          <p:cNvSpPr>
            <a:spLocks noGrp="1"/>
          </p:cNvSpPr>
          <p:nvPr>
            <p:ph type="sldNum" sz="quarter" idx="4"/>
          </p:nvPr>
        </p:nvSpPr>
        <p:spPr/>
        <p:txBody>
          <a:bodyPr/>
          <a:lstStyle/>
          <a:p>
            <a:fld id="{AC13E6D5-74F7-484E-B15D-5FF0E9020B73}" type="slidenum">
              <a:rPr lang="en-US" altLang="en-US" smtClean="0"/>
              <a:pPr/>
              <a:t>28</a:t>
            </a:fld>
            <a:endParaRPr lang="en-US" altLang="en-US" dirty="0"/>
          </a:p>
        </p:txBody>
      </p:sp>
      <p:sp>
        <p:nvSpPr>
          <p:cNvPr id="20" name="Title 18">
            <a:extLst>
              <a:ext uri="{FF2B5EF4-FFF2-40B4-BE49-F238E27FC236}">
                <a16:creationId xmlns:a16="http://schemas.microsoft.com/office/drawing/2014/main" id="{333400B2-5150-3D40-BFB4-3DE364DBB8B0}"/>
              </a:ext>
            </a:extLst>
          </p:cNvPr>
          <p:cNvSpPr>
            <a:spLocks noGrp="1"/>
          </p:cNvSpPr>
          <p:nvPr>
            <p:ph type="title"/>
          </p:nvPr>
        </p:nvSpPr>
        <p:spPr>
          <a:xfrm>
            <a:off x="594939" y="479388"/>
            <a:ext cx="8061699" cy="650699"/>
          </a:xfrm>
        </p:spPr>
        <p:txBody>
          <a:bodyPr/>
          <a:lstStyle/>
          <a:p>
            <a:r>
              <a:rPr lang="en-US" dirty="0"/>
              <a:t>Is the standard game relevant?</a:t>
            </a:r>
          </a:p>
        </p:txBody>
      </p:sp>
      <p:cxnSp>
        <p:nvCxnSpPr>
          <p:cNvPr id="15" name="Straight Connector 14">
            <a:extLst>
              <a:ext uri="{FF2B5EF4-FFF2-40B4-BE49-F238E27FC236}">
                <a16:creationId xmlns:a16="http://schemas.microsoft.com/office/drawing/2014/main" id="{261829B6-04CA-4C4D-AF31-FFB9AF98089D}"/>
              </a:ext>
            </a:extLst>
          </p:cNvPr>
          <p:cNvCxnSpPr>
            <a:cxnSpLocks/>
          </p:cNvCxnSpPr>
          <p:nvPr/>
        </p:nvCxnSpPr>
        <p:spPr>
          <a:xfrm>
            <a:off x="237557" y="2225093"/>
            <a:ext cx="8399953"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Content Placeholder 2">
            <a:extLst>
              <a:ext uri="{FF2B5EF4-FFF2-40B4-BE49-F238E27FC236}">
                <a16:creationId xmlns:a16="http://schemas.microsoft.com/office/drawing/2014/main" id="{BF56AC8F-874B-BA43-A1A1-1591652EC124}"/>
              </a:ext>
            </a:extLst>
          </p:cNvPr>
          <p:cNvSpPr txBox="1">
            <a:spLocks/>
          </p:cNvSpPr>
          <p:nvPr/>
        </p:nvSpPr>
        <p:spPr>
          <a:xfrm>
            <a:off x="237557" y="3633917"/>
            <a:ext cx="3380286" cy="2006576"/>
          </a:xfrm>
          <a:prstGeom prst="rect">
            <a:avLst/>
          </a:prstGeom>
        </p:spPr>
        <p:txBody>
          <a:bodyPr vert="horz" lIns="0" tIns="45720" rIns="0" bIns="45720" rtlCol="0">
            <a:normAutofit/>
          </a:bodyPr>
          <a:lstStyle>
            <a:lvl1pPr marL="457200" indent="-457200" algn="l" defTabSz="457200" rtl="0" eaLnBrk="0" fontAlgn="base" hangingPunct="0">
              <a:spcBef>
                <a:spcPct val="20000"/>
              </a:spcBef>
              <a:spcAft>
                <a:spcPct val="0"/>
              </a:spcAft>
              <a:buClr>
                <a:schemeClr val="tx1"/>
              </a:buClr>
              <a:buFont typeface="Arial" panose="020B0604020202020204" pitchFamily="34" charset="0"/>
              <a:buChar char="•"/>
              <a:defRPr sz="2800" kern="1200" cap="none" spc="20" baseline="0">
                <a:solidFill>
                  <a:schemeClr val="tx1"/>
                </a:solidFill>
                <a:latin typeface="Arial"/>
                <a:ea typeface="ＭＳ Ｐゴシック" charset="0"/>
                <a:cs typeface="ＭＳ Ｐゴシック" charset="0"/>
              </a:defRPr>
            </a:lvl1pPr>
            <a:lvl2pPr marL="457200" indent="-457200" algn="l" defTabSz="457200" rtl="0" eaLnBrk="0" fontAlgn="base" hangingPunct="0">
              <a:spcBef>
                <a:spcPct val="20000"/>
              </a:spcBef>
              <a:spcAft>
                <a:spcPct val="0"/>
              </a:spcAft>
              <a:buClr>
                <a:schemeClr val="tx1"/>
              </a:buClr>
              <a:buFont typeface="Arial" panose="020B0604020202020204" pitchFamily="34" charset="0"/>
              <a:buChar char="•"/>
              <a:defRPr sz="2800" kern="1200">
                <a:solidFill>
                  <a:schemeClr val="tx1"/>
                </a:solidFill>
                <a:latin typeface="+mn-lt"/>
                <a:ea typeface="ＭＳ Ｐゴシック" charset="0"/>
                <a:cs typeface="+mn-cs"/>
              </a:defRPr>
            </a:lvl2pPr>
            <a:lvl3pPr marL="687388" indent="-342900" algn="l" defTabSz="457200" rtl="0" eaLnBrk="0" fontAlgn="base" hangingPunct="0">
              <a:spcBef>
                <a:spcPct val="20000"/>
              </a:spcBef>
              <a:spcAft>
                <a:spcPct val="0"/>
              </a:spcAft>
              <a:buClr>
                <a:schemeClr val="tx1"/>
              </a:buClr>
              <a:buSzPct val="102000"/>
              <a:buFont typeface="Arial" panose="020B0604020202020204" pitchFamily="34" charset="0"/>
              <a:buChar char="•"/>
              <a:defRPr sz="2400" kern="1200">
                <a:solidFill>
                  <a:schemeClr val="tx1"/>
                </a:solidFill>
                <a:latin typeface="+mn-lt"/>
                <a:ea typeface="ＭＳ Ｐゴシック" charset="0"/>
                <a:cs typeface="+mn-cs"/>
              </a:defRPr>
            </a:lvl3pPr>
            <a:lvl4pPr marL="1030287" indent="-342900" algn="l" defTabSz="457200" rtl="0" eaLnBrk="0" fontAlgn="base" hangingPunct="0">
              <a:spcBef>
                <a:spcPct val="20000"/>
              </a:spcBef>
              <a:spcAft>
                <a:spcPct val="0"/>
              </a:spcAft>
              <a:buClr>
                <a:schemeClr val="tx1"/>
              </a:buClr>
              <a:buFont typeface="Arial" panose="020B0604020202020204" pitchFamily="34" charset="0"/>
              <a:buChar char="•"/>
              <a:defRPr sz="2000" kern="1200">
                <a:solidFill>
                  <a:schemeClr val="tx1"/>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tx1"/>
              </a:buClr>
              <a:buFont typeface="Arial" panose="020B0604020202020204" pitchFamily="34"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Font typeface="Arial" panose="020B0604020202020204" pitchFamily="34" charset="0"/>
              <a:buNone/>
            </a:pPr>
            <a:r>
              <a:rPr lang="en-US" b="1" dirty="0"/>
              <a:t>Is average-case success important?</a:t>
            </a:r>
          </a:p>
          <a:p>
            <a:pPr marL="0" lvl="1" indent="0">
              <a:buFont typeface="Arial" panose="020B0604020202020204" pitchFamily="34" charset="0"/>
              <a:buNone/>
            </a:pPr>
            <a:r>
              <a:rPr lang="en-US" sz="2400" dirty="0"/>
              <a:t>(Adv cannot choose which inputs to attack)</a:t>
            </a:r>
          </a:p>
        </p:txBody>
      </p:sp>
      <p:pic>
        <p:nvPicPr>
          <p:cNvPr id="24" name="Picture 23">
            <a:extLst>
              <a:ext uri="{FF2B5EF4-FFF2-40B4-BE49-F238E27FC236}">
                <a16:creationId xmlns:a16="http://schemas.microsoft.com/office/drawing/2014/main" id="{2FAEDF24-25D9-3B4D-8F69-7051724722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8735" y="1212371"/>
            <a:ext cx="914106" cy="981777"/>
          </a:xfrm>
          <a:prstGeom prst="rect">
            <a:avLst/>
          </a:prstGeom>
        </p:spPr>
      </p:pic>
      <p:pic>
        <p:nvPicPr>
          <p:cNvPr id="25" name="Picture 24">
            <a:extLst>
              <a:ext uri="{FF2B5EF4-FFF2-40B4-BE49-F238E27FC236}">
                <a16:creationId xmlns:a16="http://schemas.microsoft.com/office/drawing/2014/main" id="{DC3616A9-B9CE-F54D-A350-44F1312C1F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8522" y="1182886"/>
            <a:ext cx="1020905" cy="1020905"/>
          </a:xfrm>
          <a:prstGeom prst="rect">
            <a:avLst/>
          </a:prstGeom>
        </p:spPr>
      </p:pic>
      <p:pic>
        <p:nvPicPr>
          <p:cNvPr id="26" name="Picture 25">
            <a:extLst>
              <a:ext uri="{FF2B5EF4-FFF2-40B4-BE49-F238E27FC236}">
                <a16:creationId xmlns:a16="http://schemas.microsoft.com/office/drawing/2014/main" id="{2801136A-031E-4346-9FE9-C1DFF6A989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55109" y="1161585"/>
            <a:ext cx="1020905" cy="1020905"/>
          </a:xfrm>
          <a:prstGeom prst="rect">
            <a:avLst/>
          </a:prstGeom>
        </p:spPr>
      </p:pic>
      <p:pic>
        <p:nvPicPr>
          <p:cNvPr id="27" name="Picture 26">
            <a:extLst>
              <a:ext uri="{FF2B5EF4-FFF2-40B4-BE49-F238E27FC236}">
                <a16:creationId xmlns:a16="http://schemas.microsoft.com/office/drawing/2014/main" id="{44D10295-B6B0-E045-A7CC-8AA3172455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84658" y="2375948"/>
            <a:ext cx="448704" cy="448704"/>
          </a:xfrm>
          <a:prstGeom prst="rect">
            <a:avLst/>
          </a:prstGeom>
        </p:spPr>
      </p:pic>
      <p:pic>
        <p:nvPicPr>
          <p:cNvPr id="28" name="Picture 27">
            <a:extLst>
              <a:ext uri="{FF2B5EF4-FFF2-40B4-BE49-F238E27FC236}">
                <a16:creationId xmlns:a16="http://schemas.microsoft.com/office/drawing/2014/main" id="{19AAA1F5-2A77-9F45-B6DC-E439CF7C7D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6496" y="2366669"/>
            <a:ext cx="448704" cy="448704"/>
          </a:xfrm>
          <a:prstGeom prst="rect">
            <a:avLst/>
          </a:prstGeom>
        </p:spPr>
      </p:pic>
      <p:pic>
        <p:nvPicPr>
          <p:cNvPr id="29" name="Picture 28">
            <a:extLst>
              <a:ext uri="{FF2B5EF4-FFF2-40B4-BE49-F238E27FC236}">
                <a16:creationId xmlns:a16="http://schemas.microsoft.com/office/drawing/2014/main" id="{21BC24F4-0B2B-8C44-BDCD-CA6EBD4766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32820" y="2366669"/>
            <a:ext cx="448704" cy="448704"/>
          </a:xfrm>
          <a:prstGeom prst="rect">
            <a:avLst/>
          </a:prstGeom>
        </p:spPr>
      </p:pic>
      <p:sp>
        <p:nvSpPr>
          <p:cNvPr id="31" name="Content Placeholder 2">
            <a:extLst>
              <a:ext uri="{FF2B5EF4-FFF2-40B4-BE49-F238E27FC236}">
                <a16:creationId xmlns:a16="http://schemas.microsoft.com/office/drawing/2014/main" id="{7AD8F403-292C-A64B-BC7E-81AF8455AE48}"/>
              </a:ext>
            </a:extLst>
          </p:cNvPr>
          <p:cNvSpPr>
            <a:spLocks noGrp="1"/>
          </p:cNvSpPr>
          <p:nvPr>
            <p:ph sz="quarter" idx="10"/>
          </p:nvPr>
        </p:nvSpPr>
        <p:spPr>
          <a:xfrm>
            <a:off x="237557" y="2375949"/>
            <a:ext cx="4065707" cy="848134"/>
          </a:xfrm>
        </p:spPr>
        <p:txBody>
          <a:bodyPr>
            <a:normAutofit/>
          </a:bodyPr>
          <a:lstStyle/>
          <a:p>
            <a:pPr marL="0" lvl="1" indent="0">
              <a:buNone/>
            </a:pPr>
            <a:r>
              <a:rPr lang="en-US" sz="2200" dirty="0">
                <a:latin typeface="+mn-lt"/>
              </a:rPr>
              <a:t>Is there an adversary?</a:t>
            </a:r>
          </a:p>
        </p:txBody>
      </p:sp>
      <p:grpSp>
        <p:nvGrpSpPr>
          <p:cNvPr id="36" name="Group 35">
            <a:extLst>
              <a:ext uri="{FF2B5EF4-FFF2-40B4-BE49-F238E27FC236}">
                <a16:creationId xmlns:a16="http://schemas.microsoft.com/office/drawing/2014/main" id="{B1E2F106-5E73-134C-8246-0CFCA9AFDF4D}"/>
              </a:ext>
            </a:extLst>
          </p:cNvPr>
          <p:cNvGrpSpPr/>
          <p:nvPr/>
        </p:nvGrpSpPr>
        <p:grpSpPr>
          <a:xfrm>
            <a:off x="3769419" y="3494087"/>
            <a:ext cx="1605162" cy="1996446"/>
            <a:chOff x="3769419" y="3494087"/>
            <a:chExt cx="1605162" cy="1996446"/>
          </a:xfrm>
        </p:grpSpPr>
        <p:pic>
          <p:nvPicPr>
            <p:cNvPr id="32" name="Picture 31">
              <a:extLst>
                <a:ext uri="{FF2B5EF4-FFF2-40B4-BE49-F238E27FC236}">
                  <a16:creationId xmlns:a16="http://schemas.microsoft.com/office/drawing/2014/main" id="{319DF844-6627-874B-BD28-C436E4D8268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69419" y="3494087"/>
              <a:ext cx="1605162" cy="1391600"/>
            </a:xfrm>
            <a:prstGeom prst="rect">
              <a:avLst/>
            </a:prstGeom>
          </p:spPr>
        </p:pic>
        <p:pic>
          <p:nvPicPr>
            <p:cNvPr id="33" name="Picture 32">
              <a:extLst>
                <a:ext uri="{FF2B5EF4-FFF2-40B4-BE49-F238E27FC236}">
                  <a16:creationId xmlns:a16="http://schemas.microsoft.com/office/drawing/2014/main" id="{31C23C48-67E6-0B44-B0EF-1F90C0F07AE1}"/>
                </a:ext>
              </a:extLst>
            </p:cNvPr>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437533" y="5041829"/>
              <a:ext cx="448704" cy="448704"/>
            </a:xfrm>
            <a:prstGeom prst="rect">
              <a:avLst/>
            </a:prstGeom>
          </p:spPr>
        </p:pic>
      </p:grpSp>
      <p:grpSp>
        <p:nvGrpSpPr>
          <p:cNvPr id="37" name="Group 36">
            <a:extLst>
              <a:ext uri="{FF2B5EF4-FFF2-40B4-BE49-F238E27FC236}">
                <a16:creationId xmlns:a16="http://schemas.microsoft.com/office/drawing/2014/main" id="{B7F28288-A8CA-2442-B6B5-142AA2562DCF}"/>
              </a:ext>
            </a:extLst>
          </p:cNvPr>
          <p:cNvGrpSpPr/>
          <p:nvPr/>
        </p:nvGrpSpPr>
        <p:grpSpPr>
          <a:xfrm>
            <a:off x="5463317" y="3439368"/>
            <a:ext cx="1501038" cy="2055803"/>
            <a:chOff x="5463317" y="3439368"/>
            <a:chExt cx="1501038" cy="2055803"/>
          </a:xfrm>
        </p:grpSpPr>
        <p:pic>
          <p:nvPicPr>
            <p:cNvPr id="8" name="Picture 7">
              <a:extLst>
                <a:ext uri="{FF2B5EF4-FFF2-40B4-BE49-F238E27FC236}">
                  <a16:creationId xmlns:a16="http://schemas.microsoft.com/office/drawing/2014/main" id="{6CE82D27-624E-2242-B514-A6EDF6925A0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63317" y="3439368"/>
              <a:ext cx="1501038" cy="1501038"/>
            </a:xfrm>
            <a:prstGeom prst="rect">
              <a:avLst/>
            </a:prstGeom>
          </p:spPr>
        </p:pic>
        <p:pic>
          <p:nvPicPr>
            <p:cNvPr id="34" name="Picture 33">
              <a:extLst>
                <a:ext uri="{FF2B5EF4-FFF2-40B4-BE49-F238E27FC236}">
                  <a16:creationId xmlns:a16="http://schemas.microsoft.com/office/drawing/2014/main" id="{89C56014-3498-3D45-834D-2636F93A5AFC}"/>
                </a:ext>
              </a:extLst>
            </p:cNvPr>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07419" y="5046467"/>
              <a:ext cx="448704" cy="448704"/>
            </a:xfrm>
            <a:prstGeom prst="rect">
              <a:avLst/>
            </a:prstGeom>
          </p:spPr>
        </p:pic>
      </p:grpSp>
      <p:grpSp>
        <p:nvGrpSpPr>
          <p:cNvPr id="38" name="Group 37">
            <a:extLst>
              <a:ext uri="{FF2B5EF4-FFF2-40B4-BE49-F238E27FC236}">
                <a16:creationId xmlns:a16="http://schemas.microsoft.com/office/drawing/2014/main" id="{0399CDF0-D4BF-914A-98EA-532A678301E9}"/>
              </a:ext>
            </a:extLst>
          </p:cNvPr>
          <p:cNvGrpSpPr/>
          <p:nvPr/>
        </p:nvGrpSpPr>
        <p:grpSpPr>
          <a:xfrm>
            <a:off x="7049708" y="3452162"/>
            <a:ext cx="2044437" cy="2038371"/>
            <a:chOff x="7049708" y="3452162"/>
            <a:chExt cx="2044437" cy="2038371"/>
          </a:xfrm>
        </p:grpSpPr>
        <p:pic>
          <p:nvPicPr>
            <p:cNvPr id="17" name="Picture 16">
              <a:extLst>
                <a:ext uri="{FF2B5EF4-FFF2-40B4-BE49-F238E27FC236}">
                  <a16:creationId xmlns:a16="http://schemas.microsoft.com/office/drawing/2014/main" id="{CCF75FA4-F684-DD44-BD7E-7AB78B0756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49708" y="3452162"/>
              <a:ext cx="2044437" cy="1479429"/>
            </a:xfrm>
            <a:prstGeom prst="rect">
              <a:avLst/>
            </a:prstGeom>
          </p:spPr>
        </p:pic>
        <p:pic>
          <p:nvPicPr>
            <p:cNvPr id="35" name="Picture 34">
              <a:extLst>
                <a:ext uri="{FF2B5EF4-FFF2-40B4-BE49-F238E27FC236}">
                  <a16:creationId xmlns:a16="http://schemas.microsoft.com/office/drawing/2014/main" id="{7F56AC82-C05B-824E-8970-151184A842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6496" y="5041829"/>
              <a:ext cx="448704" cy="448704"/>
            </a:xfrm>
            <a:prstGeom prst="rect">
              <a:avLst/>
            </a:prstGeom>
          </p:spPr>
        </p:pic>
      </p:grpSp>
    </p:spTree>
    <p:extLst>
      <p:ext uri="{BB962C8B-B14F-4D97-AF65-F5344CB8AC3E}">
        <p14:creationId xmlns:p14="http://schemas.microsoft.com/office/powerpoint/2010/main" val="1352611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3A947A-07C2-EA4E-BABA-C08F72FE5133}"/>
              </a:ext>
            </a:extLst>
          </p:cNvPr>
          <p:cNvSpPr>
            <a:spLocks noGrp="1"/>
          </p:cNvSpPr>
          <p:nvPr>
            <p:ph type="sldNum" sz="quarter" idx="4"/>
          </p:nvPr>
        </p:nvSpPr>
        <p:spPr/>
        <p:txBody>
          <a:bodyPr/>
          <a:lstStyle/>
          <a:p>
            <a:fld id="{AC13E6D5-74F7-484E-B15D-5FF0E9020B73}" type="slidenum">
              <a:rPr lang="en-US" altLang="en-US" smtClean="0"/>
              <a:pPr/>
              <a:t>29</a:t>
            </a:fld>
            <a:endParaRPr lang="en-US" altLang="en-US" dirty="0"/>
          </a:p>
        </p:txBody>
      </p:sp>
      <p:sp>
        <p:nvSpPr>
          <p:cNvPr id="9" name="Rectangle 8">
            <a:extLst>
              <a:ext uri="{FF2B5EF4-FFF2-40B4-BE49-F238E27FC236}">
                <a16:creationId xmlns:a16="http://schemas.microsoft.com/office/drawing/2014/main" id="{22B99400-32EC-244D-ABD5-9AF29A5AE790}"/>
              </a:ext>
            </a:extLst>
          </p:cNvPr>
          <p:cNvSpPr/>
          <p:nvPr/>
        </p:nvSpPr>
        <p:spPr>
          <a:xfrm>
            <a:off x="5824228" y="3155575"/>
            <a:ext cx="1630477" cy="1289082"/>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2800" dirty="0">
                <a:solidFill>
                  <a:schemeClr val="tx1"/>
                </a:solidFill>
              </a:rPr>
              <a:t>ML Model</a:t>
            </a:r>
          </a:p>
        </p:txBody>
      </p:sp>
      <p:pic>
        <p:nvPicPr>
          <p:cNvPr id="10" name="Picture 9">
            <a:extLst>
              <a:ext uri="{FF2B5EF4-FFF2-40B4-BE49-F238E27FC236}">
                <a16:creationId xmlns:a16="http://schemas.microsoft.com/office/drawing/2014/main" id="{4FC5D149-2FA0-ED4D-A0A1-9CE7B12410F7}"/>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6168550" y="3650924"/>
            <a:ext cx="781627" cy="663199"/>
          </a:xfrm>
          <a:prstGeom prst="rect">
            <a:avLst/>
          </a:prstGeom>
        </p:spPr>
      </p:pic>
      <p:pic>
        <p:nvPicPr>
          <p:cNvPr id="11" name="Picture 10">
            <a:extLst>
              <a:ext uri="{FF2B5EF4-FFF2-40B4-BE49-F238E27FC236}">
                <a16:creationId xmlns:a16="http://schemas.microsoft.com/office/drawing/2014/main" id="{44A549BE-6E19-154D-B89C-EE7C7B2A302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714490" y="2954711"/>
            <a:ext cx="650699" cy="650699"/>
          </a:xfrm>
          <a:prstGeom prst="rect">
            <a:avLst/>
          </a:prstGeom>
        </p:spPr>
      </p:pic>
      <p:cxnSp>
        <p:nvCxnSpPr>
          <p:cNvPr id="13" name="Curved Connector 12">
            <a:extLst>
              <a:ext uri="{FF2B5EF4-FFF2-40B4-BE49-F238E27FC236}">
                <a16:creationId xmlns:a16="http://schemas.microsoft.com/office/drawing/2014/main" id="{3E233BB9-E072-B045-8E03-1060206AEE28}"/>
              </a:ext>
            </a:extLst>
          </p:cNvPr>
          <p:cNvCxnSpPr>
            <a:cxnSpLocks/>
          </p:cNvCxnSpPr>
          <p:nvPr/>
        </p:nvCxnSpPr>
        <p:spPr>
          <a:xfrm rot="5400000" flipH="1" flipV="1">
            <a:off x="4592367" y="1028466"/>
            <a:ext cx="12700" cy="4094199"/>
          </a:xfrm>
          <a:prstGeom prst="curvedConnector3">
            <a:avLst>
              <a:gd name="adj1" fmla="val 3420000"/>
            </a:avLst>
          </a:prstGeom>
          <a:ln w="47625">
            <a:solidFill>
              <a:schemeClr val="accent1"/>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B27590B2-B64E-E743-9DAA-5BCA33112F85}"/>
              </a:ext>
            </a:extLst>
          </p:cNvPr>
          <p:cNvPicPr>
            <a:picLocks noChangeAspect="1"/>
          </p:cNvPicPr>
          <p:nvPr/>
        </p:nvPicPr>
        <p:blipFill>
          <a:blip r:embed="rId4" cstate="screen">
            <a:alphaModFix amt="20000"/>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a:ext>
            </a:extLst>
          </a:blip>
          <a:stretch>
            <a:fillRect/>
          </a:stretch>
        </p:blipFill>
        <p:spPr>
          <a:xfrm>
            <a:off x="4223859" y="2954711"/>
            <a:ext cx="650699" cy="650699"/>
          </a:xfrm>
          <a:prstGeom prst="rect">
            <a:avLst/>
          </a:prstGeom>
        </p:spPr>
      </p:pic>
      <p:pic>
        <p:nvPicPr>
          <p:cNvPr id="8" name="Picture 7">
            <a:extLst>
              <a:ext uri="{FF2B5EF4-FFF2-40B4-BE49-F238E27FC236}">
                <a16:creationId xmlns:a16="http://schemas.microsoft.com/office/drawing/2014/main" id="{8E9FD1E0-35AF-4A40-93C5-7D1B626396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16345" y="3155575"/>
            <a:ext cx="1457845" cy="1142568"/>
          </a:xfrm>
          <a:prstGeom prst="rect">
            <a:avLst/>
          </a:prstGeom>
        </p:spPr>
      </p:pic>
      <p:sp>
        <p:nvSpPr>
          <p:cNvPr id="19" name="Right Arrow 18">
            <a:extLst>
              <a:ext uri="{FF2B5EF4-FFF2-40B4-BE49-F238E27FC236}">
                <a16:creationId xmlns:a16="http://schemas.microsoft.com/office/drawing/2014/main" id="{1AEF2DF7-0ECB-CD4D-B73E-8DD72C42A6FA}"/>
              </a:ext>
            </a:extLst>
          </p:cNvPr>
          <p:cNvSpPr/>
          <p:nvPr/>
        </p:nvSpPr>
        <p:spPr>
          <a:xfrm>
            <a:off x="398131" y="3484543"/>
            <a:ext cx="1343321" cy="484632"/>
          </a:xfrm>
          <a:prstGeom prst="rightArrow">
            <a:avLst>
              <a:gd name="adj1" fmla="val 26415"/>
              <a:gd name="adj2" fmla="val 50000"/>
            </a:avLst>
          </a:prstGeom>
          <a:solidFill>
            <a:schemeClr val="bg2">
              <a:alpha val="10000"/>
            </a:schemeClr>
          </a:solidFill>
          <a:ln>
            <a:solidFill>
              <a:schemeClr val="accent1">
                <a:alpha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D3341208-B927-2A4B-9AD6-7A96A9CEDB0C}"/>
              </a:ext>
            </a:extLst>
          </p:cNvPr>
          <p:cNvSpPr/>
          <p:nvPr/>
        </p:nvSpPr>
        <p:spPr>
          <a:xfrm>
            <a:off x="3379415" y="3478337"/>
            <a:ext cx="2284607" cy="484632"/>
          </a:xfrm>
          <a:prstGeom prst="rightArrow">
            <a:avLst>
              <a:gd name="adj1" fmla="val 26415"/>
              <a:gd name="adj2" fmla="val 50000"/>
            </a:avLst>
          </a:prstGeom>
          <a:solidFill>
            <a:schemeClr val="bg2">
              <a:alpha val="10000"/>
            </a:schemeClr>
          </a:solidFill>
          <a:ln>
            <a:solidFill>
              <a:schemeClr val="accent1">
                <a:alpha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0A710337-5881-664A-82C3-B9C320BFCAA1}"/>
              </a:ext>
            </a:extLst>
          </p:cNvPr>
          <p:cNvGrpSpPr/>
          <p:nvPr/>
        </p:nvGrpSpPr>
        <p:grpSpPr>
          <a:xfrm>
            <a:off x="7561794" y="3396469"/>
            <a:ext cx="1679025" cy="648368"/>
            <a:chOff x="7464975" y="1997078"/>
            <a:chExt cx="1679025" cy="648368"/>
          </a:xfrm>
        </p:grpSpPr>
        <p:pic>
          <p:nvPicPr>
            <p:cNvPr id="27" name="Picture 26">
              <a:extLst>
                <a:ext uri="{FF2B5EF4-FFF2-40B4-BE49-F238E27FC236}">
                  <a16:creationId xmlns:a16="http://schemas.microsoft.com/office/drawing/2014/main" id="{FD6FAE3A-D543-A146-84FE-FD6F3C7D4AEF}"/>
                </a:ext>
              </a:extLst>
            </p:cNvPr>
            <p:cNvPicPr>
              <a:picLocks noChangeAspect="1"/>
            </p:cNvPicPr>
            <p:nvPr/>
          </p:nvPicPr>
          <p:blipFill>
            <a:blip r:embed="rId7" cstate="screen">
              <a:alphaModFix amt="20000"/>
              <a:extLst>
                <a:ext uri="{28A0092B-C50C-407E-A947-70E740481C1C}">
                  <a14:useLocalDpi xmlns:a14="http://schemas.microsoft.com/office/drawing/2010/main"/>
                </a:ext>
              </a:extLst>
            </a:blip>
            <a:stretch>
              <a:fillRect/>
            </a:stretch>
          </p:blipFill>
          <p:spPr>
            <a:xfrm>
              <a:off x="7986200" y="1997078"/>
              <a:ext cx="1157800" cy="648368"/>
            </a:xfrm>
            <a:prstGeom prst="rect">
              <a:avLst/>
            </a:prstGeom>
          </p:spPr>
        </p:pic>
        <p:sp>
          <p:nvSpPr>
            <p:cNvPr id="28" name="Right Arrow 27">
              <a:extLst>
                <a:ext uri="{FF2B5EF4-FFF2-40B4-BE49-F238E27FC236}">
                  <a16:creationId xmlns:a16="http://schemas.microsoft.com/office/drawing/2014/main" id="{9B61C10F-8AEB-B040-96E3-17411262E2A9}"/>
                </a:ext>
              </a:extLst>
            </p:cNvPr>
            <p:cNvSpPr/>
            <p:nvPr/>
          </p:nvSpPr>
          <p:spPr>
            <a:xfrm>
              <a:off x="7464975" y="2050134"/>
              <a:ext cx="521225" cy="484632"/>
            </a:xfrm>
            <a:prstGeom prst="rightArrow">
              <a:avLst>
                <a:gd name="adj1" fmla="val 26415"/>
                <a:gd name="adj2" fmla="val 50000"/>
              </a:avLst>
            </a:prstGeom>
            <a:solidFill>
              <a:schemeClr val="bg2">
                <a:alpha val="10000"/>
              </a:schemeClr>
            </a:solidFill>
            <a:ln>
              <a:solidFill>
                <a:schemeClr val="accent1">
                  <a:alpha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Rectangular Callout 29">
            <a:extLst>
              <a:ext uri="{FF2B5EF4-FFF2-40B4-BE49-F238E27FC236}">
                <a16:creationId xmlns:a16="http://schemas.microsoft.com/office/drawing/2014/main" id="{52D86C5D-5F52-214E-A314-53D4AE9DE63D}"/>
              </a:ext>
            </a:extLst>
          </p:cNvPr>
          <p:cNvSpPr/>
          <p:nvPr/>
        </p:nvSpPr>
        <p:spPr>
          <a:xfrm>
            <a:off x="4223859" y="1505200"/>
            <a:ext cx="4666912" cy="883098"/>
          </a:xfrm>
          <a:prstGeom prst="wedgeRectCallout">
            <a:avLst>
              <a:gd name="adj1" fmla="val -25122"/>
              <a:gd name="adj2" fmla="val 7080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Adversary has some info on model</a:t>
            </a:r>
          </a:p>
          <a:p>
            <a:pPr algn="ctr"/>
            <a:r>
              <a:rPr lang="en-US" dirty="0"/>
              <a:t>(white-box, queries, data)</a:t>
            </a:r>
          </a:p>
        </p:txBody>
      </p:sp>
    </p:spTree>
    <p:extLst>
      <p:ext uri="{BB962C8B-B14F-4D97-AF65-F5344CB8AC3E}">
        <p14:creationId xmlns:p14="http://schemas.microsoft.com/office/powerpoint/2010/main" val="403927875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2B40-774C-BC4A-8312-D24FD7A395FE}"/>
              </a:ext>
            </a:extLst>
          </p:cNvPr>
          <p:cNvSpPr>
            <a:spLocks noGrp="1"/>
          </p:cNvSpPr>
          <p:nvPr>
            <p:ph type="title"/>
          </p:nvPr>
        </p:nvSpPr>
        <p:spPr>
          <a:xfrm>
            <a:off x="594939" y="479388"/>
            <a:ext cx="8525710" cy="650699"/>
          </a:xfrm>
        </p:spPr>
        <p:txBody>
          <a:bodyPr/>
          <a:lstStyle/>
          <a:p>
            <a:r>
              <a:rPr lang="en-US" dirty="0"/>
              <a:t>Adversarial examples</a:t>
            </a:r>
          </a:p>
        </p:txBody>
      </p:sp>
      <p:sp>
        <p:nvSpPr>
          <p:cNvPr id="4" name="Slide Number Placeholder 3">
            <a:extLst>
              <a:ext uri="{FF2B5EF4-FFF2-40B4-BE49-F238E27FC236}">
                <a16:creationId xmlns:a16="http://schemas.microsoft.com/office/drawing/2014/main" id="{8518BDAC-ED7C-4346-9E5F-1E09C081DA94}"/>
              </a:ext>
            </a:extLst>
          </p:cNvPr>
          <p:cNvSpPr>
            <a:spLocks noGrp="1"/>
          </p:cNvSpPr>
          <p:nvPr>
            <p:ph type="sldNum" sz="quarter" idx="4"/>
          </p:nvPr>
        </p:nvSpPr>
        <p:spPr/>
        <p:txBody>
          <a:bodyPr/>
          <a:lstStyle/>
          <a:p>
            <a:fld id="{AC13E6D5-74F7-484E-B15D-5FF0E9020B73}" type="slidenum">
              <a:rPr lang="en-US" altLang="en-US" smtClean="0"/>
              <a:pPr/>
              <a:t>3</a:t>
            </a:fld>
            <a:endParaRPr lang="en-US" altLang="en-US"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DF9FC0DB-5F08-A24B-8364-21F47D5C220C}"/>
                  </a:ext>
                </a:extLst>
              </p:cNvPr>
              <p:cNvSpPr>
                <a:spLocks noGrp="1"/>
              </p:cNvSpPr>
              <p:nvPr>
                <p:ph sz="quarter" idx="10"/>
              </p:nvPr>
            </p:nvSpPr>
            <p:spPr>
              <a:xfrm>
                <a:off x="309145" y="4261633"/>
                <a:ext cx="8525710" cy="1535188"/>
              </a:xfrm>
            </p:spPr>
            <p:txBody>
              <a:bodyPr>
                <a:normAutofit fontScale="92500"/>
              </a:bodyPr>
              <a:lstStyle/>
              <a:p>
                <a:pPr marL="0" lvl="1" indent="0">
                  <a:buNone/>
                </a:pPr>
                <a:r>
                  <a:rPr lang="en-US" b="1" dirty="0">
                    <a:latin typeface="+mn-lt"/>
                  </a:rPr>
                  <a:t>How?</a:t>
                </a:r>
              </a:p>
              <a:p>
                <a:pPr lvl="2"/>
                <a:r>
                  <a:rPr lang="en-US" dirty="0">
                    <a:latin typeface="+mn-lt"/>
                  </a:rPr>
                  <a:t>Training </a:t>
                </a:r>
                <a:r>
                  <a:rPr lang="en-US" i="0" spc="20" dirty="0">
                    <a:solidFill>
                      <a:srgbClr val="000000"/>
                    </a:solidFill>
                    <a:latin typeface="+mn-lt"/>
                  </a:rPr>
                  <a:t>⟹</a:t>
                </a:r>
                <a:r>
                  <a:rPr lang="en-US" dirty="0">
                    <a:latin typeface="+mn-lt"/>
                  </a:rPr>
                  <a:t> “</a:t>
                </a:r>
                <a:r>
                  <a:rPr lang="en-US" dirty="0">
                    <a:solidFill>
                      <a:srgbClr val="0070C0"/>
                    </a:solidFill>
                    <a:latin typeface="+mn-lt"/>
                  </a:rPr>
                  <a:t>tweak model parameters</a:t>
                </a:r>
                <a:r>
                  <a:rPr lang="en-US" dirty="0">
                    <a:solidFill>
                      <a:srgbClr val="C00000"/>
                    </a:solidFill>
                    <a:latin typeface="+mn-lt"/>
                  </a:rPr>
                  <a:t> </a:t>
                </a:r>
                <a:r>
                  <a:rPr lang="en-US" dirty="0">
                    <a:latin typeface="+mn-lt"/>
                  </a:rPr>
                  <a:t>such that </a:t>
                </a:r>
                <a14:m>
                  <m:oMath xmlns:m="http://schemas.openxmlformats.org/officeDocument/2006/math">
                    <m:r>
                      <a:rPr lang="en-US" i="1" dirty="0" smtClean="0">
                        <a:solidFill>
                          <a:srgbClr val="0070C0"/>
                        </a:solidFill>
                        <a:latin typeface="Cambria Math" panose="02040503050406030204" pitchFamily="18" charset="0"/>
                      </a:rPr>
                      <m:t>𝑓</m:t>
                    </m:r>
                    <m:r>
                      <a:rPr lang="en-US" i="1" dirty="0" smtClean="0">
                        <a:solidFill>
                          <a:srgbClr val="0070C0"/>
                        </a:solidFill>
                        <a:latin typeface="Cambria Math" panose="02040503050406030204" pitchFamily="18" charset="0"/>
                      </a:rPr>
                      <m:t>(       )=</m:t>
                    </m:r>
                    <m:r>
                      <a:rPr lang="fr-CH" b="0" i="1" dirty="0" smtClean="0">
                        <a:solidFill>
                          <a:srgbClr val="0070C0"/>
                        </a:solidFill>
                        <a:latin typeface="Cambria Math" panose="02040503050406030204" pitchFamily="18" charset="0"/>
                      </a:rPr>
                      <m:t>𝑐𝑎𝑡</m:t>
                    </m:r>
                  </m:oMath>
                </a14:m>
                <a:r>
                  <a:rPr lang="en-US" i="0" dirty="0">
                    <a:latin typeface="+mn-lt"/>
                  </a:rPr>
                  <a:t>”</a:t>
                </a:r>
              </a:p>
              <a:p>
                <a:pPr lvl="2"/>
                <a:r>
                  <a:rPr lang="en-US" dirty="0">
                    <a:latin typeface="+mn-lt"/>
                  </a:rPr>
                  <a:t>Attacking </a:t>
                </a:r>
                <a:r>
                  <a:rPr lang="en-US" i="0" spc="20" dirty="0">
                    <a:solidFill>
                      <a:srgbClr val="000000"/>
                    </a:solidFill>
                    <a:latin typeface="+mn-lt"/>
                  </a:rPr>
                  <a:t>⟹</a:t>
                </a:r>
                <a:r>
                  <a:rPr lang="en-US" spc="20" dirty="0">
                    <a:solidFill>
                      <a:srgbClr val="000000"/>
                    </a:solidFill>
                    <a:latin typeface="+mn-lt"/>
                  </a:rPr>
                  <a:t> “</a:t>
                </a:r>
                <a:r>
                  <a:rPr lang="en-US" spc="20" dirty="0">
                    <a:solidFill>
                      <a:srgbClr val="0070C0"/>
                    </a:solidFill>
                    <a:latin typeface="+mn-lt"/>
                  </a:rPr>
                  <a:t>tweak input pixels</a:t>
                </a:r>
                <a:r>
                  <a:rPr lang="en-US" spc="20" dirty="0">
                    <a:solidFill>
                      <a:srgbClr val="C00000"/>
                    </a:solidFill>
                    <a:latin typeface="+mn-lt"/>
                  </a:rPr>
                  <a:t> </a:t>
                </a:r>
                <a:r>
                  <a:rPr lang="en-US" spc="20" dirty="0">
                    <a:solidFill>
                      <a:srgbClr val="000000"/>
                    </a:solidFill>
                    <a:latin typeface="+mn-lt"/>
                  </a:rPr>
                  <a:t>such that </a:t>
                </a:r>
                <a14:m>
                  <m:oMath xmlns:m="http://schemas.openxmlformats.org/officeDocument/2006/math">
                    <m:r>
                      <a:rPr lang="en-US" dirty="0">
                        <a:solidFill>
                          <a:srgbClr val="0070C0"/>
                        </a:solidFill>
                        <a:latin typeface="Cambria Math" panose="02040503050406030204" pitchFamily="18" charset="0"/>
                      </a:rPr>
                      <m:t>𝑓</m:t>
                    </m:r>
                    <m:r>
                      <a:rPr lang="en-US" dirty="0">
                        <a:solidFill>
                          <a:srgbClr val="0070C0"/>
                        </a:solidFill>
                        <a:latin typeface="Cambria Math" panose="02040503050406030204" pitchFamily="18" charset="0"/>
                      </a:rPr>
                      <m:t>(       )=</m:t>
                    </m:r>
                    <m:r>
                      <a:rPr lang="fr-CH" b="0" i="1" dirty="0" smtClean="0">
                        <a:solidFill>
                          <a:srgbClr val="0070C0"/>
                        </a:solidFill>
                        <a:latin typeface="Cambria Math" panose="02040503050406030204" pitchFamily="18" charset="0"/>
                      </a:rPr>
                      <m:t>𝑔𝑢𝑎𝑐𝑎𝑚𝑜𝑙𝑒</m:t>
                    </m:r>
                  </m:oMath>
                </a14:m>
                <a:r>
                  <a:rPr lang="en-US" dirty="0">
                    <a:latin typeface="+mn-lt"/>
                  </a:rPr>
                  <a:t>”</a:t>
                </a:r>
              </a:p>
              <a:p>
                <a:pPr marL="114300" lvl="1" indent="0">
                  <a:buNone/>
                </a:pPr>
                <a:endParaRPr lang="en-US" dirty="0">
                  <a:latin typeface="+mn-lt"/>
                </a:endParaRPr>
              </a:p>
              <a:p>
                <a:pPr lvl="2"/>
                <a:endParaRPr lang="en-US" dirty="0">
                  <a:latin typeface="+mn-lt"/>
                </a:endParaRPr>
              </a:p>
              <a:p>
                <a:pPr lvl="2"/>
                <a:endParaRPr lang="en-US" dirty="0">
                  <a:latin typeface="+mn-lt"/>
                </a:endParaRPr>
              </a:p>
            </p:txBody>
          </p:sp>
        </mc:Choice>
        <mc:Fallback xmlns="">
          <p:sp>
            <p:nvSpPr>
              <p:cNvPr id="7" name="Content Placeholder 2">
                <a:extLst>
                  <a:ext uri="{FF2B5EF4-FFF2-40B4-BE49-F238E27FC236}">
                    <a16:creationId xmlns:a16="http://schemas.microsoft.com/office/drawing/2014/main" id="{DF9FC0DB-5F08-A24B-8364-21F47D5C220C}"/>
                  </a:ext>
                </a:extLst>
              </p:cNvPr>
              <p:cNvSpPr>
                <a:spLocks noGrp="1" noRot="1" noChangeAspect="1" noMove="1" noResize="1" noEditPoints="1" noAdjustHandles="1" noChangeArrowheads="1" noChangeShapeType="1" noTextEdit="1"/>
              </p:cNvSpPr>
              <p:nvPr>
                <p:ph sz="quarter" idx="10"/>
              </p:nvPr>
            </p:nvSpPr>
            <p:spPr>
              <a:xfrm>
                <a:off x="309145" y="4261633"/>
                <a:ext cx="8525710" cy="1535188"/>
              </a:xfrm>
              <a:blipFill>
                <a:blip r:embed="rId2"/>
                <a:stretch>
                  <a:fillRect l="-2381" t="-4167" r="-1042"/>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836D32CA-5E85-B94B-80EB-44E5978BFA5C}"/>
              </a:ext>
            </a:extLst>
          </p:cNvPr>
          <p:cNvGrpSpPr/>
          <p:nvPr/>
        </p:nvGrpSpPr>
        <p:grpSpPr>
          <a:xfrm>
            <a:off x="1266278" y="2037644"/>
            <a:ext cx="1630575" cy="2006283"/>
            <a:chOff x="1379272" y="1494155"/>
            <a:chExt cx="1630575" cy="2006283"/>
          </a:xfrm>
        </p:grpSpPr>
        <p:pic>
          <p:nvPicPr>
            <p:cNvPr id="15" name="Picture 14">
              <a:extLst>
                <a:ext uri="{FF2B5EF4-FFF2-40B4-BE49-F238E27FC236}">
                  <a16:creationId xmlns:a16="http://schemas.microsoft.com/office/drawing/2014/main" id="{6C3DF699-0C17-9943-A3E0-8180DF4C50B5}"/>
                </a:ext>
              </a:extLst>
            </p:cNvPr>
            <p:cNvPicPr>
              <a:picLocks noChangeAspect="1"/>
            </p:cNvPicPr>
            <p:nvPr/>
          </p:nvPicPr>
          <p:blipFill>
            <a:blip r:embed="rId3"/>
            <a:stretch>
              <a:fillRect/>
            </a:stretch>
          </p:blipFill>
          <p:spPr>
            <a:xfrm>
              <a:off x="1388110" y="1494155"/>
              <a:ext cx="1612900" cy="1612900"/>
            </a:xfrm>
            <a:prstGeom prst="rect">
              <a:avLst/>
            </a:prstGeom>
          </p:spPr>
        </p:pic>
        <p:sp>
          <p:nvSpPr>
            <p:cNvPr id="17" name="TextBox 16">
              <a:extLst>
                <a:ext uri="{FF2B5EF4-FFF2-40B4-BE49-F238E27FC236}">
                  <a16:creationId xmlns:a16="http://schemas.microsoft.com/office/drawing/2014/main" id="{EFFC753B-E050-2347-9080-51B10E2CA776}"/>
                </a:ext>
              </a:extLst>
            </p:cNvPr>
            <p:cNvSpPr txBox="1"/>
            <p:nvPr/>
          </p:nvSpPr>
          <p:spPr>
            <a:xfrm>
              <a:off x="1379272" y="3131106"/>
              <a:ext cx="1630575" cy="369332"/>
            </a:xfrm>
            <a:prstGeom prst="rect">
              <a:avLst/>
            </a:prstGeom>
            <a:noFill/>
          </p:spPr>
          <p:txBody>
            <a:bodyPr wrap="none" rtlCol="0">
              <a:spAutoFit/>
            </a:bodyPr>
            <a:lstStyle/>
            <a:p>
              <a:r>
                <a:rPr lang="en-US" sz="1800" dirty="0"/>
                <a:t>88% Tabby Cat</a:t>
              </a:r>
            </a:p>
          </p:txBody>
        </p:sp>
      </p:grpSp>
      <p:grpSp>
        <p:nvGrpSpPr>
          <p:cNvPr id="18" name="Group 17">
            <a:extLst>
              <a:ext uri="{FF2B5EF4-FFF2-40B4-BE49-F238E27FC236}">
                <a16:creationId xmlns:a16="http://schemas.microsoft.com/office/drawing/2014/main" id="{0C2588E6-B581-814A-B072-74DD83D7945B}"/>
              </a:ext>
            </a:extLst>
          </p:cNvPr>
          <p:cNvGrpSpPr/>
          <p:nvPr/>
        </p:nvGrpSpPr>
        <p:grpSpPr>
          <a:xfrm>
            <a:off x="6389181" y="4784756"/>
            <a:ext cx="882656" cy="716701"/>
            <a:chOff x="6415017" y="4059271"/>
            <a:chExt cx="882656" cy="716701"/>
          </a:xfrm>
        </p:grpSpPr>
        <p:pic>
          <p:nvPicPr>
            <p:cNvPr id="21" name="Picture 20">
              <a:extLst>
                <a:ext uri="{FF2B5EF4-FFF2-40B4-BE49-F238E27FC236}">
                  <a16:creationId xmlns:a16="http://schemas.microsoft.com/office/drawing/2014/main" id="{CF3929F8-76AF-E04E-94B8-0FB862E074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15017" y="4443705"/>
              <a:ext cx="332267" cy="332267"/>
            </a:xfrm>
            <a:prstGeom prst="rect">
              <a:avLst/>
            </a:prstGeom>
          </p:spPr>
        </p:pic>
        <p:pic>
          <p:nvPicPr>
            <p:cNvPr id="22" name="Picture 21">
              <a:extLst>
                <a:ext uri="{FF2B5EF4-FFF2-40B4-BE49-F238E27FC236}">
                  <a16:creationId xmlns:a16="http://schemas.microsoft.com/office/drawing/2014/main" id="{CE2B49C5-A495-284D-9683-B2455CBCC4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5406" y="4059271"/>
              <a:ext cx="332267" cy="332267"/>
            </a:xfrm>
            <a:prstGeom prst="rect">
              <a:avLst/>
            </a:prstGeom>
          </p:spPr>
        </p:pic>
      </p:grpSp>
      <p:grpSp>
        <p:nvGrpSpPr>
          <p:cNvPr id="27" name="Group 26">
            <a:extLst>
              <a:ext uri="{FF2B5EF4-FFF2-40B4-BE49-F238E27FC236}">
                <a16:creationId xmlns:a16="http://schemas.microsoft.com/office/drawing/2014/main" id="{53F92291-90FF-F44C-8353-2C9ADA805D69}"/>
              </a:ext>
            </a:extLst>
          </p:cNvPr>
          <p:cNvGrpSpPr/>
          <p:nvPr/>
        </p:nvGrpSpPr>
        <p:grpSpPr>
          <a:xfrm>
            <a:off x="3110266" y="1959293"/>
            <a:ext cx="5754781" cy="2084634"/>
            <a:chOff x="3223260" y="1415804"/>
            <a:chExt cx="5754781" cy="2084634"/>
          </a:xfrm>
        </p:grpSpPr>
        <p:sp>
          <p:nvSpPr>
            <p:cNvPr id="8" name="TextBox 7">
              <a:extLst>
                <a:ext uri="{FF2B5EF4-FFF2-40B4-BE49-F238E27FC236}">
                  <a16:creationId xmlns:a16="http://schemas.microsoft.com/office/drawing/2014/main" id="{7378EF7A-1F0E-D345-A778-1ECD879C78B2}"/>
                </a:ext>
              </a:extLst>
            </p:cNvPr>
            <p:cNvSpPr txBox="1"/>
            <p:nvPr/>
          </p:nvSpPr>
          <p:spPr>
            <a:xfrm>
              <a:off x="7084574" y="1415804"/>
              <a:ext cx="1893467" cy="954107"/>
            </a:xfrm>
            <a:prstGeom prst="rect">
              <a:avLst/>
            </a:prstGeom>
            <a:noFill/>
          </p:spPr>
          <p:txBody>
            <a:bodyPr wrap="none" rtlCol="0">
              <a:spAutoFit/>
            </a:bodyPr>
            <a:lstStyle/>
            <a:p>
              <a:r>
                <a:rPr lang="en-US" sz="1400" dirty="0" err="1">
                  <a:latin typeface="+mn-lt"/>
                </a:rPr>
                <a:t>Biggio</a:t>
              </a:r>
              <a:r>
                <a:rPr lang="en-US" sz="1400" dirty="0">
                  <a:latin typeface="+mn-lt"/>
                </a:rPr>
                <a:t> et al., 2014</a:t>
              </a:r>
            </a:p>
            <a:p>
              <a:r>
                <a:rPr lang="en-US" sz="1400" dirty="0" err="1">
                  <a:latin typeface="+mn-lt"/>
                </a:rPr>
                <a:t>Szegedy</a:t>
              </a:r>
              <a:r>
                <a:rPr lang="en-US" sz="1400" dirty="0">
                  <a:latin typeface="+mn-lt"/>
                </a:rPr>
                <a:t> et al., 2014</a:t>
              </a:r>
              <a:br>
                <a:rPr lang="en-US" sz="1400" dirty="0">
                  <a:latin typeface="+mn-lt"/>
                </a:rPr>
              </a:br>
              <a:r>
                <a:rPr lang="en-US" sz="1400" dirty="0">
                  <a:latin typeface="+mn-lt"/>
                </a:rPr>
                <a:t>Goodfellow et al., 2015</a:t>
              </a:r>
            </a:p>
            <a:p>
              <a:r>
                <a:rPr lang="en-US" sz="1400" dirty="0" err="1">
                  <a:latin typeface="+mn-lt"/>
                </a:rPr>
                <a:t>Athalye</a:t>
              </a:r>
              <a:r>
                <a:rPr lang="en-US" sz="1400" dirty="0">
                  <a:latin typeface="+mn-lt"/>
                </a:rPr>
                <a:t>, 2017</a:t>
              </a:r>
            </a:p>
          </p:txBody>
        </p:sp>
        <p:pic>
          <p:nvPicPr>
            <p:cNvPr id="16" name="Picture 15">
              <a:extLst>
                <a:ext uri="{FF2B5EF4-FFF2-40B4-BE49-F238E27FC236}">
                  <a16:creationId xmlns:a16="http://schemas.microsoft.com/office/drawing/2014/main" id="{C2939F27-E5C4-3243-83CD-99C7B3AA7E28}"/>
                </a:ext>
              </a:extLst>
            </p:cNvPr>
            <p:cNvPicPr>
              <a:picLocks noChangeAspect="1"/>
            </p:cNvPicPr>
            <p:nvPr/>
          </p:nvPicPr>
          <p:blipFill>
            <a:blip r:embed="rId5"/>
            <a:stretch>
              <a:fillRect/>
            </a:stretch>
          </p:blipFill>
          <p:spPr>
            <a:xfrm>
              <a:off x="5471674" y="1494155"/>
              <a:ext cx="1612900" cy="1612900"/>
            </a:xfrm>
            <a:prstGeom prst="rect">
              <a:avLst/>
            </a:prstGeom>
          </p:spPr>
        </p:pic>
        <p:sp>
          <p:nvSpPr>
            <p:cNvPr id="20" name="TextBox 19">
              <a:extLst>
                <a:ext uri="{FF2B5EF4-FFF2-40B4-BE49-F238E27FC236}">
                  <a16:creationId xmlns:a16="http://schemas.microsoft.com/office/drawing/2014/main" id="{97081C55-B0BB-7C45-820C-70255F3909CF}"/>
                </a:ext>
              </a:extLst>
            </p:cNvPr>
            <p:cNvSpPr txBox="1"/>
            <p:nvPr/>
          </p:nvSpPr>
          <p:spPr>
            <a:xfrm>
              <a:off x="5448595" y="3131106"/>
              <a:ext cx="1795684" cy="369332"/>
            </a:xfrm>
            <a:prstGeom prst="rect">
              <a:avLst/>
            </a:prstGeom>
            <a:noFill/>
          </p:spPr>
          <p:txBody>
            <a:bodyPr wrap="none" rtlCol="0">
              <a:spAutoFit/>
            </a:bodyPr>
            <a:lstStyle/>
            <a:p>
              <a:r>
                <a:rPr lang="en-US" sz="1800" dirty="0"/>
                <a:t>99% Guacamole</a:t>
              </a:r>
            </a:p>
          </p:txBody>
        </p:sp>
        <p:pic>
          <p:nvPicPr>
            <p:cNvPr id="19" name="Picture 18">
              <a:extLst>
                <a:ext uri="{FF2B5EF4-FFF2-40B4-BE49-F238E27FC236}">
                  <a16:creationId xmlns:a16="http://schemas.microsoft.com/office/drawing/2014/main" id="{78B9073A-9C74-B64C-9BA9-A2D7971C33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89833" y="1494155"/>
              <a:ext cx="650699" cy="650699"/>
            </a:xfrm>
            <a:prstGeom prst="rect">
              <a:avLst/>
            </a:prstGeom>
          </p:spPr>
        </p:pic>
        <p:sp>
          <p:nvSpPr>
            <p:cNvPr id="23" name="Right Arrow 22">
              <a:extLst>
                <a:ext uri="{FF2B5EF4-FFF2-40B4-BE49-F238E27FC236}">
                  <a16:creationId xmlns:a16="http://schemas.microsoft.com/office/drawing/2014/main" id="{48DC30DA-1A23-474B-B31F-DFD12E3C2F4F}"/>
                </a:ext>
              </a:extLst>
            </p:cNvPr>
            <p:cNvSpPr/>
            <p:nvPr/>
          </p:nvSpPr>
          <p:spPr>
            <a:xfrm>
              <a:off x="3223260" y="2132771"/>
              <a:ext cx="2080260" cy="33610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Plus 24">
              <a:extLst>
                <a:ext uri="{FF2B5EF4-FFF2-40B4-BE49-F238E27FC236}">
                  <a16:creationId xmlns:a16="http://schemas.microsoft.com/office/drawing/2014/main" id="{EC2E653B-8ADA-CC44-9BC5-E141BAEFBC35}"/>
                </a:ext>
              </a:extLst>
            </p:cNvPr>
            <p:cNvSpPr/>
            <p:nvPr/>
          </p:nvSpPr>
          <p:spPr>
            <a:xfrm>
              <a:off x="3668567" y="1673077"/>
              <a:ext cx="264690" cy="292856"/>
            </a:xfrm>
            <a:prstGeom prst="mathPlus">
              <a:avLst>
                <a:gd name="adj1" fmla="val 10820"/>
              </a:avLst>
            </a:prstGeom>
            <a:solidFill>
              <a:schemeClr val="tx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965556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22765E-0CB4-7D40-8349-FA18F6511D9F}"/>
              </a:ext>
            </a:extLst>
          </p:cNvPr>
          <p:cNvSpPr>
            <a:spLocks noGrp="1"/>
          </p:cNvSpPr>
          <p:nvPr>
            <p:ph type="sldNum" sz="quarter" idx="4"/>
          </p:nvPr>
        </p:nvSpPr>
        <p:spPr/>
        <p:txBody>
          <a:bodyPr/>
          <a:lstStyle/>
          <a:p>
            <a:fld id="{AC13E6D5-74F7-484E-B15D-5FF0E9020B73}" type="slidenum">
              <a:rPr lang="en-US" altLang="en-US" smtClean="0"/>
              <a:pPr/>
              <a:t>30</a:t>
            </a:fld>
            <a:endParaRPr lang="en-US" altLang="en-US" dirty="0"/>
          </a:p>
        </p:txBody>
      </p:sp>
      <p:cxnSp>
        <p:nvCxnSpPr>
          <p:cNvPr id="15" name="Straight Connector 14">
            <a:extLst>
              <a:ext uri="{FF2B5EF4-FFF2-40B4-BE49-F238E27FC236}">
                <a16:creationId xmlns:a16="http://schemas.microsoft.com/office/drawing/2014/main" id="{261829B6-04CA-4C4D-AF31-FFB9AF98089D}"/>
              </a:ext>
            </a:extLst>
          </p:cNvPr>
          <p:cNvCxnSpPr>
            <a:cxnSpLocks/>
          </p:cNvCxnSpPr>
          <p:nvPr/>
        </p:nvCxnSpPr>
        <p:spPr>
          <a:xfrm>
            <a:off x="237557" y="2225093"/>
            <a:ext cx="8399953" cy="0"/>
          </a:xfrm>
          <a:prstGeom prst="line">
            <a:avLst/>
          </a:prstGeom>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2FAEDF24-25D9-3B4D-8F69-7051724722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8735" y="1212371"/>
            <a:ext cx="914106" cy="981777"/>
          </a:xfrm>
          <a:prstGeom prst="rect">
            <a:avLst/>
          </a:prstGeom>
        </p:spPr>
      </p:pic>
      <p:pic>
        <p:nvPicPr>
          <p:cNvPr id="25" name="Picture 24">
            <a:extLst>
              <a:ext uri="{FF2B5EF4-FFF2-40B4-BE49-F238E27FC236}">
                <a16:creationId xmlns:a16="http://schemas.microsoft.com/office/drawing/2014/main" id="{DC3616A9-B9CE-F54D-A350-44F1312C1F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8522" y="1182886"/>
            <a:ext cx="1020905" cy="1020905"/>
          </a:xfrm>
          <a:prstGeom prst="rect">
            <a:avLst/>
          </a:prstGeom>
        </p:spPr>
      </p:pic>
      <p:pic>
        <p:nvPicPr>
          <p:cNvPr id="26" name="Picture 25">
            <a:extLst>
              <a:ext uri="{FF2B5EF4-FFF2-40B4-BE49-F238E27FC236}">
                <a16:creationId xmlns:a16="http://schemas.microsoft.com/office/drawing/2014/main" id="{2801136A-031E-4346-9FE9-C1DFF6A989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55109" y="1161585"/>
            <a:ext cx="1020905" cy="1020905"/>
          </a:xfrm>
          <a:prstGeom prst="rect">
            <a:avLst/>
          </a:prstGeom>
        </p:spPr>
      </p:pic>
      <p:pic>
        <p:nvPicPr>
          <p:cNvPr id="18" name="Picture 17">
            <a:extLst>
              <a:ext uri="{FF2B5EF4-FFF2-40B4-BE49-F238E27FC236}">
                <a16:creationId xmlns:a16="http://schemas.microsoft.com/office/drawing/2014/main" id="{ABF5FF88-A648-F742-98F9-413836407FB0}"/>
              </a:ext>
            </a:extLst>
          </p:cNvPr>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437533" y="3199347"/>
            <a:ext cx="448704" cy="448704"/>
          </a:xfrm>
          <a:prstGeom prst="rect">
            <a:avLst/>
          </a:prstGeom>
        </p:spPr>
      </p:pic>
      <p:pic>
        <p:nvPicPr>
          <p:cNvPr id="19" name="Picture 18">
            <a:extLst>
              <a:ext uri="{FF2B5EF4-FFF2-40B4-BE49-F238E27FC236}">
                <a16:creationId xmlns:a16="http://schemas.microsoft.com/office/drawing/2014/main" id="{C33CB64B-1502-704E-B39A-C29D3B0F4C5A}"/>
              </a:ext>
            </a:extLst>
          </p:cNvPr>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07419" y="3203985"/>
            <a:ext cx="448704" cy="448704"/>
          </a:xfrm>
          <a:prstGeom prst="rect">
            <a:avLst/>
          </a:prstGeom>
        </p:spPr>
      </p:pic>
      <p:pic>
        <p:nvPicPr>
          <p:cNvPr id="30" name="Picture 29">
            <a:extLst>
              <a:ext uri="{FF2B5EF4-FFF2-40B4-BE49-F238E27FC236}">
                <a16:creationId xmlns:a16="http://schemas.microsoft.com/office/drawing/2014/main" id="{56E0FF0B-7EDF-B04E-9B91-56A9630AC16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36496" y="3199347"/>
            <a:ext cx="448704" cy="448704"/>
          </a:xfrm>
          <a:prstGeom prst="rect">
            <a:avLst/>
          </a:prstGeom>
        </p:spPr>
      </p:pic>
      <p:sp>
        <p:nvSpPr>
          <p:cNvPr id="31" name="Content Placeholder 2">
            <a:extLst>
              <a:ext uri="{FF2B5EF4-FFF2-40B4-BE49-F238E27FC236}">
                <a16:creationId xmlns:a16="http://schemas.microsoft.com/office/drawing/2014/main" id="{76D9E53C-FE54-414F-8AFD-B9243BA2F4FA}"/>
              </a:ext>
            </a:extLst>
          </p:cNvPr>
          <p:cNvSpPr txBox="1">
            <a:spLocks/>
          </p:cNvSpPr>
          <p:nvPr/>
        </p:nvSpPr>
        <p:spPr>
          <a:xfrm>
            <a:off x="308405" y="4350122"/>
            <a:ext cx="3673371" cy="1414544"/>
          </a:xfrm>
          <a:prstGeom prst="rect">
            <a:avLst/>
          </a:prstGeom>
        </p:spPr>
        <p:txBody>
          <a:bodyPr vert="horz" lIns="0" tIns="45720" rIns="0" bIns="45720" rtlCol="0">
            <a:noAutofit/>
          </a:bodyPr>
          <a:lstStyle>
            <a:lvl1pPr marL="457200" indent="-457200" algn="l" defTabSz="457200" rtl="0" eaLnBrk="0" fontAlgn="base" hangingPunct="0">
              <a:spcBef>
                <a:spcPct val="20000"/>
              </a:spcBef>
              <a:spcAft>
                <a:spcPct val="0"/>
              </a:spcAft>
              <a:buClr>
                <a:schemeClr val="tx1"/>
              </a:buClr>
              <a:buFont typeface="Arial" panose="020B0604020202020204" pitchFamily="34" charset="0"/>
              <a:buChar char="•"/>
              <a:defRPr sz="2800" kern="1200" cap="none" spc="20" baseline="0">
                <a:solidFill>
                  <a:schemeClr val="tx1"/>
                </a:solidFill>
                <a:latin typeface="Arial"/>
                <a:ea typeface="ＭＳ Ｐゴシック" charset="0"/>
                <a:cs typeface="ＭＳ Ｐゴシック" charset="0"/>
              </a:defRPr>
            </a:lvl1pPr>
            <a:lvl2pPr marL="457200" indent="-457200" algn="l" defTabSz="457200" rtl="0" eaLnBrk="0" fontAlgn="base" hangingPunct="0">
              <a:spcBef>
                <a:spcPct val="20000"/>
              </a:spcBef>
              <a:spcAft>
                <a:spcPct val="0"/>
              </a:spcAft>
              <a:buClr>
                <a:schemeClr val="tx1"/>
              </a:buClr>
              <a:buFont typeface="Arial" panose="020B0604020202020204" pitchFamily="34" charset="0"/>
              <a:buChar char="•"/>
              <a:defRPr sz="2800" kern="1200">
                <a:solidFill>
                  <a:schemeClr val="tx1"/>
                </a:solidFill>
                <a:latin typeface="+mn-lt"/>
                <a:ea typeface="ＭＳ Ｐゴシック" charset="0"/>
                <a:cs typeface="+mn-cs"/>
              </a:defRPr>
            </a:lvl2pPr>
            <a:lvl3pPr marL="687388" indent="-342900" algn="l" defTabSz="457200" rtl="0" eaLnBrk="0" fontAlgn="base" hangingPunct="0">
              <a:spcBef>
                <a:spcPct val="20000"/>
              </a:spcBef>
              <a:spcAft>
                <a:spcPct val="0"/>
              </a:spcAft>
              <a:buClr>
                <a:schemeClr val="tx1"/>
              </a:buClr>
              <a:buSzPct val="102000"/>
              <a:buFont typeface="Arial" panose="020B0604020202020204" pitchFamily="34" charset="0"/>
              <a:buChar char="•"/>
              <a:defRPr sz="2400" kern="1200">
                <a:solidFill>
                  <a:schemeClr val="tx1"/>
                </a:solidFill>
                <a:latin typeface="+mn-lt"/>
                <a:ea typeface="ＭＳ Ｐゴシック" charset="0"/>
                <a:cs typeface="+mn-cs"/>
              </a:defRPr>
            </a:lvl3pPr>
            <a:lvl4pPr marL="1030287" indent="-342900" algn="l" defTabSz="457200" rtl="0" eaLnBrk="0" fontAlgn="base" hangingPunct="0">
              <a:spcBef>
                <a:spcPct val="20000"/>
              </a:spcBef>
              <a:spcAft>
                <a:spcPct val="0"/>
              </a:spcAft>
              <a:buClr>
                <a:schemeClr val="tx1"/>
              </a:buClr>
              <a:buFont typeface="Arial" panose="020B0604020202020204" pitchFamily="34" charset="0"/>
              <a:buChar char="•"/>
              <a:defRPr sz="2000" kern="1200">
                <a:solidFill>
                  <a:schemeClr val="tx1"/>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tx1"/>
              </a:buClr>
              <a:buFont typeface="Arial" panose="020B0604020202020204" pitchFamily="34"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Font typeface="Arial" panose="020B0604020202020204" pitchFamily="34" charset="0"/>
              <a:buNone/>
            </a:pPr>
            <a:r>
              <a:rPr lang="en-US" b="1" dirty="0"/>
              <a:t>Model access? </a:t>
            </a:r>
            <a:br>
              <a:rPr lang="en-US" b="1" dirty="0"/>
            </a:br>
            <a:r>
              <a:rPr lang="en-US" sz="2400" dirty="0"/>
              <a:t>(white-box, queries, data)</a:t>
            </a:r>
          </a:p>
        </p:txBody>
      </p:sp>
      <p:pic>
        <p:nvPicPr>
          <p:cNvPr id="33" name="Picture 32">
            <a:extLst>
              <a:ext uri="{FF2B5EF4-FFF2-40B4-BE49-F238E27FC236}">
                <a16:creationId xmlns:a16="http://schemas.microsoft.com/office/drawing/2014/main" id="{FA6261EF-D47A-974F-8D45-92A7F6D27FD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84658" y="2375948"/>
            <a:ext cx="448704" cy="448704"/>
          </a:xfrm>
          <a:prstGeom prst="rect">
            <a:avLst/>
          </a:prstGeom>
        </p:spPr>
      </p:pic>
      <p:pic>
        <p:nvPicPr>
          <p:cNvPr id="34" name="Picture 33">
            <a:extLst>
              <a:ext uri="{FF2B5EF4-FFF2-40B4-BE49-F238E27FC236}">
                <a16:creationId xmlns:a16="http://schemas.microsoft.com/office/drawing/2014/main" id="{E98BEDB7-FD94-D043-873E-F5F2C1E796D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36496" y="2366669"/>
            <a:ext cx="448704" cy="448704"/>
          </a:xfrm>
          <a:prstGeom prst="rect">
            <a:avLst/>
          </a:prstGeom>
        </p:spPr>
      </p:pic>
      <p:pic>
        <p:nvPicPr>
          <p:cNvPr id="35" name="Picture 34">
            <a:extLst>
              <a:ext uri="{FF2B5EF4-FFF2-40B4-BE49-F238E27FC236}">
                <a16:creationId xmlns:a16="http://schemas.microsoft.com/office/drawing/2014/main" id="{23FDF0DD-73B9-134F-9F4A-094060F812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32820" y="2366669"/>
            <a:ext cx="448704" cy="448704"/>
          </a:xfrm>
          <a:prstGeom prst="rect">
            <a:avLst/>
          </a:prstGeom>
        </p:spPr>
      </p:pic>
      <p:sp>
        <p:nvSpPr>
          <p:cNvPr id="36" name="Content Placeholder 2">
            <a:extLst>
              <a:ext uri="{FF2B5EF4-FFF2-40B4-BE49-F238E27FC236}">
                <a16:creationId xmlns:a16="http://schemas.microsoft.com/office/drawing/2014/main" id="{21A349DC-8F91-F34D-B5F6-1E811EDB26E2}"/>
              </a:ext>
            </a:extLst>
          </p:cNvPr>
          <p:cNvSpPr>
            <a:spLocks noGrp="1"/>
          </p:cNvSpPr>
          <p:nvPr>
            <p:ph sz="quarter" idx="10"/>
          </p:nvPr>
        </p:nvSpPr>
        <p:spPr>
          <a:xfrm>
            <a:off x="237557" y="2375949"/>
            <a:ext cx="4065707" cy="2405474"/>
          </a:xfrm>
        </p:spPr>
        <p:txBody>
          <a:bodyPr>
            <a:normAutofit/>
          </a:bodyPr>
          <a:lstStyle/>
          <a:p>
            <a:pPr marL="0" lvl="1" indent="0">
              <a:buNone/>
            </a:pPr>
            <a:r>
              <a:rPr lang="en-US" sz="2200" dirty="0">
                <a:latin typeface="+mn-lt"/>
              </a:rPr>
              <a:t>Is there an adversary?</a:t>
            </a:r>
          </a:p>
          <a:p>
            <a:pPr marL="0" lvl="1" indent="0">
              <a:buNone/>
            </a:pPr>
            <a:endParaRPr lang="en-US" sz="2200" dirty="0"/>
          </a:p>
          <a:p>
            <a:pPr marL="0" lvl="1" indent="0">
              <a:buNone/>
            </a:pPr>
            <a:r>
              <a:rPr lang="en-US" sz="2200" dirty="0">
                <a:latin typeface="+mn-lt"/>
              </a:rPr>
              <a:t>Average-case success?</a:t>
            </a:r>
          </a:p>
          <a:p>
            <a:pPr marL="0" lvl="1" indent="0">
              <a:buNone/>
            </a:pPr>
            <a:endParaRPr lang="en-US" sz="2200" dirty="0"/>
          </a:p>
          <a:p>
            <a:pPr marL="0" lvl="1" indent="0">
              <a:buNone/>
            </a:pPr>
            <a:endParaRPr lang="en-US" sz="2200" dirty="0"/>
          </a:p>
        </p:txBody>
      </p:sp>
      <p:sp>
        <p:nvSpPr>
          <p:cNvPr id="37" name="Title 18">
            <a:extLst>
              <a:ext uri="{FF2B5EF4-FFF2-40B4-BE49-F238E27FC236}">
                <a16:creationId xmlns:a16="http://schemas.microsoft.com/office/drawing/2014/main" id="{1D36613C-9621-6F41-9B23-23508BAC4CB1}"/>
              </a:ext>
            </a:extLst>
          </p:cNvPr>
          <p:cNvSpPr>
            <a:spLocks noGrp="1"/>
          </p:cNvSpPr>
          <p:nvPr>
            <p:ph type="title"/>
          </p:nvPr>
        </p:nvSpPr>
        <p:spPr>
          <a:xfrm>
            <a:off x="594939" y="479388"/>
            <a:ext cx="8061699" cy="650699"/>
          </a:xfrm>
        </p:spPr>
        <p:txBody>
          <a:bodyPr/>
          <a:lstStyle/>
          <a:p>
            <a:r>
              <a:rPr lang="en-US" dirty="0"/>
              <a:t>Is the standard game relevant?</a:t>
            </a:r>
          </a:p>
        </p:txBody>
      </p:sp>
      <p:grpSp>
        <p:nvGrpSpPr>
          <p:cNvPr id="17" name="Group 16">
            <a:extLst>
              <a:ext uri="{FF2B5EF4-FFF2-40B4-BE49-F238E27FC236}">
                <a16:creationId xmlns:a16="http://schemas.microsoft.com/office/drawing/2014/main" id="{0C39BAF8-5DF9-804E-88B4-E0629F75D05D}"/>
              </a:ext>
            </a:extLst>
          </p:cNvPr>
          <p:cNvGrpSpPr/>
          <p:nvPr/>
        </p:nvGrpSpPr>
        <p:grpSpPr>
          <a:xfrm>
            <a:off x="3820149" y="4269567"/>
            <a:ext cx="1718425" cy="1694620"/>
            <a:chOff x="3749300" y="4883513"/>
            <a:chExt cx="1718425" cy="1694620"/>
          </a:xfrm>
        </p:grpSpPr>
        <p:pic>
          <p:nvPicPr>
            <p:cNvPr id="32" name="Picture 31">
              <a:extLst>
                <a:ext uri="{FF2B5EF4-FFF2-40B4-BE49-F238E27FC236}">
                  <a16:creationId xmlns:a16="http://schemas.microsoft.com/office/drawing/2014/main" id="{9F23D274-B575-7C45-84FD-DA3B76869F9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49300" y="4883513"/>
              <a:ext cx="1718425" cy="1143826"/>
            </a:xfrm>
            <a:prstGeom prst="rect">
              <a:avLst/>
            </a:prstGeom>
          </p:spPr>
        </p:pic>
        <p:pic>
          <p:nvPicPr>
            <p:cNvPr id="38" name="Picture 37">
              <a:extLst>
                <a:ext uri="{FF2B5EF4-FFF2-40B4-BE49-F238E27FC236}">
                  <a16:creationId xmlns:a16="http://schemas.microsoft.com/office/drawing/2014/main" id="{9B2774F4-CAB4-7B46-8A3F-9754AC307ECB}"/>
                </a:ext>
              </a:extLst>
            </p:cNvPr>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437533" y="6129429"/>
              <a:ext cx="448704" cy="448704"/>
            </a:xfrm>
            <a:prstGeom prst="rect">
              <a:avLst/>
            </a:prstGeom>
          </p:spPr>
        </p:pic>
      </p:grpSp>
      <p:grpSp>
        <p:nvGrpSpPr>
          <p:cNvPr id="42" name="Group 41">
            <a:extLst>
              <a:ext uri="{FF2B5EF4-FFF2-40B4-BE49-F238E27FC236}">
                <a16:creationId xmlns:a16="http://schemas.microsoft.com/office/drawing/2014/main" id="{6A9B6ADB-A105-7042-9C2C-6AA4F5B4155F}"/>
              </a:ext>
            </a:extLst>
          </p:cNvPr>
          <p:cNvGrpSpPr/>
          <p:nvPr/>
        </p:nvGrpSpPr>
        <p:grpSpPr>
          <a:xfrm>
            <a:off x="7342744" y="4357324"/>
            <a:ext cx="1777905" cy="1606863"/>
            <a:chOff x="7271895" y="4971270"/>
            <a:chExt cx="1777905" cy="1606863"/>
          </a:xfrm>
        </p:grpSpPr>
        <p:pic>
          <p:nvPicPr>
            <p:cNvPr id="8" name="Picture 7">
              <a:extLst>
                <a:ext uri="{FF2B5EF4-FFF2-40B4-BE49-F238E27FC236}">
                  <a16:creationId xmlns:a16="http://schemas.microsoft.com/office/drawing/2014/main" id="{1BF31559-6418-D945-AB52-DD6470749D3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271895" y="4971270"/>
              <a:ext cx="1777905" cy="1143826"/>
            </a:xfrm>
            <a:prstGeom prst="rect">
              <a:avLst/>
            </a:prstGeom>
          </p:spPr>
        </p:pic>
        <p:pic>
          <p:nvPicPr>
            <p:cNvPr id="39" name="Picture 38">
              <a:extLst>
                <a:ext uri="{FF2B5EF4-FFF2-40B4-BE49-F238E27FC236}">
                  <a16:creationId xmlns:a16="http://schemas.microsoft.com/office/drawing/2014/main" id="{D193D6F0-4B0A-594D-B08A-4554B87BA1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36496" y="6129429"/>
              <a:ext cx="448704" cy="448704"/>
            </a:xfrm>
            <a:prstGeom prst="rect">
              <a:avLst/>
            </a:prstGeom>
          </p:spPr>
        </p:pic>
      </p:grpSp>
      <p:grpSp>
        <p:nvGrpSpPr>
          <p:cNvPr id="44" name="Group 43">
            <a:extLst>
              <a:ext uri="{FF2B5EF4-FFF2-40B4-BE49-F238E27FC236}">
                <a16:creationId xmlns:a16="http://schemas.microsoft.com/office/drawing/2014/main" id="{BCBECB1C-DE33-4F41-9EE8-1BEE2516D393}"/>
              </a:ext>
            </a:extLst>
          </p:cNvPr>
          <p:cNvGrpSpPr/>
          <p:nvPr/>
        </p:nvGrpSpPr>
        <p:grpSpPr>
          <a:xfrm>
            <a:off x="5746379" y="4008284"/>
            <a:ext cx="1507199" cy="1955903"/>
            <a:chOff x="5675530" y="4622230"/>
            <a:chExt cx="1507199" cy="1955903"/>
          </a:xfrm>
        </p:grpSpPr>
        <p:grpSp>
          <p:nvGrpSpPr>
            <p:cNvPr id="41" name="Group 40">
              <a:extLst>
                <a:ext uri="{FF2B5EF4-FFF2-40B4-BE49-F238E27FC236}">
                  <a16:creationId xmlns:a16="http://schemas.microsoft.com/office/drawing/2014/main" id="{249B92B5-8A39-AB41-957F-A498B492549C}"/>
                </a:ext>
              </a:extLst>
            </p:cNvPr>
            <p:cNvGrpSpPr/>
            <p:nvPr/>
          </p:nvGrpSpPr>
          <p:grpSpPr>
            <a:xfrm>
              <a:off x="5675530" y="4622230"/>
              <a:ext cx="1507199" cy="1955903"/>
              <a:chOff x="5675530" y="4622230"/>
              <a:chExt cx="1507199" cy="1955903"/>
            </a:xfrm>
          </p:grpSpPr>
          <p:pic>
            <p:nvPicPr>
              <p:cNvPr id="10" name="Picture 9">
                <a:extLst>
                  <a:ext uri="{FF2B5EF4-FFF2-40B4-BE49-F238E27FC236}">
                    <a16:creationId xmlns:a16="http://schemas.microsoft.com/office/drawing/2014/main" id="{85BE64FF-54C7-9B47-98C6-965CF56F847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75530" y="4622230"/>
                <a:ext cx="1507199" cy="1507199"/>
              </a:xfrm>
              <a:prstGeom prst="rect">
                <a:avLst/>
              </a:prstGeom>
            </p:spPr>
          </p:pic>
          <p:pic>
            <p:nvPicPr>
              <p:cNvPr id="40" name="Picture 39">
                <a:extLst>
                  <a:ext uri="{FF2B5EF4-FFF2-40B4-BE49-F238E27FC236}">
                    <a16:creationId xmlns:a16="http://schemas.microsoft.com/office/drawing/2014/main" id="{83B1C0CB-EDD6-C749-8628-8BB998E81871}"/>
                  </a:ext>
                </a:extLst>
              </p:cNvPr>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07419" y="6129429"/>
                <a:ext cx="448704" cy="448704"/>
              </a:xfrm>
              <a:prstGeom prst="rect">
                <a:avLst/>
              </a:prstGeom>
            </p:spPr>
          </p:pic>
        </p:grpSp>
        <p:sp>
          <p:nvSpPr>
            <p:cNvPr id="43" name="Rectangle 42">
              <a:extLst>
                <a:ext uri="{FF2B5EF4-FFF2-40B4-BE49-F238E27FC236}">
                  <a16:creationId xmlns:a16="http://schemas.microsoft.com/office/drawing/2014/main" id="{19ACED58-751F-7D40-90CC-DCC218FEE559}"/>
                </a:ext>
              </a:extLst>
            </p:cNvPr>
            <p:cNvSpPr/>
            <p:nvPr/>
          </p:nvSpPr>
          <p:spPr>
            <a:xfrm>
              <a:off x="5938732" y="5486400"/>
              <a:ext cx="1020905" cy="192505"/>
            </a:xfrm>
            <a:prstGeom prst="rect">
              <a:avLst/>
            </a:prstGeom>
            <a:solidFill>
              <a:srgbClr val="FAFCFB"/>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050562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3A947A-07C2-EA4E-BABA-C08F72FE5133}"/>
              </a:ext>
            </a:extLst>
          </p:cNvPr>
          <p:cNvSpPr>
            <a:spLocks noGrp="1"/>
          </p:cNvSpPr>
          <p:nvPr>
            <p:ph type="sldNum" sz="quarter" idx="4"/>
          </p:nvPr>
        </p:nvSpPr>
        <p:spPr/>
        <p:txBody>
          <a:bodyPr/>
          <a:lstStyle/>
          <a:p>
            <a:fld id="{AC13E6D5-74F7-484E-B15D-5FF0E9020B73}" type="slidenum">
              <a:rPr lang="en-US" altLang="en-US" smtClean="0"/>
              <a:pPr/>
              <a:t>31</a:t>
            </a:fld>
            <a:endParaRPr lang="en-US" altLang="en-US" dirty="0"/>
          </a:p>
        </p:txBody>
      </p:sp>
      <p:sp>
        <p:nvSpPr>
          <p:cNvPr id="9" name="Rectangle 8">
            <a:extLst>
              <a:ext uri="{FF2B5EF4-FFF2-40B4-BE49-F238E27FC236}">
                <a16:creationId xmlns:a16="http://schemas.microsoft.com/office/drawing/2014/main" id="{22B99400-32EC-244D-ABD5-9AF29A5AE790}"/>
              </a:ext>
            </a:extLst>
          </p:cNvPr>
          <p:cNvSpPr/>
          <p:nvPr/>
        </p:nvSpPr>
        <p:spPr>
          <a:xfrm>
            <a:off x="5834985" y="3134060"/>
            <a:ext cx="1630477" cy="1289082"/>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2800" dirty="0">
                <a:solidFill>
                  <a:schemeClr val="tx1"/>
                </a:solidFill>
              </a:rPr>
              <a:t>ML Model</a:t>
            </a:r>
          </a:p>
        </p:txBody>
      </p:sp>
      <p:pic>
        <p:nvPicPr>
          <p:cNvPr id="10" name="Picture 9">
            <a:extLst>
              <a:ext uri="{FF2B5EF4-FFF2-40B4-BE49-F238E27FC236}">
                <a16:creationId xmlns:a16="http://schemas.microsoft.com/office/drawing/2014/main" id="{4FC5D149-2FA0-ED4D-A0A1-9CE7B12410F7}"/>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6179307" y="3629409"/>
            <a:ext cx="781627" cy="663199"/>
          </a:xfrm>
          <a:prstGeom prst="rect">
            <a:avLst/>
          </a:prstGeom>
        </p:spPr>
      </p:pic>
      <p:pic>
        <p:nvPicPr>
          <p:cNvPr id="11" name="Picture 10">
            <a:extLst>
              <a:ext uri="{FF2B5EF4-FFF2-40B4-BE49-F238E27FC236}">
                <a16:creationId xmlns:a16="http://schemas.microsoft.com/office/drawing/2014/main" id="{44A549BE-6E19-154D-B89C-EE7C7B2A3021}"/>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725247" y="2933196"/>
            <a:ext cx="650699" cy="650699"/>
          </a:xfrm>
          <a:prstGeom prst="rect">
            <a:avLst/>
          </a:prstGeom>
        </p:spPr>
      </p:pic>
      <p:sp>
        <p:nvSpPr>
          <p:cNvPr id="12" name="Right Arrow 11">
            <a:extLst>
              <a:ext uri="{FF2B5EF4-FFF2-40B4-BE49-F238E27FC236}">
                <a16:creationId xmlns:a16="http://schemas.microsoft.com/office/drawing/2014/main" id="{19B9F91D-4956-C942-ABF4-D3E71740D238}"/>
              </a:ext>
            </a:extLst>
          </p:cNvPr>
          <p:cNvSpPr/>
          <p:nvPr/>
        </p:nvSpPr>
        <p:spPr>
          <a:xfrm>
            <a:off x="408888" y="3463028"/>
            <a:ext cx="1343321" cy="484632"/>
          </a:xfrm>
          <a:prstGeom prst="rightArrow">
            <a:avLst>
              <a:gd name="adj1" fmla="val 26415"/>
              <a:gd name="adj2" fmla="val 50000"/>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Curved Connector 12">
            <a:extLst>
              <a:ext uri="{FF2B5EF4-FFF2-40B4-BE49-F238E27FC236}">
                <a16:creationId xmlns:a16="http://schemas.microsoft.com/office/drawing/2014/main" id="{3E233BB9-E072-B045-8E03-1060206AEE28}"/>
              </a:ext>
            </a:extLst>
          </p:cNvPr>
          <p:cNvCxnSpPr>
            <a:cxnSpLocks/>
          </p:cNvCxnSpPr>
          <p:nvPr/>
        </p:nvCxnSpPr>
        <p:spPr>
          <a:xfrm rot="5400000" flipH="1" flipV="1">
            <a:off x="4603124" y="1006951"/>
            <a:ext cx="12700" cy="4094199"/>
          </a:xfrm>
          <a:prstGeom prst="curvedConnector3">
            <a:avLst>
              <a:gd name="adj1" fmla="val 3420000"/>
            </a:avLst>
          </a:prstGeom>
          <a:ln w="38100">
            <a:solidFill>
              <a:schemeClr val="accent1">
                <a:alpha val="20000"/>
              </a:schemeClr>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B27590B2-B64E-E743-9DAA-5BCA33112F85}"/>
              </a:ext>
            </a:extLst>
          </p:cNvPr>
          <p:cNvPicPr>
            <a:picLocks noChangeAspect="1"/>
          </p:cNvPicPr>
          <p:nvPr/>
        </p:nvPicPr>
        <p:blipFill>
          <a:blip r:embed="rId5" cstate="screen">
            <a:alphaModFix/>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a:ext>
            </a:extLst>
          </a:blip>
          <a:stretch>
            <a:fillRect/>
          </a:stretch>
        </p:blipFill>
        <p:spPr>
          <a:xfrm>
            <a:off x="4234616" y="2933196"/>
            <a:ext cx="650699" cy="650699"/>
          </a:xfrm>
          <a:prstGeom prst="rect">
            <a:avLst/>
          </a:prstGeom>
        </p:spPr>
      </p:pic>
      <p:sp>
        <p:nvSpPr>
          <p:cNvPr id="15" name="Right Arrow 14">
            <a:extLst>
              <a:ext uri="{FF2B5EF4-FFF2-40B4-BE49-F238E27FC236}">
                <a16:creationId xmlns:a16="http://schemas.microsoft.com/office/drawing/2014/main" id="{43028BD8-B752-6E41-9268-A9463E2BBB92}"/>
              </a:ext>
            </a:extLst>
          </p:cNvPr>
          <p:cNvSpPr/>
          <p:nvPr/>
        </p:nvSpPr>
        <p:spPr>
          <a:xfrm>
            <a:off x="3390172" y="3456822"/>
            <a:ext cx="2284607" cy="484632"/>
          </a:xfrm>
          <a:prstGeom prst="rightArrow">
            <a:avLst>
              <a:gd name="adj1" fmla="val 26415"/>
              <a:gd name="adj2" fmla="val 50000"/>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E9FD1E0-35AF-4A40-93C5-7D1B626396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27102" y="3134060"/>
            <a:ext cx="1457845" cy="1142568"/>
          </a:xfrm>
          <a:prstGeom prst="rect">
            <a:avLst/>
          </a:prstGeom>
        </p:spPr>
      </p:pic>
      <p:grpSp>
        <p:nvGrpSpPr>
          <p:cNvPr id="26" name="Group 25">
            <a:extLst>
              <a:ext uri="{FF2B5EF4-FFF2-40B4-BE49-F238E27FC236}">
                <a16:creationId xmlns:a16="http://schemas.microsoft.com/office/drawing/2014/main" id="{13F36B0A-3E0D-5740-AACB-A365CDA9786B}"/>
              </a:ext>
            </a:extLst>
          </p:cNvPr>
          <p:cNvGrpSpPr/>
          <p:nvPr/>
        </p:nvGrpSpPr>
        <p:grpSpPr>
          <a:xfrm>
            <a:off x="7572551" y="3374954"/>
            <a:ext cx="1679025" cy="648368"/>
            <a:chOff x="7464975" y="1997078"/>
            <a:chExt cx="1679025" cy="648368"/>
          </a:xfrm>
        </p:grpSpPr>
        <p:pic>
          <p:nvPicPr>
            <p:cNvPr id="27" name="Picture 26">
              <a:extLst>
                <a:ext uri="{FF2B5EF4-FFF2-40B4-BE49-F238E27FC236}">
                  <a16:creationId xmlns:a16="http://schemas.microsoft.com/office/drawing/2014/main" id="{8A323B7C-EC57-1745-9317-2B3E17AE9DA5}"/>
                </a:ext>
              </a:extLst>
            </p:cNvPr>
            <p:cNvPicPr>
              <a:picLocks noChangeAspect="1"/>
            </p:cNvPicPr>
            <p:nvPr/>
          </p:nvPicPr>
          <p:blipFill>
            <a:blip r:embed="rId8" cstate="screen">
              <a:alphaModFix amt="20000"/>
              <a:extLst>
                <a:ext uri="{28A0092B-C50C-407E-A947-70E740481C1C}">
                  <a14:useLocalDpi xmlns:a14="http://schemas.microsoft.com/office/drawing/2010/main"/>
                </a:ext>
              </a:extLst>
            </a:blip>
            <a:stretch>
              <a:fillRect/>
            </a:stretch>
          </p:blipFill>
          <p:spPr>
            <a:xfrm>
              <a:off x="7986200" y="1997078"/>
              <a:ext cx="1157800" cy="648368"/>
            </a:xfrm>
            <a:prstGeom prst="rect">
              <a:avLst/>
            </a:prstGeom>
          </p:spPr>
        </p:pic>
        <p:sp>
          <p:nvSpPr>
            <p:cNvPr id="28" name="Right Arrow 27">
              <a:extLst>
                <a:ext uri="{FF2B5EF4-FFF2-40B4-BE49-F238E27FC236}">
                  <a16:creationId xmlns:a16="http://schemas.microsoft.com/office/drawing/2014/main" id="{7EEB8ED7-4EC5-934B-BD9E-12AC90BF26AC}"/>
                </a:ext>
              </a:extLst>
            </p:cNvPr>
            <p:cNvSpPr/>
            <p:nvPr/>
          </p:nvSpPr>
          <p:spPr>
            <a:xfrm>
              <a:off x="7464975" y="2050134"/>
              <a:ext cx="521225" cy="484632"/>
            </a:xfrm>
            <a:prstGeom prst="rightArrow">
              <a:avLst>
                <a:gd name="adj1" fmla="val 26415"/>
                <a:gd name="adj2" fmla="val 50000"/>
              </a:avLst>
            </a:prstGeom>
            <a:solidFill>
              <a:schemeClr val="bg2">
                <a:alpha val="10000"/>
              </a:schemeClr>
            </a:solidFill>
            <a:ln>
              <a:solidFill>
                <a:schemeClr val="accent1">
                  <a:alpha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B60F06F-79EF-1145-80B3-CBA7709BDD33}"/>
              </a:ext>
            </a:extLst>
          </p:cNvPr>
          <p:cNvSpPr/>
          <p:nvPr/>
        </p:nvSpPr>
        <p:spPr>
          <a:xfrm>
            <a:off x="786698" y="5203079"/>
            <a:ext cx="7546534" cy="51580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Adversary wins if </a:t>
            </a:r>
            <a:r>
              <a:rPr lang="en-US" b="1" dirty="0"/>
              <a:t>x’ </a:t>
            </a:r>
            <a:r>
              <a:rPr lang="en-US" dirty="0"/>
              <a:t>≈</a:t>
            </a:r>
            <a:r>
              <a:rPr lang="en-US" b="1" dirty="0"/>
              <a:t> x </a:t>
            </a:r>
            <a:r>
              <a:rPr lang="en-US" dirty="0"/>
              <a:t>and defender misclassifies</a:t>
            </a:r>
          </a:p>
        </p:txBody>
      </p:sp>
    </p:spTree>
    <p:extLst>
      <p:ext uri="{BB962C8B-B14F-4D97-AF65-F5344CB8AC3E}">
        <p14:creationId xmlns:p14="http://schemas.microsoft.com/office/powerpoint/2010/main" val="93019547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22765E-0CB4-7D40-8349-FA18F6511D9F}"/>
              </a:ext>
            </a:extLst>
          </p:cNvPr>
          <p:cNvSpPr>
            <a:spLocks noGrp="1"/>
          </p:cNvSpPr>
          <p:nvPr>
            <p:ph type="sldNum" sz="quarter" idx="4"/>
          </p:nvPr>
        </p:nvSpPr>
        <p:spPr/>
        <p:txBody>
          <a:bodyPr/>
          <a:lstStyle/>
          <a:p>
            <a:fld id="{AC13E6D5-74F7-484E-B15D-5FF0E9020B73}" type="slidenum">
              <a:rPr lang="en-US" altLang="en-US" smtClean="0"/>
              <a:pPr/>
              <a:t>32</a:t>
            </a:fld>
            <a:endParaRPr lang="en-US" altLang="en-US" dirty="0"/>
          </a:p>
        </p:txBody>
      </p:sp>
      <p:cxnSp>
        <p:nvCxnSpPr>
          <p:cNvPr id="15" name="Straight Connector 14">
            <a:extLst>
              <a:ext uri="{FF2B5EF4-FFF2-40B4-BE49-F238E27FC236}">
                <a16:creationId xmlns:a16="http://schemas.microsoft.com/office/drawing/2014/main" id="{261829B6-04CA-4C4D-AF31-FFB9AF98089D}"/>
              </a:ext>
            </a:extLst>
          </p:cNvPr>
          <p:cNvCxnSpPr>
            <a:cxnSpLocks/>
          </p:cNvCxnSpPr>
          <p:nvPr/>
        </p:nvCxnSpPr>
        <p:spPr>
          <a:xfrm>
            <a:off x="237557" y="2225093"/>
            <a:ext cx="8399953" cy="0"/>
          </a:xfrm>
          <a:prstGeom prst="line">
            <a:avLst/>
          </a:prstGeom>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2FAEDF24-25D9-3B4D-8F69-7051724722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8735" y="1212371"/>
            <a:ext cx="914106" cy="981777"/>
          </a:xfrm>
          <a:prstGeom prst="rect">
            <a:avLst/>
          </a:prstGeom>
        </p:spPr>
      </p:pic>
      <p:pic>
        <p:nvPicPr>
          <p:cNvPr id="25" name="Picture 24">
            <a:extLst>
              <a:ext uri="{FF2B5EF4-FFF2-40B4-BE49-F238E27FC236}">
                <a16:creationId xmlns:a16="http://schemas.microsoft.com/office/drawing/2014/main" id="{DC3616A9-B9CE-F54D-A350-44F1312C1F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8522" y="1182886"/>
            <a:ext cx="1020905" cy="1020905"/>
          </a:xfrm>
          <a:prstGeom prst="rect">
            <a:avLst/>
          </a:prstGeom>
        </p:spPr>
      </p:pic>
      <p:pic>
        <p:nvPicPr>
          <p:cNvPr id="26" name="Picture 25">
            <a:extLst>
              <a:ext uri="{FF2B5EF4-FFF2-40B4-BE49-F238E27FC236}">
                <a16:creationId xmlns:a16="http://schemas.microsoft.com/office/drawing/2014/main" id="{2801136A-031E-4346-9FE9-C1DFF6A989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55109" y="1161585"/>
            <a:ext cx="1020905" cy="1020905"/>
          </a:xfrm>
          <a:prstGeom prst="rect">
            <a:avLst/>
          </a:prstGeom>
        </p:spPr>
      </p:pic>
      <p:pic>
        <p:nvPicPr>
          <p:cNvPr id="18" name="Picture 17">
            <a:extLst>
              <a:ext uri="{FF2B5EF4-FFF2-40B4-BE49-F238E27FC236}">
                <a16:creationId xmlns:a16="http://schemas.microsoft.com/office/drawing/2014/main" id="{ABF5FF88-A648-F742-98F9-413836407FB0}"/>
              </a:ext>
            </a:extLst>
          </p:cNvPr>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437533" y="3199347"/>
            <a:ext cx="448704" cy="448704"/>
          </a:xfrm>
          <a:prstGeom prst="rect">
            <a:avLst/>
          </a:prstGeom>
        </p:spPr>
      </p:pic>
      <p:pic>
        <p:nvPicPr>
          <p:cNvPr id="19" name="Picture 18">
            <a:extLst>
              <a:ext uri="{FF2B5EF4-FFF2-40B4-BE49-F238E27FC236}">
                <a16:creationId xmlns:a16="http://schemas.microsoft.com/office/drawing/2014/main" id="{C33CB64B-1502-704E-B39A-C29D3B0F4C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07419" y="3203985"/>
            <a:ext cx="448704" cy="448704"/>
          </a:xfrm>
          <a:prstGeom prst="rect">
            <a:avLst/>
          </a:prstGeom>
        </p:spPr>
      </p:pic>
      <p:pic>
        <p:nvPicPr>
          <p:cNvPr id="21" name="Picture 20">
            <a:extLst>
              <a:ext uri="{FF2B5EF4-FFF2-40B4-BE49-F238E27FC236}">
                <a16:creationId xmlns:a16="http://schemas.microsoft.com/office/drawing/2014/main" id="{3CCA3DBB-0728-7A49-A907-95AADDED99A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36496" y="3199347"/>
            <a:ext cx="448704" cy="448704"/>
          </a:xfrm>
          <a:prstGeom prst="rect">
            <a:avLst/>
          </a:prstGeom>
        </p:spPr>
      </p:pic>
      <p:sp>
        <p:nvSpPr>
          <p:cNvPr id="22" name="Content Placeholder 2">
            <a:extLst>
              <a:ext uri="{FF2B5EF4-FFF2-40B4-BE49-F238E27FC236}">
                <a16:creationId xmlns:a16="http://schemas.microsoft.com/office/drawing/2014/main" id="{029DDEC1-ACCF-0E44-9277-AF99051043A2}"/>
              </a:ext>
            </a:extLst>
          </p:cNvPr>
          <p:cNvSpPr txBox="1">
            <a:spLocks/>
          </p:cNvSpPr>
          <p:nvPr/>
        </p:nvSpPr>
        <p:spPr>
          <a:xfrm>
            <a:off x="237557" y="5028902"/>
            <a:ext cx="3632078" cy="1211445"/>
          </a:xfrm>
          <a:prstGeom prst="rect">
            <a:avLst/>
          </a:prstGeom>
        </p:spPr>
        <p:txBody>
          <a:bodyPr vert="horz" lIns="0" tIns="45720" rIns="0" bIns="45720" rtlCol="0">
            <a:noAutofit/>
          </a:bodyPr>
          <a:lstStyle>
            <a:lvl1pPr marL="457200" indent="-457200" algn="l" defTabSz="457200" rtl="0" eaLnBrk="0" fontAlgn="base" hangingPunct="0">
              <a:spcBef>
                <a:spcPct val="20000"/>
              </a:spcBef>
              <a:spcAft>
                <a:spcPct val="0"/>
              </a:spcAft>
              <a:buClr>
                <a:schemeClr val="tx1"/>
              </a:buClr>
              <a:buFont typeface="Arial" panose="020B0604020202020204" pitchFamily="34" charset="0"/>
              <a:buChar char="•"/>
              <a:defRPr sz="2800" kern="1200" cap="none" spc="20" baseline="0">
                <a:solidFill>
                  <a:schemeClr val="tx1"/>
                </a:solidFill>
                <a:latin typeface="Arial"/>
                <a:ea typeface="ＭＳ Ｐゴシック" charset="0"/>
                <a:cs typeface="ＭＳ Ｐゴシック" charset="0"/>
              </a:defRPr>
            </a:lvl1pPr>
            <a:lvl2pPr marL="457200" indent="-457200" algn="l" defTabSz="457200" rtl="0" eaLnBrk="0" fontAlgn="base" hangingPunct="0">
              <a:spcBef>
                <a:spcPct val="20000"/>
              </a:spcBef>
              <a:spcAft>
                <a:spcPct val="0"/>
              </a:spcAft>
              <a:buClr>
                <a:schemeClr val="tx1"/>
              </a:buClr>
              <a:buFont typeface="Arial" panose="020B0604020202020204" pitchFamily="34" charset="0"/>
              <a:buChar char="•"/>
              <a:defRPr sz="2800" kern="1200">
                <a:solidFill>
                  <a:schemeClr val="tx1"/>
                </a:solidFill>
                <a:latin typeface="+mn-lt"/>
                <a:ea typeface="ＭＳ Ｐゴシック" charset="0"/>
                <a:cs typeface="+mn-cs"/>
              </a:defRPr>
            </a:lvl2pPr>
            <a:lvl3pPr marL="687388" indent="-342900" algn="l" defTabSz="457200" rtl="0" eaLnBrk="0" fontAlgn="base" hangingPunct="0">
              <a:spcBef>
                <a:spcPct val="20000"/>
              </a:spcBef>
              <a:spcAft>
                <a:spcPct val="0"/>
              </a:spcAft>
              <a:buClr>
                <a:schemeClr val="tx1"/>
              </a:buClr>
              <a:buSzPct val="102000"/>
              <a:buFont typeface="Arial" panose="020B0604020202020204" pitchFamily="34" charset="0"/>
              <a:buChar char="•"/>
              <a:defRPr sz="2400" kern="1200">
                <a:solidFill>
                  <a:schemeClr val="tx1"/>
                </a:solidFill>
                <a:latin typeface="+mn-lt"/>
                <a:ea typeface="ＭＳ Ｐゴシック" charset="0"/>
                <a:cs typeface="+mn-cs"/>
              </a:defRPr>
            </a:lvl3pPr>
            <a:lvl4pPr marL="1030287" indent="-342900" algn="l" defTabSz="457200" rtl="0" eaLnBrk="0" fontAlgn="base" hangingPunct="0">
              <a:spcBef>
                <a:spcPct val="20000"/>
              </a:spcBef>
              <a:spcAft>
                <a:spcPct val="0"/>
              </a:spcAft>
              <a:buClr>
                <a:schemeClr val="tx1"/>
              </a:buClr>
              <a:buFont typeface="Arial" panose="020B0604020202020204" pitchFamily="34" charset="0"/>
              <a:buChar char="•"/>
              <a:defRPr sz="2000" kern="1200">
                <a:solidFill>
                  <a:schemeClr val="tx1"/>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tx1"/>
              </a:buClr>
              <a:buFont typeface="Arial" panose="020B0604020202020204" pitchFamily="34"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Font typeface="Arial" panose="020B0604020202020204" pitchFamily="34" charset="0"/>
              <a:buNone/>
            </a:pPr>
            <a:r>
              <a:rPr lang="en-US" b="1" dirty="0"/>
              <a:t>Should attacks preserve semantics?</a:t>
            </a:r>
            <a:br>
              <a:rPr lang="en-US" b="1" dirty="0"/>
            </a:br>
            <a:r>
              <a:rPr lang="en-US" sz="2000" b="1" dirty="0"/>
              <a:t>(or be fully imperceptible)</a:t>
            </a:r>
          </a:p>
        </p:txBody>
      </p:sp>
      <p:pic>
        <p:nvPicPr>
          <p:cNvPr id="27" name="Picture 26">
            <a:extLst>
              <a:ext uri="{FF2B5EF4-FFF2-40B4-BE49-F238E27FC236}">
                <a16:creationId xmlns:a16="http://schemas.microsoft.com/office/drawing/2014/main" id="{53B7C8E7-8CE6-8F47-B8E8-6211143951A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84658" y="2375948"/>
            <a:ext cx="448704" cy="448704"/>
          </a:xfrm>
          <a:prstGeom prst="rect">
            <a:avLst/>
          </a:prstGeom>
        </p:spPr>
      </p:pic>
      <p:pic>
        <p:nvPicPr>
          <p:cNvPr id="28" name="Picture 27">
            <a:extLst>
              <a:ext uri="{FF2B5EF4-FFF2-40B4-BE49-F238E27FC236}">
                <a16:creationId xmlns:a16="http://schemas.microsoft.com/office/drawing/2014/main" id="{8E55792D-C33A-274E-970A-F2C3F5CB22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36496" y="2366669"/>
            <a:ext cx="448704" cy="448704"/>
          </a:xfrm>
          <a:prstGeom prst="rect">
            <a:avLst/>
          </a:prstGeom>
        </p:spPr>
      </p:pic>
      <p:pic>
        <p:nvPicPr>
          <p:cNvPr id="29" name="Picture 28">
            <a:extLst>
              <a:ext uri="{FF2B5EF4-FFF2-40B4-BE49-F238E27FC236}">
                <a16:creationId xmlns:a16="http://schemas.microsoft.com/office/drawing/2014/main" id="{9443D24B-4E73-5943-951E-1A43722462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32820" y="2366669"/>
            <a:ext cx="448704" cy="448704"/>
          </a:xfrm>
          <a:prstGeom prst="rect">
            <a:avLst/>
          </a:prstGeom>
        </p:spPr>
      </p:pic>
      <p:sp>
        <p:nvSpPr>
          <p:cNvPr id="30" name="Content Placeholder 2">
            <a:extLst>
              <a:ext uri="{FF2B5EF4-FFF2-40B4-BE49-F238E27FC236}">
                <a16:creationId xmlns:a16="http://schemas.microsoft.com/office/drawing/2014/main" id="{F14E253F-365F-754B-8223-3CC2F988DBA5}"/>
              </a:ext>
            </a:extLst>
          </p:cNvPr>
          <p:cNvSpPr>
            <a:spLocks noGrp="1"/>
          </p:cNvSpPr>
          <p:nvPr>
            <p:ph sz="quarter" idx="10"/>
          </p:nvPr>
        </p:nvSpPr>
        <p:spPr>
          <a:xfrm>
            <a:off x="237557" y="2375949"/>
            <a:ext cx="4065707" cy="2256958"/>
          </a:xfrm>
        </p:spPr>
        <p:txBody>
          <a:bodyPr>
            <a:normAutofit/>
          </a:bodyPr>
          <a:lstStyle/>
          <a:p>
            <a:pPr marL="0" lvl="1" indent="0">
              <a:buNone/>
            </a:pPr>
            <a:r>
              <a:rPr lang="en-US" sz="2200" dirty="0">
                <a:latin typeface="+mn-lt"/>
              </a:rPr>
              <a:t>Is there an adversary?</a:t>
            </a:r>
          </a:p>
          <a:p>
            <a:pPr marL="0" lvl="1" indent="0">
              <a:buNone/>
            </a:pPr>
            <a:endParaRPr lang="en-US" sz="2200" dirty="0"/>
          </a:p>
          <a:p>
            <a:pPr marL="0" lvl="1" indent="0">
              <a:buNone/>
            </a:pPr>
            <a:r>
              <a:rPr lang="en-US" sz="2200" dirty="0">
                <a:latin typeface="+mn-lt"/>
              </a:rPr>
              <a:t>Average-case success?</a:t>
            </a:r>
          </a:p>
          <a:p>
            <a:pPr marL="0" lvl="1" indent="0">
              <a:buNone/>
            </a:pPr>
            <a:endParaRPr lang="en-US" sz="2200" dirty="0"/>
          </a:p>
          <a:p>
            <a:pPr marL="0" lvl="1" indent="0">
              <a:buNone/>
            </a:pPr>
            <a:r>
              <a:rPr lang="en-US" sz="2200" dirty="0"/>
              <a:t>Access to model?</a:t>
            </a:r>
          </a:p>
          <a:p>
            <a:pPr marL="0" lvl="1" indent="0">
              <a:buNone/>
            </a:pPr>
            <a:endParaRPr lang="en-US" sz="2200" dirty="0">
              <a:latin typeface="+mn-lt"/>
            </a:endParaRPr>
          </a:p>
        </p:txBody>
      </p:sp>
      <p:sp>
        <p:nvSpPr>
          <p:cNvPr id="32" name="Title 18">
            <a:extLst>
              <a:ext uri="{FF2B5EF4-FFF2-40B4-BE49-F238E27FC236}">
                <a16:creationId xmlns:a16="http://schemas.microsoft.com/office/drawing/2014/main" id="{3E811561-DBD2-6347-B9DD-F37DD71691E2}"/>
              </a:ext>
            </a:extLst>
          </p:cNvPr>
          <p:cNvSpPr>
            <a:spLocks noGrp="1"/>
          </p:cNvSpPr>
          <p:nvPr>
            <p:ph type="title"/>
          </p:nvPr>
        </p:nvSpPr>
        <p:spPr>
          <a:xfrm>
            <a:off x="594939" y="479388"/>
            <a:ext cx="8061699" cy="650699"/>
          </a:xfrm>
        </p:spPr>
        <p:txBody>
          <a:bodyPr/>
          <a:lstStyle/>
          <a:p>
            <a:r>
              <a:rPr lang="en-US" dirty="0"/>
              <a:t>Is the standard game relevant?</a:t>
            </a:r>
          </a:p>
        </p:txBody>
      </p:sp>
      <p:grpSp>
        <p:nvGrpSpPr>
          <p:cNvPr id="13" name="Group 12">
            <a:extLst>
              <a:ext uri="{FF2B5EF4-FFF2-40B4-BE49-F238E27FC236}">
                <a16:creationId xmlns:a16="http://schemas.microsoft.com/office/drawing/2014/main" id="{5C315C5B-0ED8-134F-A0C3-447ABD07BADF}"/>
              </a:ext>
            </a:extLst>
          </p:cNvPr>
          <p:cNvGrpSpPr/>
          <p:nvPr/>
        </p:nvGrpSpPr>
        <p:grpSpPr>
          <a:xfrm>
            <a:off x="3699935" y="4871888"/>
            <a:ext cx="1817156" cy="1794823"/>
            <a:chOff x="3699935" y="4170950"/>
            <a:chExt cx="1817156" cy="1794823"/>
          </a:xfrm>
        </p:grpSpPr>
        <p:pic>
          <p:nvPicPr>
            <p:cNvPr id="23" name="Picture 22">
              <a:extLst>
                <a:ext uri="{FF2B5EF4-FFF2-40B4-BE49-F238E27FC236}">
                  <a16:creationId xmlns:a16="http://schemas.microsoft.com/office/drawing/2014/main" id="{1525950E-98DF-A047-BB12-7EBA25D670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99935" y="4170950"/>
              <a:ext cx="1817156" cy="1211437"/>
            </a:xfrm>
            <a:prstGeom prst="rect">
              <a:avLst/>
            </a:prstGeom>
          </p:spPr>
        </p:pic>
        <p:pic>
          <p:nvPicPr>
            <p:cNvPr id="33" name="Picture 32">
              <a:extLst>
                <a:ext uri="{FF2B5EF4-FFF2-40B4-BE49-F238E27FC236}">
                  <a16:creationId xmlns:a16="http://schemas.microsoft.com/office/drawing/2014/main" id="{37FCB8DD-3F22-C840-8C98-42C0CC44CD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26737" y="5517069"/>
              <a:ext cx="448704" cy="448704"/>
            </a:xfrm>
            <a:prstGeom prst="rect">
              <a:avLst/>
            </a:prstGeom>
          </p:spPr>
        </p:pic>
      </p:grpSp>
      <p:grpSp>
        <p:nvGrpSpPr>
          <p:cNvPr id="36" name="Group 35">
            <a:extLst>
              <a:ext uri="{FF2B5EF4-FFF2-40B4-BE49-F238E27FC236}">
                <a16:creationId xmlns:a16="http://schemas.microsoft.com/office/drawing/2014/main" id="{63FF7877-FF21-3245-9A79-A99CE1B7581A}"/>
              </a:ext>
            </a:extLst>
          </p:cNvPr>
          <p:cNvGrpSpPr/>
          <p:nvPr/>
        </p:nvGrpSpPr>
        <p:grpSpPr>
          <a:xfrm>
            <a:off x="5614697" y="4800041"/>
            <a:ext cx="1770533" cy="1866670"/>
            <a:chOff x="5614697" y="4099103"/>
            <a:chExt cx="1770533" cy="1866670"/>
          </a:xfrm>
        </p:grpSpPr>
        <p:pic>
          <p:nvPicPr>
            <p:cNvPr id="4" name="Picture 3">
              <a:extLst>
                <a:ext uri="{FF2B5EF4-FFF2-40B4-BE49-F238E27FC236}">
                  <a16:creationId xmlns:a16="http://schemas.microsoft.com/office/drawing/2014/main" id="{5FA981C2-012B-3843-9C95-F19D3B7821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14697" y="4099103"/>
              <a:ext cx="1770533" cy="1333802"/>
            </a:xfrm>
            <a:prstGeom prst="rect">
              <a:avLst/>
            </a:prstGeom>
          </p:spPr>
        </p:pic>
        <p:pic>
          <p:nvPicPr>
            <p:cNvPr id="34" name="Picture 33">
              <a:extLst>
                <a:ext uri="{FF2B5EF4-FFF2-40B4-BE49-F238E27FC236}">
                  <a16:creationId xmlns:a16="http://schemas.microsoft.com/office/drawing/2014/main" id="{B9F51F14-9F99-5447-9779-30C84666C0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84658" y="5517069"/>
              <a:ext cx="448704" cy="448704"/>
            </a:xfrm>
            <a:prstGeom prst="rect">
              <a:avLst/>
            </a:prstGeom>
          </p:spPr>
        </p:pic>
      </p:grpSp>
      <p:pic>
        <p:nvPicPr>
          <p:cNvPr id="38" name="Picture 37">
            <a:extLst>
              <a:ext uri="{FF2B5EF4-FFF2-40B4-BE49-F238E27FC236}">
                <a16:creationId xmlns:a16="http://schemas.microsoft.com/office/drawing/2014/main" id="{991EE288-7525-6245-B316-05B9CAA9AE47}"/>
              </a:ext>
            </a:extLst>
          </p:cNvPr>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437533" y="4036024"/>
            <a:ext cx="448704" cy="448704"/>
          </a:xfrm>
          <a:prstGeom prst="rect">
            <a:avLst/>
          </a:prstGeom>
        </p:spPr>
      </p:pic>
      <p:pic>
        <p:nvPicPr>
          <p:cNvPr id="39" name="Picture 38">
            <a:extLst>
              <a:ext uri="{FF2B5EF4-FFF2-40B4-BE49-F238E27FC236}">
                <a16:creationId xmlns:a16="http://schemas.microsoft.com/office/drawing/2014/main" id="{8685B5BA-FEF3-AD4F-BDBE-46F04A76C5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36496" y="4036024"/>
            <a:ext cx="448704" cy="448704"/>
          </a:xfrm>
          <a:prstGeom prst="rect">
            <a:avLst/>
          </a:prstGeom>
        </p:spPr>
      </p:pic>
      <p:pic>
        <p:nvPicPr>
          <p:cNvPr id="40" name="Picture 39">
            <a:extLst>
              <a:ext uri="{FF2B5EF4-FFF2-40B4-BE49-F238E27FC236}">
                <a16:creationId xmlns:a16="http://schemas.microsoft.com/office/drawing/2014/main" id="{27FE7B3F-B067-0943-A45E-4ABA37DC2466}"/>
              </a:ext>
            </a:extLst>
          </p:cNvPr>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07419" y="4036024"/>
            <a:ext cx="448704" cy="448704"/>
          </a:xfrm>
          <a:prstGeom prst="rect">
            <a:avLst/>
          </a:prstGeom>
        </p:spPr>
      </p:pic>
      <p:grpSp>
        <p:nvGrpSpPr>
          <p:cNvPr id="43" name="Group 42">
            <a:extLst>
              <a:ext uri="{FF2B5EF4-FFF2-40B4-BE49-F238E27FC236}">
                <a16:creationId xmlns:a16="http://schemas.microsoft.com/office/drawing/2014/main" id="{19D72A17-D181-6B4F-80FD-C0778A85001A}"/>
              </a:ext>
            </a:extLst>
          </p:cNvPr>
          <p:cNvGrpSpPr/>
          <p:nvPr/>
        </p:nvGrpSpPr>
        <p:grpSpPr>
          <a:xfrm>
            <a:off x="7235649" y="4757437"/>
            <a:ext cx="1850399" cy="1918794"/>
            <a:chOff x="7235649" y="4757437"/>
            <a:chExt cx="1850399" cy="1918794"/>
          </a:xfrm>
        </p:grpSpPr>
        <p:pic>
          <p:nvPicPr>
            <p:cNvPr id="2" name="Picture 1">
              <a:extLst>
                <a:ext uri="{FF2B5EF4-FFF2-40B4-BE49-F238E27FC236}">
                  <a16:creationId xmlns:a16="http://schemas.microsoft.com/office/drawing/2014/main" id="{0026BCB8-C06C-4C4A-A249-7A50318AF769}"/>
                </a:ext>
              </a:extLst>
            </p:cNvPr>
            <p:cNvPicPr>
              <a:picLocks noChangeAspect="1"/>
            </p:cNvPicPr>
            <p:nvPr/>
          </p:nvPicPr>
          <p:blipFill>
            <a:blip r:embed="rId10"/>
            <a:stretch>
              <a:fillRect/>
            </a:stretch>
          </p:blipFill>
          <p:spPr>
            <a:xfrm>
              <a:off x="7235649" y="4757437"/>
              <a:ext cx="1850399" cy="1442437"/>
            </a:xfrm>
            <a:prstGeom prst="rect">
              <a:avLst/>
            </a:prstGeom>
          </p:spPr>
        </p:pic>
        <p:pic>
          <p:nvPicPr>
            <p:cNvPr id="41" name="Picture 40">
              <a:extLst>
                <a:ext uri="{FF2B5EF4-FFF2-40B4-BE49-F238E27FC236}">
                  <a16:creationId xmlns:a16="http://schemas.microsoft.com/office/drawing/2014/main" id="{CB2BFB3A-C610-DF42-82B8-635DDAE6B94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36496" y="6227527"/>
              <a:ext cx="448704" cy="448704"/>
            </a:xfrm>
            <a:prstGeom prst="rect">
              <a:avLst/>
            </a:prstGeom>
          </p:spPr>
        </p:pic>
      </p:grpSp>
    </p:spTree>
    <p:extLst>
      <p:ext uri="{BB962C8B-B14F-4D97-AF65-F5344CB8AC3E}">
        <p14:creationId xmlns:p14="http://schemas.microsoft.com/office/powerpoint/2010/main" val="2732887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22765E-0CB4-7D40-8349-FA18F6511D9F}"/>
              </a:ext>
            </a:extLst>
          </p:cNvPr>
          <p:cNvSpPr>
            <a:spLocks noGrp="1"/>
          </p:cNvSpPr>
          <p:nvPr>
            <p:ph type="sldNum" sz="quarter" idx="4"/>
          </p:nvPr>
        </p:nvSpPr>
        <p:spPr/>
        <p:txBody>
          <a:bodyPr/>
          <a:lstStyle/>
          <a:p>
            <a:fld id="{AC13E6D5-74F7-484E-B15D-5FF0E9020B73}" type="slidenum">
              <a:rPr lang="en-US" altLang="en-US" smtClean="0"/>
              <a:pPr/>
              <a:t>33</a:t>
            </a:fld>
            <a:endParaRPr lang="en-US" altLang="en-US" dirty="0"/>
          </a:p>
        </p:txBody>
      </p:sp>
      <p:sp>
        <p:nvSpPr>
          <p:cNvPr id="6" name="Content Placeholder 2">
            <a:extLst>
              <a:ext uri="{FF2B5EF4-FFF2-40B4-BE49-F238E27FC236}">
                <a16:creationId xmlns:a16="http://schemas.microsoft.com/office/drawing/2014/main" id="{6BD9CA21-7E09-944C-AFF1-2C1F2987C514}"/>
              </a:ext>
            </a:extLst>
          </p:cNvPr>
          <p:cNvSpPr>
            <a:spLocks noGrp="1"/>
          </p:cNvSpPr>
          <p:nvPr>
            <p:ph sz="quarter" idx="10"/>
          </p:nvPr>
        </p:nvSpPr>
        <p:spPr>
          <a:xfrm>
            <a:off x="237557" y="2375948"/>
            <a:ext cx="4065707" cy="4035701"/>
          </a:xfrm>
        </p:spPr>
        <p:txBody>
          <a:bodyPr>
            <a:normAutofit/>
          </a:bodyPr>
          <a:lstStyle/>
          <a:p>
            <a:pPr marL="0" lvl="1" indent="0">
              <a:buNone/>
            </a:pPr>
            <a:r>
              <a:rPr lang="en-US" sz="2200" dirty="0">
                <a:latin typeface="+mn-lt"/>
              </a:rPr>
              <a:t>Is there an adversary?</a:t>
            </a:r>
          </a:p>
          <a:p>
            <a:pPr marL="0" lvl="1" indent="0">
              <a:buNone/>
            </a:pPr>
            <a:endParaRPr lang="en-US" sz="2200" dirty="0"/>
          </a:p>
          <a:p>
            <a:pPr marL="0" lvl="1" indent="0">
              <a:buNone/>
            </a:pPr>
            <a:r>
              <a:rPr lang="en-US" sz="2200" dirty="0">
                <a:latin typeface="+mn-lt"/>
              </a:rPr>
              <a:t>Average-case success?</a:t>
            </a:r>
          </a:p>
          <a:p>
            <a:pPr marL="0" lvl="1" indent="0">
              <a:buNone/>
            </a:pPr>
            <a:endParaRPr lang="en-US" sz="2200" dirty="0"/>
          </a:p>
          <a:p>
            <a:pPr marL="0" lvl="1" indent="0">
              <a:buNone/>
            </a:pPr>
            <a:r>
              <a:rPr lang="en-US" sz="2200" dirty="0"/>
              <a:t>Access to model?</a:t>
            </a:r>
          </a:p>
          <a:p>
            <a:pPr marL="0" lvl="1" indent="0">
              <a:buNone/>
            </a:pPr>
            <a:endParaRPr lang="en-US" sz="2200" dirty="0"/>
          </a:p>
          <a:p>
            <a:pPr marL="0" lvl="1" indent="0">
              <a:buNone/>
            </a:pPr>
            <a:r>
              <a:rPr lang="en-US" sz="2200" dirty="0">
                <a:latin typeface="+mn-lt"/>
              </a:rPr>
              <a:t>Semantics-preserving perturbations?</a:t>
            </a:r>
          </a:p>
          <a:p>
            <a:pPr marL="0" lvl="1" indent="0">
              <a:buNone/>
            </a:pPr>
            <a:endParaRPr lang="en-US" sz="2200" dirty="0"/>
          </a:p>
        </p:txBody>
      </p:sp>
      <p:cxnSp>
        <p:nvCxnSpPr>
          <p:cNvPr id="15" name="Straight Connector 14">
            <a:extLst>
              <a:ext uri="{FF2B5EF4-FFF2-40B4-BE49-F238E27FC236}">
                <a16:creationId xmlns:a16="http://schemas.microsoft.com/office/drawing/2014/main" id="{261829B6-04CA-4C4D-AF31-FFB9AF98089D}"/>
              </a:ext>
            </a:extLst>
          </p:cNvPr>
          <p:cNvCxnSpPr>
            <a:cxnSpLocks/>
          </p:cNvCxnSpPr>
          <p:nvPr/>
        </p:nvCxnSpPr>
        <p:spPr>
          <a:xfrm>
            <a:off x="237557" y="2225093"/>
            <a:ext cx="8399953" cy="0"/>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DB77F8E-634D-FD40-BE9B-5640B20169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4658" y="2375948"/>
            <a:ext cx="448704" cy="448704"/>
          </a:xfrm>
          <a:prstGeom prst="rect">
            <a:avLst/>
          </a:prstGeom>
        </p:spPr>
      </p:pic>
      <p:pic>
        <p:nvPicPr>
          <p:cNvPr id="14" name="Picture 13">
            <a:extLst>
              <a:ext uri="{FF2B5EF4-FFF2-40B4-BE49-F238E27FC236}">
                <a16:creationId xmlns:a16="http://schemas.microsoft.com/office/drawing/2014/main" id="{2CFF6E8A-646B-6146-BECD-60A21D73C3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6496" y="2366669"/>
            <a:ext cx="448704" cy="448704"/>
          </a:xfrm>
          <a:prstGeom prst="rect">
            <a:avLst/>
          </a:prstGeom>
        </p:spPr>
      </p:pic>
      <p:pic>
        <p:nvPicPr>
          <p:cNvPr id="5" name="Picture 4">
            <a:extLst>
              <a:ext uri="{FF2B5EF4-FFF2-40B4-BE49-F238E27FC236}">
                <a16:creationId xmlns:a16="http://schemas.microsoft.com/office/drawing/2014/main" id="{D3711F12-D08B-6440-86BC-D47456542F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2820" y="2366669"/>
            <a:ext cx="448704" cy="448704"/>
          </a:xfrm>
          <a:prstGeom prst="rect">
            <a:avLst/>
          </a:prstGeom>
        </p:spPr>
      </p:pic>
      <p:pic>
        <p:nvPicPr>
          <p:cNvPr id="24" name="Picture 23">
            <a:extLst>
              <a:ext uri="{FF2B5EF4-FFF2-40B4-BE49-F238E27FC236}">
                <a16:creationId xmlns:a16="http://schemas.microsoft.com/office/drawing/2014/main" id="{2FAEDF24-25D9-3B4D-8F69-7051724722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68735" y="1212371"/>
            <a:ext cx="914106" cy="981777"/>
          </a:xfrm>
          <a:prstGeom prst="rect">
            <a:avLst/>
          </a:prstGeom>
        </p:spPr>
      </p:pic>
      <p:pic>
        <p:nvPicPr>
          <p:cNvPr id="25" name="Picture 24">
            <a:extLst>
              <a:ext uri="{FF2B5EF4-FFF2-40B4-BE49-F238E27FC236}">
                <a16:creationId xmlns:a16="http://schemas.microsoft.com/office/drawing/2014/main" id="{DC3616A9-B9CE-F54D-A350-44F1312C1F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58522" y="1182886"/>
            <a:ext cx="1020905" cy="1020905"/>
          </a:xfrm>
          <a:prstGeom prst="rect">
            <a:avLst/>
          </a:prstGeom>
        </p:spPr>
      </p:pic>
      <p:pic>
        <p:nvPicPr>
          <p:cNvPr id="26" name="Picture 25">
            <a:extLst>
              <a:ext uri="{FF2B5EF4-FFF2-40B4-BE49-F238E27FC236}">
                <a16:creationId xmlns:a16="http://schemas.microsoft.com/office/drawing/2014/main" id="{2801136A-031E-4346-9FE9-C1DFF6A9892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55109" y="1161585"/>
            <a:ext cx="1020905" cy="1020905"/>
          </a:xfrm>
          <a:prstGeom prst="rect">
            <a:avLst/>
          </a:prstGeom>
        </p:spPr>
      </p:pic>
      <p:pic>
        <p:nvPicPr>
          <p:cNvPr id="18" name="Picture 17">
            <a:extLst>
              <a:ext uri="{FF2B5EF4-FFF2-40B4-BE49-F238E27FC236}">
                <a16:creationId xmlns:a16="http://schemas.microsoft.com/office/drawing/2014/main" id="{ABF5FF88-A648-F742-98F9-413836407FB0}"/>
              </a:ext>
            </a:extLst>
          </p:cNvPr>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437533" y="3199347"/>
            <a:ext cx="448704" cy="448704"/>
          </a:xfrm>
          <a:prstGeom prst="rect">
            <a:avLst/>
          </a:prstGeom>
        </p:spPr>
      </p:pic>
      <p:pic>
        <p:nvPicPr>
          <p:cNvPr id="19" name="Picture 18">
            <a:extLst>
              <a:ext uri="{FF2B5EF4-FFF2-40B4-BE49-F238E27FC236}">
                <a16:creationId xmlns:a16="http://schemas.microsoft.com/office/drawing/2014/main" id="{C33CB64B-1502-704E-B39A-C29D3B0F4C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7419" y="3203985"/>
            <a:ext cx="448704" cy="448704"/>
          </a:xfrm>
          <a:prstGeom prst="rect">
            <a:avLst/>
          </a:prstGeom>
        </p:spPr>
      </p:pic>
      <p:pic>
        <p:nvPicPr>
          <p:cNvPr id="27" name="Picture 26">
            <a:extLst>
              <a:ext uri="{FF2B5EF4-FFF2-40B4-BE49-F238E27FC236}">
                <a16:creationId xmlns:a16="http://schemas.microsoft.com/office/drawing/2014/main" id="{CDD0F4A8-8E77-D449-B04F-410E73BF27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7533" y="4868063"/>
            <a:ext cx="448704" cy="448704"/>
          </a:xfrm>
          <a:prstGeom prst="rect">
            <a:avLst/>
          </a:prstGeom>
        </p:spPr>
      </p:pic>
      <p:pic>
        <p:nvPicPr>
          <p:cNvPr id="28" name="Picture 27">
            <a:extLst>
              <a:ext uri="{FF2B5EF4-FFF2-40B4-BE49-F238E27FC236}">
                <a16:creationId xmlns:a16="http://schemas.microsoft.com/office/drawing/2014/main" id="{F20FD735-2378-7A42-95FD-70E51CDA04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5454" y="4868063"/>
            <a:ext cx="448704" cy="448704"/>
          </a:xfrm>
          <a:prstGeom prst="rect">
            <a:avLst/>
          </a:prstGeom>
        </p:spPr>
      </p:pic>
      <p:pic>
        <p:nvPicPr>
          <p:cNvPr id="30" name="Picture 29">
            <a:extLst>
              <a:ext uri="{FF2B5EF4-FFF2-40B4-BE49-F238E27FC236}">
                <a16:creationId xmlns:a16="http://schemas.microsoft.com/office/drawing/2014/main" id="{56E0FF0B-7EDF-B04E-9B91-56A9630AC1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6496" y="3199347"/>
            <a:ext cx="448704" cy="448704"/>
          </a:xfrm>
          <a:prstGeom prst="rect">
            <a:avLst/>
          </a:prstGeom>
        </p:spPr>
      </p:pic>
      <p:sp>
        <p:nvSpPr>
          <p:cNvPr id="34" name="Rounded Rectangle 33">
            <a:extLst>
              <a:ext uri="{FF2B5EF4-FFF2-40B4-BE49-F238E27FC236}">
                <a16:creationId xmlns:a16="http://schemas.microsoft.com/office/drawing/2014/main" id="{E4291E06-A043-BD45-BDE7-BBC23E336CA8}"/>
              </a:ext>
            </a:extLst>
          </p:cNvPr>
          <p:cNvSpPr/>
          <p:nvPr/>
        </p:nvSpPr>
        <p:spPr>
          <a:xfrm>
            <a:off x="372023" y="5700102"/>
            <a:ext cx="8399953" cy="901214"/>
          </a:xfrm>
          <a:prstGeom prst="roundRect">
            <a:avLst/>
          </a:prstGeom>
          <a:solidFill>
            <a:schemeClr val="bg2">
              <a:lumMod val="20000"/>
              <a:lumOff val="8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Unless the answer to all these questions is </a:t>
            </a:r>
            <a:r>
              <a:rPr lang="en-US" b="1" i="1" dirty="0">
                <a:solidFill>
                  <a:schemeClr val="tx1"/>
                </a:solidFill>
              </a:rPr>
              <a:t>Yes</a:t>
            </a:r>
            <a:r>
              <a:rPr lang="en-US" b="1" dirty="0">
                <a:solidFill>
                  <a:schemeClr val="tx1"/>
                </a:solidFill>
              </a:rPr>
              <a:t>, the standard game of adversarial examples is not the right threat model</a:t>
            </a:r>
          </a:p>
        </p:txBody>
      </p:sp>
      <p:sp>
        <p:nvSpPr>
          <p:cNvPr id="36" name="Title 18">
            <a:extLst>
              <a:ext uri="{FF2B5EF4-FFF2-40B4-BE49-F238E27FC236}">
                <a16:creationId xmlns:a16="http://schemas.microsoft.com/office/drawing/2014/main" id="{449AC221-C8AD-8145-AB53-58455F65FB12}"/>
              </a:ext>
            </a:extLst>
          </p:cNvPr>
          <p:cNvSpPr>
            <a:spLocks noGrp="1"/>
          </p:cNvSpPr>
          <p:nvPr>
            <p:ph type="title"/>
          </p:nvPr>
        </p:nvSpPr>
        <p:spPr>
          <a:xfrm>
            <a:off x="594939" y="479388"/>
            <a:ext cx="8061699" cy="650699"/>
          </a:xfrm>
        </p:spPr>
        <p:txBody>
          <a:bodyPr/>
          <a:lstStyle/>
          <a:p>
            <a:r>
              <a:rPr lang="en-US" dirty="0"/>
              <a:t>Is the standard game relevant?</a:t>
            </a:r>
          </a:p>
        </p:txBody>
      </p:sp>
      <p:pic>
        <p:nvPicPr>
          <p:cNvPr id="40" name="Picture 39">
            <a:extLst>
              <a:ext uri="{FF2B5EF4-FFF2-40B4-BE49-F238E27FC236}">
                <a16:creationId xmlns:a16="http://schemas.microsoft.com/office/drawing/2014/main" id="{43AA8000-E84A-6E48-9F12-C6B2DFFE414C}"/>
              </a:ext>
            </a:extLst>
          </p:cNvPr>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437533" y="4036024"/>
            <a:ext cx="448704" cy="448704"/>
          </a:xfrm>
          <a:prstGeom prst="rect">
            <a:avLst/>
          </a:prstGeom>
        </p:spPr>
      </p:pic>
      <p:pic>
        <p:nvPicPr>
          <p:cNvPr id="41" name="Picture 40">
            <a:extLst>
              <a:ext uri="{FF2B5EF4-FFF2-40B4-BE49-F238E27FC236}">
                <a16:creationId xmlns:a16="http://schemas.microsoft.com/office/drawing/2014/main" id="{DECDD0A5-EB46-2849-A8EE-583267D27C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6496" y="4036024"/>
            <a:ext cx="448704" cy="448704"/>
          </a:xfrm>
          <a:prstGeom prst="rect">
            <a:avLst/>
          </a:prstGeom>
        </p:spPr>
      </p:pic>
      <p:pic>
        <p:nvPicPr>
          <p:cNvPr id="42" name="Picture 41">
            <a:extLst>
              <a:ext uri="{FF2B5EF4-FFF2-40B4-BE49-F238E27FC236}">
                <a16:creationId xmlns:a16="http://schemas.microsoft.com/office/drawing/2014/main" id="{2FD17C06-85FC-4E43-9719-CFD79AF2E8BF}"/>
              </a:ext>
            </a:extLst>
          </p:cNvPr>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07419" y="4036024"/>
            <a:ext cx="448704" cy="448704"/>
          </a:xfrm>
          <a:prstGeom prst="rect">
            <a:avLst/>
          </a:prstGeom>
        </p:spPr>
      </p:pic>
      <p:pic>
        <p:nvPicPr>
          <p:cNvPr id="43" name="Picture 42">
            <a:extLst>
              <a:ext uri="{FF2B5EF4-FFF2-40B4-BE49-F238E27FC236}">
                <a16:creationId xmlns:a16="http://schemas.microsoft.com/office/drawing/2014/main" id="{F6024C3A-6DDE-5347-9D94-B2498F41D8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6496" y="4868063"/>
            <a:ext cx="448704" cy="448704"/>
          </a:xfrm>
          <a:prstGeom prst="rect">
            <a:avLst/>
          </a:prstGeom>
        </p:spPr>
      </p:pic>
    </p:spTree>
    <p:extLst>
      <p:ext uri="{BB962C8B-B14F-4D97-AF65-F5344CB8AC3E}">
        <p14:creationId xmlns:p14="http://schemas.microsoft.com/office/powerpoint/2010/main" val="290039189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425B27-02E5-7049-A821-F3E0726ACECF}"/>
              </a:ext>
            </a:extLst>
          </p:cNvPr>
          <p:cNvSpPr>
            <a:spLocks noGrp="1"/>
          </p:cNvSpPr>
          <p:nvPr>
            <p:ph sz="quarter" idx="10"/>
          </p:nvPr>
        </p:nvSpPr>
        <p:spPr>
          <a:xfrm>
            <a:off x="518595" y="4745336"/>
            <a:ext cx="8525711" cy="1216851"/>
          </a:xfrm>
        </p:spPr>
        <p:txBody>
          <a:bodyPr>
            <a:normAutofit/>
          </a:bodyPr>
          <a:lstStyle/>
          <a:p>
            <a:pPr marL="0" indent="0">
              <a:buNone/>
            </a:pPr>
            <a:r>
              <a:rPr lang="en-US" b="1" dirty="0"/>
              <a:t>Common theme: human-in-the-loop! </a:t>
            </a:r>
            <a:br>
              <a:rPr lang="en-US" b="1" dirty="0"/>
            </a:br>
            <a:r>
              <a:rPr lang="en-US" dirty="0"/>
              <a:t>(Adversary wants to fools ML without disrupting UX)</a:t>
            </a:r>
            <a:endParaRPr lang="en-US" b="1" dirty="0"/>
          </a:p>
          <a:p>
            <a:endParaRPr lang="en-US" dirty="0"/>
          </a:p>
        </p:txBody>
      </p:sp>
      <p:sp>
        <p:nvSpPr>
          <p:cNvPr id="4" name="Slide Number Placeholder 3">
            <a:extLst>
              <a:ext uri="{FF2B5EF4-FFF2-40B4-BE49-F238E27FC236}">
                <a16:creationId xmlns:a16="http://schemas.microsoft.com/office/drawing/2014/main" id="{E66A8467-1BB5-A84F-B8DE-A89AEBEBC7E8}"/>
              </a:ext>
            </a:extLst>
          </p:cNvPr>
          <p:cNvSpPr>
            <a:spLocks noGrp="1"/>
          </p:cNvSpPr>
          <p:nvPr>
            <p:ph type="sldNum" sz="quarter" idx="4"/>
          </p:nvPr>
        </p:nvSpPr>
        <p:spPr/>
        <p:txBody>
          <a:bodyPr/>
          <a:lstStyle/>
          <a:p>
            <a:fld id="{AC13E6D5-74F7-484E-B15D-5FF0E9020B73}" type="slidenum">
              <a:rPr lang="en-US" altLang="en-US" smtClean="0"/>
              <a:pPr/>
              <a:t>34</a:t>
            </a:fld>
            <a:endParaRPr lang="en-US" altLang="en-US" dirty="0"/>
          </a:p>
        </p:txBody>
      </p:sp>
      <p:sp>
        <p:nvSpPr>
          <p:cNvPr id="6" name="Title 18">
            <a:extLst>
              <a:ext uri="{FF2B5EF4-FFF2-40B4-BE49-F238E27FC236}">
                <a16:creationId xmlns:a16="http://schemas.microsoft.com/office/drawing/2014/main" id="{9CD3B978-AFE0-1E4E-9F4A-E833834A02B6}"/>
              </a:ext>
            </a:extLst>
          </p:cNvPr>
          <p:cNvSpPr>
            <a:spLocks noGrp="1"/>
          </p:cNvSpPr>
          <p:nvPr>
            <p:ph type="title"/>
          </p:nvPr>
        </p:nvSpPr>
        <p:spPr>
          <a:xfrm>
            <a:off x="594939" y="479388"/>
            <a:ext cx="8525710" cy="650699"/>
          </a:xfrm>
        </p:spPr>
        <p:txBody>
          <a:bodyPr/>
          <a:lstStyle/>
          <a:p>
            <a:r>
              <a:rPr lang="en-US" dirty="0"/>
              <a:t>Where else could the game be relevant?</a:t>
            </a:r>
          </a:p>
        </p:txBody>
      </p:sp>
      <p:grpSp>
        <p:nvGrpSpPr>
          <p:cNvPr id="11" name="Group 10">
            <a:extLst>
              <a:ext uri="{FF2B5EF4-FFF2-40B4-BE49-F238E27FC236}">
                <a16:creationId xmlns:a16="http://schemas.microsoft.com/office/drawing/2014/main" id="{BDC896CD-7DF2-3841-8B1E-9DF0345A83BC}"/>
              </a:ext>
            </a:extLst>
          </p:cNvPr>
          <p:cNvGrpSpPr/>
          <p:nvPr/>
        </p:nvGrpSpPr>
        <p:grpSpPr>
          <a:xfrm>
            <a:off x="238425" y="1627466"/>
            <a:ext cx="4125028" cy="2435827"/>
            <a:chOff x="238425" y="1627466"/>
            <a:chExt cx="4125028" cy="2435827"/>
          </a:xfrm>
        </p:grpSpPr>
        <p:pic>
          <p:nvPicPr>
            <p:cNvPr id="2" name="Picture 1">
              <a:extLst>
                <a:ext uri="{FF2B5EF4-FFF2-40B4-BE49-F238E27FC236}">
                  <a16:creationId xmlns:a16="http://schemas.microsoft.com/office/drawing/2014/main" id="{443BD5B4-CD2A-7747-8BB4-DF4C1E9680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8561" y="1627466"/>
              <a:ext cx="3056906" cy="1718660"/>
            </a:xfrm>
            <a:prstGeom prst="rect">
              <a:avLst/>
            </a:prstGeom>
          </p:spPr>
        </p:pic>
        <p:sp>
          <p:nvSpPr>
            <p:cNvPr id="5" name="TextBox 4">
              <a:extLst>
                <a:ext uri="{FF2B5EF4-FFF2-40B4-BE49-F238E27FC236}">
                  <a16:creationId xmlns:a16="http://schemas.microsoft.com/office/drawing/2014/main" id="{D480B3CA-ABA1-8648-A391-771AB9804EE1}"/>
                </a:ext>
              </a:extLst>
            </p:cNvPr>
            <p:cNvSpPr txBox="1"/>
            <p:nvPr/>
          </p:nvSpPr>
          <p:spPr>
            <a:xfrm>
              <a:off x="238425" y="3601628"/>
              <a:ext cx="4125028" cy="461665"/>
            </a:xfrm>
            <a:prstGeom prst="rect">
              <a:avLst/>
            </a:prstGeom>
            <a:noFill/>
          </p:spPr>
          <p:txBody>
            <a:bodyPr wrap="square" rtlCol="0">
              <a:spAutoFit/>
            </a:bodyPr>
            <a:lstStyle/>
            <a:p>
              <a:pPr algn="ctr"/>
              <a:r>
                <a:rPr lang="en-US" b="1" dirty="0"/>
                <a:t>Anti-phishing</a:t>
              </a:r>
            </a:p>
          </p:txBody>
        </p:sp>
      </p:grpSp>
      <p:grpSp>
        <p:nvGrpSpPr>
          <p:cNvPr id="12" name="Group 11">
            <a:extLst>
              <a:ext uri="{FF2B5EF4-FFF2-40B4-BE49-F238E27FC236}">
                <a16:creationId xmlns:a16="http://schemas.microsoft.com/office/drawing/2014/main" id="{BB121983-261C-DF4A-8A56-22FF3E28D1E3}"/>
              </a:ext>
            </a:extLst>
          </p:cNvPr>
          <p:cNvGrpSpPr/>
          <p:nvPr/>
        </p:nvGrpSpPr>
        <p:grpSpPr>
          <a:xfrm>
            <a:off x="4194446" y="1399507"/>
            <a:ext cx="4872412" cy="2675730"/>
            <a:chOff x="4194446" y="1399507"/>
            <a:chExt cx="4872412" cy="2675730"/>
          </a:xfrm>
        </p:grpSpPr>
        <p:pic>
          <p:nvPicPr>
            <p:cNvPr id="8" name="Picture 7">
              <a:extLst>
                <a:ext uri="{FF2B5EF4-FFF2-40B4-BE49-F238E27FC236}">
                  <a16:creationId xmlns:a16="http://schemas.microsoft.com/office/drawing/2014/main" id="{09F34268-A6B9-4744-B2B7-75D864565D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4446" y="1399507"/>
              <a:ext cx="4872412" cy="1087289"/>
            </a:xfrm>
            <a:prstGeom prst="rect">
              <a:avLst/>
            </a:prstGeom>
          </p:spPr>
        </p:pic>
        <p:pic>
          <p:nvPicPr>
            <p:cNvPr id="9" name="Picture 8">
              <a:extLst>
                <a:ext uri="{FF2B5EF4-FFF2-40B4-BE49-F238E27FC236}">
                  <a16:creationId xmlns:a16="http://schemas.microsoft.com/office/drawing/2014/main" id="{BC01FA9A-64A5-7348-B62F-FC330AD46E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0176" y="2501182"/>
              <a:ext cx="1191039" cy="1024294"/>
            </a:xfrm>
            <a:prstGeom prst="rect">
              <a:avLst/>
            </a:prstGeom>
          </p:spPr>
        </p:pic>
        <p:sp>
          <p:nvSpPr>
            <p:cNvPr id="10" name="TextBox 9">
              <a:extLst>
                <a:ext uri="{FF2B5EF4-FFF2-40B4-BE49-F238E27FC236}">
                  <a16:creationId xmlns:a16="http://schemas.microsoft.com/office/drawing/2014/main" id="{DF1E3370-31A2-BC4A-BA26-6316F922B644}"/>
                </a:ext>
              </a:extLst>
            </p:cNvPr>
            <p:cNvSpPr txBox="1"/>
            <p:nvPr/>
          </p:nvSpPr>
          <p:spPr>
            <a:xfrm>
              <a:off x="4928513" y="3613572"/>
              <a:ext cx="3977062" cy="461665"/>
            </a:xfrm>
            <a:prstGeom prst="rect">
              <a:avLst/>
            </a:prstGeom>
            <a:noFill/>
          </p:spPr>
          <p:txBody>
            <a:bodyPr wrap="square" rtlCol="0">
              <a:spAutoFit/>
            </a:bodyPr>
            <a:lstStyle/>
            <a:p>
              <a:pPr algn="ctr"/>
              <a:r>
                <a:rPr lang="en-US" b="1" dirty="0"/>
                <a:t>Content takedown</a:t>
              </a:r>
            </a:p>
          </p:txBody>
        </p:sp>
      </p:grpSp>
    </p:spTree>
    <p:extLst>
      <p:ext uri="{BB962C8B-B14F-4D97-AF65-F5344CB8AC3E}">
        <p14:creationId xmlns:p14="http://schemas.microsoft.com/office/powerpoint/2010/main" val="15181632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F4E741-234E-574F-96CD-6692EEDCC1B8}"/>
              </a:ext>
            </a:extLst>
          </p:cNvPr>
          <p:cNvSpPr>
            <a:spLocks noGrp="1"/>
          </p:cNvSpPr>
          <p:nvPr>
            <p:ph sz="quarter" idx="10"/>
          </p:nvPr>
        </p:nvSpPr>
        <p:spPr>
          <a:xfrm>
            <a:off x="297057" y="4024632"/>
            <a:ext cx="8359581" cy="2574951"/>
          </a:xfrm>
        </p:spPr>
        <p:txBody>
          <a:bodyPr>
            <a:normAutofit fontScale="85000" lnSpcReduction="20000"/>
          </a:bodyPr>
          <a:lstStyle/>
          <a:p>
            <a:pPr marL="0" indent="0">
              <a:buNone/>
            </a:pPr>
            <a:r>
              <a:rPr lang="en-US" dirty="0">
                <a:latin typeface="+mn-lt"/>
              </a:rPr>
              <a:t>For safety-critical ML</a:t>
            </a:r>
            <a:r>
              <a:rPr lang="en-US" dirty="0">
                <a:latin typeface="+mn-lt"/>
                <a:sym typeface="Wingdings" pitchFamily="2" charset="2"/>
              </a:rPr>
              <a:t> (e.g., self-driving):</a:t>
            </a:r>
          </a:p>
          <a:p>
            <a:pPr lvl="2"/>
            <a:r>
              <a:rPr lang="en-US" dirty="0"/>
              <a:t>There is no adversary (but worst-case analysis can be useful)</a:t>
            </a:r>
          </a:p>
          <a:p>
            <a:pPr lvl="2"/>
            <a:r>
              <a:rPr lang="en-US" dirty="0"/>
              <a:t>Consider “natural” perturbations (fog, snow, lighting, angles, etc.)</a:t>
            </a:r>
          </a:p>
          <a:p>
            <a:pPr lvl="2"/>
            <a:endParaRPr lang="en-US" dirty="0"/>
          </a:p>
          <a:p>
            <a:pPr marL="0" indent="0">
              <a:buNone/>
            </a:pPr>
            <a:r>
              <a:rPr lang="en-US" dirty="0">
                <a:latin typeface="+mn-lt"/>
              </a:rPr>
              <a:t>For </a:t>
            </a:r>
            <a:r>
              <a:rPr lang="en-US" i="1" dirty="0">
                <a:latin typeface="+mn-lt"/>
              </a:rPr>
              <a:t>real</a:t>
            </a:r>
            <a:r>
              <a:rPr lang="en-US" dirty="0">
                <a:latin typeface="+mn-lt"/>
              </a:rPr>
              <a:t> security-critical ML (e.g., malware detection):</a:t>
            </a:r>
          </a:p>
          <a:p>
            <a:pPr lvl="2"/>
            <a:r>
              <a:rPr lang="en-US" dirty="0"/>
              <a:t>Attackers often care about breaking in once </a:t>
            </a:r>
            <a:br>
              <a:rPr lang="en-US" dirty="0"/>
            </a:br>
            <a:r>
              <a:rPr lang="en-US" dirty="0"/>
              <a:t>(analyzing static classifiers is not very useful)</a:t>
            </a:r>
          </a:p>
          <a:p>
            <a:pPr lvl="2"/>
            <a:r>
              <a:rPr lang="en-US" dirty="0"/>
              <a:t>Security through obscurity (restricted model access) “works” in practice</a:t>
            </a:r>
          </a:p>
        </p:txBody>
      </p:sp>
      <p:sp>
        <p:nvSpPr>
          <p:cNvPr id="4" name="Slide Number Placeholder 3">
            <a:extLst>
              <a:ext uri="{FF2B5EF4-FFF2-40B4-BE49-F238E27FC236}">
                <a16:creationId xmlns:a16="http://schemas.microsoft.com/office/drawing/2014/main" id="{A6129EC5-A087-2448-A095-9A386F5E01B1}"/>
              </a:ext>
            </a:extLst>
          </p:cNvPr>
          <p:cNvSpPr>
            <a:spLocks noGrp="1"/>
          </p:cNvSpPr>
          <p:nvPr>
            <p:ph type="sldNum" sz="quarter" idx="4"/>
          </p:nvPr>
        </p:nvSpPr>
        <p:spPr/>
        <p:txBody>
          <a:bodyPr/>
          <a:lstStyle/>
          <a:p>
            <a:fld id="{AC13E6D5-74F7-484E-B15D-5FF0E9020B73}" type="slidenum">
              <a:rPr lang="en-US" altLang="en-US" smtClean="0"/>
              <a:pPr/>
              <a:t>35</a:t>
            </a:fld>
            <a:endParaRPr lang="en-US" altLang="en-US" dirty="0"/>
          </a:p>
        </p:txBody>
      </p:sp>
      <p:sp>
        <p:nvSpPr>
          <p:cNvPr id="6" name="Title 18">
            <a:extLst>
              <a:ext uri="{FF2B5EF4-FFF2-40B4-BE49-F238E27FC236}">
                <a16:creationId xmlns:a16="http://schemas.microsoft.com/office/drawing/2014/main" id="{47211F13-B44F-5C4E-A3D9-36C452D73261}"/>
              </a:ext>
            </a:extLst>
          </p:cNvPr>
          <p:cNvSpPr>
            <a:spLocks noGrp="1"/>
          </p:cNvSpPr>
          <p:nvPr>
            <p:ph type="title"/>
          </p:nvPr>
        </p:nvSpPr>
        <p:spPr>
          <a:xfrm>
            <a:off x="594939" y="479388"/>
            <a:ext cx="8061699" cy="650699"/>
          </a:xfrm>
        </p:spPr>
        <p:txBody>
          <a:bodyPr/>
          <a:lstStyle/>
          <a:p>
            <a:r>
              <a:rPr lang="en-US" dirty="0"/>
              <a:t>Steps forward</a:t>
            </a:r>
          </a:p>
        </p:txBody>
      </p:sp>
      <p:grpSp>
        <p:nvGrpSpPr>
          <p:cNvPr id="9" name="Group 8">
            <a:extLst>
              <a:ext uri="{FF2B5EF4-FFF2-40B4-BE49-F238E27FC236}">
                <a16:creationId xmlns:a16="http://schemas.microsoft.com/office/drawing/2014/main" id="{88B47047-A0EB-2F4F-B993-4A1C6AEFACC8}"/>
              </a:ext>
            </a:extLst>
          </p:cNvPr>
          <p:cNvGrpSpPr/>
          <p:nvPr/>
        </p:nvGrpSpPr>
        <p:grpSpPr>
          <a:xfrm>
            <a:off x="487362" y="1130087"/>
            <a:ext cx="3739513" cy="2804635"/>
            <a:chOff x="487362" y="1130087"/>
            <a:chExt cx="3739513" cy="2804635"/>
          </a:xfrm>
        </p:grpSpPr>
        <p:pic>
          <p:nvPicPr>
            <p:cNvPr id="2" name="Picture 1">
              <a:extLst>
                <a:ext uri="{FF2B5EF4-FFF2-40B4-BE49-F238E27FC236}">
                  <a16:creationId xmlns:a16="http://schemas.microsoft.com/office/drawing/2014/main" id="{F981D4E0-2B47-9341-839C-34446798E67B}"/>
                </a:ext>
              </a:extLst>
            </p:cNvPr>
            <p:cNvPicPr>
              <a:picLocks noChangeAspect="1"/>
            </p:cNvPicPr>
            <p:nvPr/>
          </p:nvPicPr>
          <p:blipFill>
            <a:blip r:embed="rId2"/>
            <a:stretch>
              <a:fillRect/>
            </a:stretch>
          </p:blipFill>
          <p:spPr>
            <a:xfrm>
              <a:off x="487362" y="1130087"/>
              <a:ext cx="3739513" cy="2804635"/>
            </a:xfrm>
            <a:prstGeom prst="rect">
              <a:avLst/>
            </a:prstGeom>
          </p:spPr>
        </p:pic>
        <p:sp>
          <p:nvSpPr>
            <p:cNvPr id="5" name="TextBox 4">
              <a:extLst>
                <a:ext uri="{FF2B5EF4-FFF2-40B4-BE49-F238E27FC236}">
                  <a16:creationId xmlns:a16="http://schemas.microsoft.com/office/drawing/2014/main" id="{2DBA61E0-5F9B-EF44-86F4-3074010B87A8}"/>
                </a:ext>
              </a:extLst>
            </p:cNvPr>
            <p:cNvSpPr txBox="1"/>
            <p:nvPr/>
          </p:nvSpPr>
          <p:spPr>
            <a:xfrm>
              <a:off x="1341902" y="1282397"/>
              <a:ext cx="2329484" cy="307777"/>
            </a:xfrm>
            <a:prstGeom prst="rect">
              <a:avLst/>
            </a:prstGeom>
            <a:noFill/>
          </p:spPr>
          <p:txBody>
            <a:bodyPr wrap="none" rtlCol="0">
              <a:spAutoFit/>
            </a:bodyPr>
            <a:lstStyle/>
            <a:p>
              <a:r>
                <a:rPr lang="en-US" sz="1400" dirty="0">
                  <a:hlinkClick r:id="rId3"/>
                </a:rPr>
                <a:t>https://nicholas.carlini.com</a:t>
              </a:r>
              <a:endParaRPr lang="en-US" sz="1400" dirty="0"/>
            </a:p>
          </p:txBody>
        </p:sp>
      </p:grpSp>
      <p:sp>
        <p:nvSpPr>
          <p:cNvPr id="7" name="TextBox 6">
            <a:extLst>
              <a:ext uri="{FF2B5EF4-FFF2-40B4-BE49-F238E27FC236}">
                <a16:creationId xmlns:a16="http://schemas.microsoft.com/office/drawing/2014/main" id="{BFD3EF89-D7A3-154D-9AF0-3499539FFB59}"/>
              </a:ext>
            </a:extLst>
          </p:cNvPr>
          <p:cNvSpPr txBox="1"/>
          <p:nvPr/>
        </p:nvSpPr>
        <p:spPr>
          <a:xfrm>
            <a:off x="4534998" y="1232698"/>
            <a:ext cx="3739514" cy="1938992"/>
          </a:xfrm>
          <a:prstGeom prst="rect">
            <a:avLst/>
          </a:prstGeom>
          <a:noFill/>
        </p:spPr>
        <p:txBody>
          <a:bodyPr wrap="square" rtlCol="0">
            <a:spAutoFit/>
          </a:bodyPr>
          <a:lstStyle/>
          <a:p>
            <a:pPr algn="ctr"/>
            <a:r>
              <a:rPr lang="en-US" dirty="0"/>
              <a:t>Most of these papers consider the relaxed game</a:t>
            </a:r>
          </a:p>
          <a:p>
            <a:pPr algn="ctr"/>
            <a:endParaRPr lang="en-US" dirty="0"/>
          </a:p>
          <a:p>
            <a:pPr algn="ctr"/>
            <a:r>
              <a:rPr lang="en-US" dirty="0"/>
              <a:t>Progress on this game is not useful </a:t>
            </a:r>
            <a:r>
              <a:rPr lang="en-US" b="1" i="1" dirty="0"/>
              <a:t>per se</a:t>
            </a:r>
          </a:p>
        </p:txBody>
      </p:sp>
    </p:spTree>
    <p:extLst>
      <p:ext uri="{BB962C8B-B14F-4D97-AF65-F5344CB8AC3E}">
        <p14:creationId xmlns:p14="http://schemas.microsoft.com/office/powerpoint/2010/main" val="3716684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A02831-2034-1343-B4D3-128555CAB922}"/>
              </a:ext>
            </a:extLst>
          </p:cNvPr>
          <p:cNvSpPr>
            <a:spLocks noGrp="1"/>
          </p:cNvSpPr>
          <p:nvPr>
            <p:ph type="sldNum" sz="quarter" idx="4"/>
          </p:nvPr>
        </p:nvSpPr>
        <p:spPr/>
        <p:txBody>
          <a:bodyPr/>
          <a:lstStyle/>
          <a:p>
            <a:fld id="{AC13E6D5-74F7-484E-B15D-5FF0E9020B73}" type="slidenum">
              <a:rPr lang="en-US" altLang="en-US" smtClean="0"/>
              <a:pPr/>
              <a:t>36</a:t>
            </a:fld>
            <a:endParaRPr lang="en-US" altLang="en-US" dirty="0"/>
          </a:p>
        </p:txBody>
      </p:sp>
      <p:sp>
        <p:nvSpPr>
          <p:cNvPr id="5" name="Rectangle 4">
            <a:extLst>
              <a:ext uri="{FF2B5EF4-FFF2-40B4-BE49-F238E27FC236}">
                <a16:creationId xmlns:a16="http://schemas.microsoft.com/office/drawing/2014/main" id="{D8782E11-379E-714A-97E2-4D66E44CD226}"/>
              </a:ext>
            </a:extLst>
          </p:cNvPr>
          <p:cNvSpPr/>
          <p:nvPr/>
        </p:nvSpPr>
        <p:spPr>
          <a:xfrm>
            <a:off x="341313" y="4473402"/>
            <a:ext cx="8534400" cy="1906829"/>
          </a:xfrm>
          <a:prstGeom prst="rect">
            <a:avLst/>
          </a:prstGeom>
          <a:solidFill>
            <a:schemeClr val="accent6">
              <a:lumMod val="20000"/>
              <a:lumOff val="8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tx1"/>
                </a:solidFill>
              </a:rPr>
              <a:t>Maybe we do not need 10x more papers... just the right ones</a:t>
            </a:r>
          </a:p>
        </p:txBody>
      </p:sp>
      <p:pic>
        <p:nvPicPr>
          <p:cNvPr id="6" name="Picture 3" descr="page12image2191673248">
            <a:extLst>
              <a:ext uri="{FF2B5EF4-FFF2-40B4-BE49-F238E27FC236}">
                <a16:creationId xmlns:a16="http://schemas.microsoft.com/office/drawing/2014/main" id="{E4F77F66-069B-924F-BBBA-F30CFDF17C0A}"/>
              </a:ext>
            </a:extLst>
          </p:cNvPr>
          <p:cNvPicPr>
            <a:picLocks noGrp="1" noChangeAspect="1" noChangeArrowheads="1"/>
          </p:cNvPicPr>
          <p:nvPr>
            <p:ph sz="quarter" idx="10"/>
          </p:nvPr>
        </p:nvPicPr>
        <p:blipFill>
          <a:blip r:embed="rId2">
            <a:extLst>
              <a:ext uri="{28A0092B-C50C-407E-A947-70E740481C1C}">
                <a14:useLocalDpi xmlns:a14="http://schemas.microsoft.com/office/drawing/2010/main"/>
              </a:ext>
            </a:extLst>
          </a:blip>
          <a:srcRect/>
          <a:stretch>
            <a:fillRect/>
          </a:stretch>
        </p:blipFill>
        <p:spPr bwMode="auto">
          <a:xfrm>
            <a:off x="774794" y="3015973"/>
            <a:ext cx="1038778" cy="1080000"/>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a:extLst>
              <a:ext uri="{FF2B5EF4-FFF2-40B4-BE49-F238E27FC236}">
                <a16:creationId xmlns:a16="http://schemas.microsoft.com/office/drawing/2014/main" id="{49C627F0-9B44-8B43-B7EE-B6C500B043A1}"/>
              </a:ext>
            </a:extLst>
          </p:cNvPr>
          <p:cNvSpPr/>
          <p:nvPr/>
        </p:nvSpPr>
        <p:spPr>
          <a:xfrm>
            <a:off x="690867" y="2254376"/>
            <a:ext cx="7835291" cy="7429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D229635-22F2-E34E-8C2C-B15C3DE2CBD7}"/>
              </a:ext>
            </a:extLst>
          </p:cNvPr>
          <p:cNvGrpSpPr/>
          <p:nvPr/>
        </p:nvGrpSpPr>
        <p:grpSpPr>
          <a:xfrm>
            <a:off x="897279" y="2418964"/>
            <a:ext cx="793807" cy="578976"/>
            <a:chOff x="768750" y="3594244"/>
            <a:chExt cx="793807" cy="578976"/>
          </a:xfrm>
        </p:grpSpPr>
        <p:cxnSp>
          <p:nvCxnSpPr>
            <p:cNvPr id="9" name="Straight Connector 8">
              <a:extLst>
                <a:ext uri="{FF2B5EF4-FFF2-40B4-BE49-F238E27FC236}">
                  <a16:creationId xmlns:a16="http://schemas.microsoft.com/office/drawing/2014/main" id="{0EA8B549-9758-6B40-9B59-31560F5B0FCA}"/>
                </a:ext>
              </a:extLst>
            </p:cNvPr>
            <p:cNvCxnSpPr>
              <a:cxnSpLocks/>
            </p:cNvCxnSpPr>
            <p:nvPr/>
          </p:nvCxnSpPr>
          <p:spPr>
            <a:xfrm flipV="1">
              <a:off x="1150386" y="3969296"/>
              <a:ext cx="0" cy="203924"/>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00792001-8E64-B247-9F31-A2B4CE874CF3}"/>
                </a:ext>
              </a:extLst>
            </p:cNvPr>
            <p:cNvSpPr txBox="1"/>
            <p:nvPr/>
          </p:nvSpPr>
          <p:spPr>
            <a:xfrm>
              <a:off x="768750" y="3594244"/>
              <a:ext cx="793807" cy="461665"/>
            </a:xfrm>
            <a:prstGeom prst="rect">
              <a:avLst/>
            </a:prstGeom>
            <a:noFill/>
          </p:spPr>
          <p:txBody>
            <a:bodyPr wrap="none" rtlCol="0">
              <a:spAutoFit/>
            </a:bodyPr>
            <a:lstStyle/>
            <a:p>
              <a:r>
                <a:rPr lang="en-US" dirty="0">
                  <a:solidFill>
                    <a:schemeClr val="bg1"/>
                  </a:solidFill>
                </a:rPr>
                <a:t>2013</a:t>
              </a:r>
            </a:p>
          </p:txBody>
        </p:sp>
      </p:grpSp>
      <p:grpSp>
        <p:nvGrpSpPr>
          <p:cNvPr id="11" name="Group 10">
            <a:extLst>
              <a:ext uri="{FF2B5EF4-FFF2-40B4-BE49-F238E27FC236}">
                <a16:creationId xmlns:a16="http://schemas.microsoft.com/office/drawing/2014/main" id="{6E07D475-97D9-EC48-9CD2-50EC4A17083E}"/>
              </a:ext>
            </a:extLst>
          </p:cNvPr>
          <p:cNvGrpSpPr/>
          <p:nvPr/>
        </p:nvGrpSpPr>
        <p:grpSpPr>
          <a:xfrm>
            <a:off x="1944142" y="1589856"/>
            <a:ext cx="795469" cy="1290773"/>
            <a:chOff x="1539775" y="2771620"/>
            <a:chExt cx="795469" cy="1290773"/>
          </a:xfrm>
        </p:grpSpPr>
        <p:pic>
          <p:nvPicPr>
            <p:cNvPr id="12" name="Picture 1" descr="page5image2190352768">
              <a:extLst>
                <a:ext uri="{FF2B5EF4-FFF2-40B4-BE49-F238E27FC236}">
                  <a16:creationId xmlns:a16="http://schemas.microsoft.com/office/drawing/2014/main" id="{E2676677-4FBF-9347-9EAD-A82C1655768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5462" y="2771620"/>
              <a:ext cx="659782" cy="6580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C11A238-83A9-6547-ABBB-CC6CC549FD72}"/>
                </a:ext>
              </a:extLst>
            </p:cNvPr>
            <p:cNvSpPr txBox="1"/>
            <p:nvPr/>
          </p:nvSpPr>
          <p:spPr>
            <a:xfrm>
              <a:off x="1539775" y="3600728"/>
              <a:ext cx="793807" cy="461665"/>
            </a:xfrm>
            <a:prstGeom prst="rect">
              <a:avLst/>
            </a:prstGeom>
            <a:noFill/>
          </p:spPr>
          <p:txBody>
            <a:bodyPr wrap="none" rtlCol="0">
              <a:spAutoFit/>
            </a:bodyPr>
            <a:lstStyle/>
            <a:p>
              <a:r>
                <a:rPr lang="en-US" dirty="0">
                  <a:solidFill>
                    <a:schemeClr val="bg1"/>
                  </a:solidFill>
                </a:rPr>
                <a:t>2014</a:t>
              </a:r>
            </a:p>
          </p:txBody>
        </p:sp>
        <p:cxnSp>
          <p:nvCxnSpPr>
            <p:cNvPr id="14" name="Straight Connector 13">
              <a:extLst>
                <a:ext uri="{FF2B5EF4-FFF2-40B4-BE49-F238E27FC236}">
                  <a16:creationId xmlns:a16="http://schemas.microsoft.com/office/drawing/2014/main" id="{6870DCEA-8216-ED49-8EE7-A443BF88B425}"/>
                </a:ext>
              </a:extLst>
            </p:cNvPr>
            <p:cNvCxnSpPr>
              <a:cxnSpLocks/>
            </p:cNvCxnSpPr>
            <p:nvPr/>
          </p:nvCxnSpPr>
          <p:spPr>
            <a:xfrm flipV="1">
              <a:off x="1954818" y="3440301"/>
              <a:ext cx="0" cy="186204"/>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AF7ABF22-0E58-D440-A5E3-3BC0CB3A26C0}"/>
              </a:ext>
            </a:extLst>
          </p:cNvPr>
          <p:cNvGrpSpPr/>
          <p:nvPr/>
        </p:nvGrpSpPr>
        <p:grpSpPr>
          <a:xfrm>
            <a:off x="2079829" y="2393330"/>
            <a:ext cx="5579271" cy="1664846"/>
            <a:chOff x="1936032" y="4076357"/>
            <a:chExt cx="5579271" cy="1664846"/>
          </a:xfrm>
        </p:grpSpPr>
        <p:grpSp>
          <p:nvGrpSpPr>
            <p:cNvPr id="16" name="Group 15">
              <a:extLst>
                <a:ext uri="{FF2B5EF4-FFF2-40B4-BE49-F238E27FC236}">
                  <a16:creationId xmlns:a16="http://schemas.microsoft.com/office/drawing/2014/main" id="{ECC65838-6FC8-434C-BDC1-4905CEEADD36}"/>
                </a:ext>
              </a:extLst>
            </p:cNvPr>
            <p:cNvGrpSpPr/>
            <p:nvPr/>
          </p:nvGrpSpPr>
          <p:grpSpPr>
            <a:xfrm>
              <a:off x="6421358" y="4076357"/>
              <a:ext cx="1093945" cy="1664846"/>
              <a:chOff x="4716754" y="3594244"/>
              <a:chExt cx="1093945" cy="1664846"/>
            </a:xfrm>
          </p:grpSpPr>
          <p:pic>
            <p:nvPicPr>
              <p:cNvPr id="19" name="Picture 4" descr="page15image2195313552">
                <a:extLst>
                  <a:ext uri="{FF2B5EF4-FFF2-40B4-BE49-F238E27FC236}">
                    <a16:creationId xmlns:a16="http://schemas.microsoft.com/office/drawing/2014/main" id="{4075B8DA-2CF7-5A49-AFBD-1C8F29F6C8E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16754" y="4179090"/>
                <a:ext cx="1093945" cy="1080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E5F3E0F-DA61-E34C-8553-CEAA08CBEB54}"/>
                  </a:ext>
                </a:extLst>
              </p:cNvPr>
              <p:cNvSpPr txBox="1"/>
              <p:nvPr/>
            </p:nvSpPr>
            <p:spPr>
              <a:xfrm>
                <a:off x="4856413" y="3594244"/>
                <a:ext cx="793807" cy="461665"/>
              </a:xfrm>
              <a:prstGeom prst="rect">
                <a:avLst/>
              </a:prstGeom>
              <a:noFill/>
            </p:spPr>
            <p:txBody>
              <a:bodyPr wrap="none" rtlCol="0">
                <a:spAutoFit/>
              </a:bodyPr>
              <a:lstStyle/>
              <a:p>
                <a:r>
                  <a:rPr lang="en-US" dirty="0">
                    <a:solidFill>
                      <a:schemeClr val="bg1"/>
                    </a:solidFill>
                  </a:rPr>
                  <a:t>2019</a:t>
                </a:r>
              </a:p>
            </p:txBody>
          </p:sp>
          <p:cxnSp>
            <p:nvCxnSpPr>
              <p:cNvPr id="21" name="Straight Connector 20">
                <a:extLst>
                  <a:ext uri="{FF2B5EF4-FFF2-40B4-BE49-F238E27FC236}">
                    <a16:creationId xmlns:a16="http://schemas.microsoft.com/office/drawing/2014/main" id="{C25A519C-5409-CD4E-9757-4017753933AB}"/>
                  </a:ext>
                </a:extLst>
              </p:cNvPr>
              <p:cNvCxnSpPr>
                <a:cxnSpLocks/>
                <a:stCxn id="19" idx="0"/>
              </p:cNvCxnSpPr>
              <p:nvPr/>
            </p:nvCxnSpPr>
            <p:spPr>
              <a:xfrm flipV="1">
                <a:off x="5263727" y="4010810"/>
                <a:ext cx="0" cy="16828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id="{ADAA9590-0A52-D641-A3D2-DD42DCD0E54A}"/>
                </a:ext>
              </a:extLst>
            </p:cNvPr>
            <p:cNvSpPr txBox="1"/>
            <p:nvPr/>
          </p:nvSpPr>
          <p:spPr>
            <a:xfrm>
              <a:off x="3258595" y="4823774"/>
              <a:ext cx="1616148" cy="400110"/>
            </a:xfrm>
            <a:prstGeom prst="rect">
              <a:avLst/>
            </a:prstGeom>
            <a:noFill/>
          </p:spPr>
          <p:txBody>
            <a:bodyPr wrap="none" rtlCol="0">
              <a:spAutoFit/>
            </a:bodyPr>
            <a:lstStyle/>
            <a:p>
              <a:r>
                <a:rPr lang="en-US" sz="2000" dirty="0"/>
                <a:t>1000+ papers</a:t>
              </a:r>
            </a:p>
          </p:txBody>
        </p:sp>
        <p:cxnSp>
          <p:nvCxnSpPr>
            <p:cNvPr id="18" name="Straight Arrow Connector 17">
              <a:extLst>
                <a:ext uri="{FF2B5EF4-FFF2-40B4-BE49-F238E27FC236}">
                  <a16:creationId xmlns:a16="http://schemas.microsoft.com/office/drawing/2014/main" id="{C7A771FF-0429-6D41-846A-55E4BC479AD4}"/>
                </a:ext>
              </a:extLst>
            </p:cNvPr>
            <p:cNvCxnSpPr>
              <a:cxnSpLocks/>
            </p:cNvCxnSpPr>
            <p:nvPr/>
          </p:nvCxnSpPr>
          <p:spPr>
            <a:xfrm>
              <a:off x="1936032" y="5201203"/>
              <a:ext cx="4261274" cy="0"/>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4CC9C3F7-75A3-5640-8E95-DA3AAADB5F02}"/>
              </a:ext>
            </a:extLst>
          </p:cNvPr>
          <p:cNvGrpSpPr/>
          <p:nvPr/>
        </p:nvGrpSpPr>
        <p:grpSpPr>
          <a:xfrm>
            <a:off x="2840586" y="1389801"/>
            <a:ext cx="3136094" cy="1477321"/>
            <a:chOff x="2696789" y="3072828"/>
            <a:chExt cx="3136094" cy="1477321"/>
          </a:xfrm>
        </p:grpSpPr>
        <p:grpSp>
          <p:nvGrpSpPr>
            <p:cNvPr id="23" name="Group 22">
              <a:extLst>
                <a:ext uri="{FF2B5EF4-FFF2-40B4-BE49-F238E27FC236}">
                  <a16:creationId xmlns:a16="http://schemas.microsoft.com/office/drawing/2014/main" id="{DD7ABD2D-E3F1-CD40-8E74-09B833589616}"/>
                </a:ext>
              </a:extLst>
            </p:cNvPr>
            <p:cNvGrpSpPr/>
            <p:nvPr/>
          </p:nvGrpSpPr>
          <p:grpSpPr>
            <a:xfrm>
              <a:off x="5039076" y="3919845"/>
              <a:ext cx="793807" cy="630304"/>
              <a:chOff x="3725947" y="3413584"/>
              <a:chExt cx="793807" cy="630304"/>
            </a:xfrm>
          </p:grpSpPr>
          <p:sp>
            <p:nvSpPr>
              <p:cNvPr id="27" name="TextBox 26">
                <a:extLst>
                  <a:ext uri="{FF2B5EF4-FFF2-40B4-BE49-F238E27FC236}">
                    <a16:creationId xmlns:a16="http://schemas.microsoft.com/office/drawing/2014/main" id="{50F91D74-9522-C442-BDBB-B45BFDA764EA}"/>
                  </a:ext>
                </a:extLst>
              </p:cNvPr>
              <p:cNvSpPr txBox="1"/>
              <p:nvPr/>
            </p:nvSpPr>
            <p:spPr>
              <a:xfrm>
                <a:off x="3725947" y="3582223"/>
                <a:ext cx="793807" cy="461665"/>
              </a:xfrm>
              <a:prstGeom prst="rect">
                <a:avLst/>
              </a:prstGeom>
              <a:noFill/>
            </p:spPr>
            <p:txBody>
              <a:bodyPr wrap="none" rtlCol="0">
                <a:spAutoFit/>
              </a:bodyPr>
              <a:lstStyle/>
              <a:p>
                <a:r>
                  <a:rPr lang="en-US" dirty="0">
                    <a:solidFill>
                      <a:schemeClr val="bg1"/>
                    </a:solidFill>
                  </a:rPr>
                  <a:t>2018</a:t>
                </a:r>
              </a:p>
            </p:txBody>
          </p:sp>
          <p:cxnSp>
            <p:nvCxnSpPr>
              <p:cNvPr id="28" name="Straight Connector 27">
                <a:extLst>
                  <a:ext uri="{FF2B5EF4-FFF2-40B4-BE49-F238E27FC236}">
                    <a16:creationId xmlns:a16="http://schemas.microsoft.com/office/drawing/2014/main" id="{7358FCC6-F12B-BA49-B9EF-A45893B5DF1F}"/>
                  </a:ext>
                </a:extLst>
              </p:cNvPr>
              <p:cNvCxnSpPr>
                <a:cxnSpLocks/>
              </p:cNvCxnSpPr>
              <p:nvPr/>
            </p:nvCxnSpPr>
            <p:spPr>
              <a:xfrm flipH="1" flipV="1">
                <a:off x="4078648" y="3413584"/>
                <a:ext cx="1384" cy="2129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4" name="TextBox 23">
              <a:extLst>
                <a:ext uri="{FF2B5EF4-FFF2-40B4-BE49-F238E27FC236}">
                  <a16:creationId xmlns:a16="http://schemas.microsoft.com/office/drawing/2014/main" id="{8275024A-E0C9-8D4F-A90E-A8A027E137A0}"/>
                </a:ext>
              </a:extLst>
            </p:cNvPr>
            <p:cNvSpPr txBox="1"/>
            <p:nvPr/>
          </p:nvSpPr>
          <p:spPr>
            <a:xfrm>
              <a:off x="2696789" y="3072828"/>
              <a:ext cx="1744388" cy="400110"/>
            </a:xfrm>
            <a:prstGeom prst="rect">
              <a:avLst/>
            </a:prstGeom>
            <a:noFill/>
          </p:spPr>
          <p:txBody>
            <a:bodyPr wrap="none" rtlCol="0">
              <a:spAutoFit/>
            </a:bodyPr>
            <a:lstStyle/>
            <a:p>
              <a:r>
                <a:rPr lang="en-US" sz="2000" dirty="0"/>
                <a:t>10000+ papers</a:t>
              </a:r>
            </a:p>
          </p:txBody>
        </p:sp>
        <p:cxnSp>
          <p:nvCxnSpPr>
            <p:cNvPr id="25" name="Straight Arrow Connector 24">
              <a:extLst>
                <a:ext uri="{FF2B5EF4-FFF2-40B4-BE49-F238E27FC236}">
                  <a16:creationId xmlns:a16="http://schemas.microsoft.com/office/drawing/2014/main" id="{6A8D7CEB-F0DA-B44B-9899-41FC800CE1EB}"/>
                </a:ext>
              </a:extLst>
            </p:cNvPr>
            <p:cNvCxnSpPr>
              <a:cxnSpLocks/>
            </p:cNvCxnSpPr>
            <p:nvPr/>
          </p:nvCxnSpPr>
          <p:spPr>
            <a:xfrm>
              <a:off x="2750792" y="3453323"/>
              <a:ext cx="1713923" cy="0"/>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grpSp>
      <p:pic>
        <p:nvPicPr>
          <p:cNvPr id="29" name="Picture 28">
            <a:extLst>
              <a:ext uri="{FF2B5EF4-FFF2-40B4-BE49-F238E27FC236}">
                <a16:creationId xmlns:a16="http://schemas.microsoft.com/office/drawing/2014/main" id="{19B4DD8E-7A6A-C94D-81A6-2AB119C3C0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8512" y="914470"/>
            <a:ext cx="1744389" cy="1303701"/>
          </a:xfrm>
          <a:prstGeom prst="rect">
            <a:avLst/>
          </a:prstGeom>
        </p:spPr>
      </p:pic>
    </p:spTree>
    <p:extLst>
      <p:ext uri="{BB962C8B-B14F-4D97-AF65-F5344CB8AC3E}">
        <p14:creationId xmlns:p14="http://schemas.microsoft.com/office/powerpoint/2010/main" val="31898837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CB3EC-F6C9-6D4D-96A4-0FD1690D02F7}"/>
              </a:ext>
            </a:extLst>
          </p:cNvPr>
          <p:cNvSpPr>
            <a:spLocks noGrp="1"/>
          </p:cNvSpPr>
          <p:nvPr>
            <p:ph type="title"/>
          </p:nvPr>
        </p:nvSpPr>
        <p:spPr/>
        <p:txBody>
          <a:bodyPr/>
          <a:lstStyle/>
          <a:p>
            <a:r>
              <a:rPr lang="en-US" dirty="0"/>
              <a:t>Backup slides</a:t>
            </a:r>
          </a:p>
        </p:txBody>
      </p:sp>
      <p:sp>
        <p:nvSpPr>
          <p:cNvPr id="4" name="Slide Number Placeholder 3">
            <a:extLst>
              <a:ext uri="{FF2B5EF4-FFF2-40B4-BE49-F238E27FC236}">
                <a16:creationId xmlns:a16="http://schemas.microsoft.com/office/drawing/2014/main" id="{8EF3FAF8-A3C2-3C4D-AF01-B3E8E66455C8}"/>
              </a:ext>
            </a:extLst>
          </p:cNvPr>
          <p:cNvSpPr>
            <a:spLocks noGrp="1"/>
          </p:cNvSpPr>
          <p:nvPr>
            <p:ph type="sldNum" sz="quarter" idx="4"/>
          </p:nvPr>
        </p:nvSpPr>
        <p:spPr/>
        <p:txBody>
          <a:bodyPr/>
          <a:lstStyle/>
          <a:p>
            <a:fld id="{AC13E6D5-74F7-484E-B15D-5FF0E9020B73}" type="slidenum">
              <a:rPr lang="en-US" altLang="en-US" smtClean="0"/>
              <a:pPr/>
              <a:t>37</a:t>
            </a:fld>
            <a:endParaRPr lang="en-US" altLang="en-US" dirty="0"/>
          </a:p>
        </p:txBody>
      </p:sp>
    </p:spTree>
    <p:extLst>
      <p:ext uri="{BB962C8B-B14F-4D97-AF65-F5344CB8AC3E}">
        <p14:creationId xmlns:p14="http://schemas.microsoft.com/office/powerpoint/2010/main" val="375514623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220D1-4F26-3F41-A2B1-64FE1C754734}"/>
              </a:ext>
            </a:extLst>
          </p:cNvPr>
          <p:cNvSpPr>
            <a:spLocks noGrp="1"/>
          </p:cNvSpPr>
          <p:nvPr>
            <p:ph type="title"/>
          </p:nvPr>
        </p:nvSpPr>
        <p:spPr>
          <a:xfrm>
            <a:off x="571500" y="479388"/>
            <a:ext cx="8241030" cy="650699"/>
          </a:xfrm>
        </p:spPr>
        <p:txBody>
          <a:bodyPr/>
          <a:lstStyle/>
          <a:p>
            <a:r>
              <a:rPr lang="en-US" dirty="0"/>
              <a:t>The multi-perturbation robustness trade-off</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93495D7-03F6-3F4B-8063-345E1E17555A}"/>
                  </a:ext>
                </a:extLst>
              </p:cNvPr>
              <p:cNvSpPr>
                <a:spLocks noGrp="1"/>
              </p:cNvSpPr>
              <p:nvPr>
                <p:ph sz="quarter" idx="10"/>
              </p:nvPr>
            </p:nvSpPr>
            <p:spPr>
              <a:xfrm>
                <a:off x="571500" y="1211580"/>
                <a:ext cx="7863754" cy="5440680"/>
              </a:xfrm>
            </p:spPr>
            <p:txBody>
              <a:bodyPr>
                <a:normAutofit lnSpcReduction="10000"/>
              </a:bodyPr>
              <a:lstStyle/>
              <a:p>
                <a:pPr marL="0" indent="0">
                  <a:buNone/>
                </a:pPr>
                <a:r>
                  <a:rPr lang="en-US" sz="2400" dirty="0">
                    <a:latin typeface="+mn-lt"/>
                  </a:rPr>
                  <a:t>If there exist models with high robust</a:t>
                </a:r>
                <a:r>
                  <a:rPr lang="en-US" sz="2400" b="1" dirty="0">
                    <a:latin typeface="+mn-lt"/>
                  </a:rPr>
                  <a:t> </a:t>
                </a:r>
                <a:r>
                  <a:rPr lang="en-US" sz="2400" dirty="0">
                    <a:latin typeface="+mn-lt"/>
                  </a:rPr>
                  <a:t>accuracy for perturbation sets </a:t>
                </a:r>
                <a14:m>
                  <m:oMath xmlns:m="http://schemas.openxmlformats.org/officeDocument/2006/math">
                    <m:r>
                      <a:rPr lang="en-US" sz="2400" i="1" dirty="0" smtClean="0">
                        <a:latin typeface="Cambria Math" panose="02040503050406030204" pitchFamily="18" charset="0"/>
                      </a:rPr>
                      <m:t>𝑆</m:t>
                    </m:r>
                    <m:r>
                      <a:rPr lang="en-US" sz="2400" i="1" baseline="-25000" dirty="0" smtClean="0">
                        <a:latin typeface="Cambria Math" panose="02040503050406030204" pitchFamily="18" charset="0"/>
                      </a:rPr>
                      <m:t>1</m:t>
                    </m:r>
                    <m:r>
                      <a:rPr lang="en-US" sz="2400" i="1" dirty="0" smtClean="0">
                        <a:latin typeface="Cambria Math" panose="02040503050406030204" pitchFamily="18" charset="0"/>
                      </a:rPr>
                      <m:t>,</m:t>
                    </m:r>
                    <m:r>
                      <a:rPr lang="en-US" sz="2400" i="1" dirty="0">
                        <a:latin typeface="Cambria Math" panose="02040503050406030204" pitchFamily="18" charset="0"/>
                      </a:rPr>
                      <m:t> </m:t>
                    </m:r>
                    <m:r>
                      <a:rPr lang="en-US" sz="2400" i="1" dirty="0" smtClean="0">
                        <a:latin typeface="Cambria Math" panose="02040503050406030204" pitchFamily="18" charset="0"/>
                      </a:rPr>
                      <m:t>𝑆</m:t>
                    </m:r>
                    <m:r>
                      <a:rPr lang="en-US" sz="2400" i="1" baseline="-25000" dirty="0" smtClean="0">
                        <a:latin typeface="Cambria Math" panose="02040503050406030204" pitchFamily="18" charset="0"/>
                      </a:rPr>
                      <m:t>2</m:t>
                    </m:r>
                    <m:r>
                      <a:rPr lang="en-US" sz="2400" i="1" dirty="0" smtClean="0">
                        <a:latin typeface="Cambria Math" panose="02040503050406030204" pitchFamily="18" charset="0"/>
                      </a:rPr>
                      <m:t>,</m:t>
                    </m:r>
                    <m:r>
                      <a:rPr lang="en-US" sz="2400" i="1" dirty="0">
                        <a:latin typeface="Cambria Math" panose="02040503050406030204" pitchFamily="18" charset="0"/>
                      </a:rPr>
                      <m:t> </m:t>
                    </m:r>
                    <m:r>
                      <a:rPr lang="en-US" sz="2400" i="1" dirty="0" smtClean="0">
                        <a:latin typeface="Cambria Math" panose="02040503050406030204" pitchFamily="18" charset="0"/>
                      </a:rPr>
                      <m:t>…, </m:t>
                    </m:r>
                    <m:r>
                      <a:rPr lang="en-US" sz="2400" i="1" dirty="0" smtClean="0">
                        <a:latin typeface="Cambria Math" panose="02040503050406030204" pitchFamily="18" charset="0"/>
                      </a:rPr>
                      <m:t>𝑆𝑛</m:t>
                    </m:r>
                    <m:r>
                      <a:rPr lang="en-US" sz="2400" i="1" baseline="-25000" dirty="0" smtClean="0">
                        <a:latin typeface="Cambria Math" panose="02040503050406030204" pitchFamily="18" charset="0"/>
                      </a:rPr>
                      <m:t> </m:t>
                    </m:r>
                  </m:oMath>
                </a14:m>
                <a:r>
                  <a:rPr lang="en-US" sz="2400" dirty="0">
                    <a:latin typeface="+mn-lt"/>
                  </a:rPr>
                  <a:t>, does there </a:t>
                </a:r>
                <a:r>
                  <a:rPr lang="en-US" sz="2400" b="1" dirty="0">
                    <a:latin typeface="+mn-lt"/>
                  </a:rPr>
                  <a:t>exist</a:t>
                </a:r>
                <a:r>
                  <a:rPr lang="en-US" sz="2400" dirty="0">
                    <a:latin typeface="+mn-lt"/>
                  </a:rPr>
                  <a:t> a model robust to perturbations from </a:t>
                </a:r>
                <a14:m>
                  <m:oMath xmlns:m="http://schemas.openxmlformats.org/officeDocument/2006/math">
                    <m:nary>
                      <m:naryPr>
                        <m:chr m:val="⋃"/>
                        <m:ctrlPr>
                          <a:rPr lang="en-US" sz="2400" i="1" smtClean="0">
                            <a:latin typeface="Cambria Math" panose="02040503050406030204" pitchFamily="18" charset="0"/>
                          </a:rPr>
                        </m:ctrlPr>
                      </m:naryPr>
                      <m:sub>
                        <m:r>
                          <m:rPr>
                            <m:brk m:alnAt="23"/>
                          </m:rPr>
                          <a:rPr lang="fr-CH" sz="2400" b="0" i="1" smtClean="0">
                            <a:latin typeface="Cambria Math" panose="02040503050406030204" pitchFamily="18" charset="0"/>
                          </a:rPr>
                          <m:t>𝑖</m:t>
                        </m:r>
                        <m:r>
                          <a:rPr lang="fr-CH" sz="2400" b="0" i="1" smtClean="0">
                            <a:latin typeface="Cambria Math" panose="02040503050406030204" pitchFamily="18" charset="0"/>
                          </a:rPr>
                          <m:t>=1</m:t>
                        </m:r>
                      </m:sub>
                      <m:sup>
                        <m:r>
                          <a:rPr lang="fr-CH" sz="2400" b="0" i="1" smtClean="0">
                            <a:latin typeface="Cambria Math" panose="02040503050406030204" pitchFamily="18" charset="0"/>
                          </a:rPr>
                          <m:t>𝑛</m:t>
                        </m:r>
                      </m:sup>
                      <m:e>
                        <m:r>
                          <a:rPr lang="fr-CH" sz="2400" b="0" i="1" smtClean="0">
                            <a:latin typeface="Cambria Math" panose="02040503050406030204" pitchFamily="18" charset="0"/>
                          </a:rPr>
                          <m:t>𝑆</m:t>
                        </m:r>
                        <m:r>
                          <a:rPr lang="fr-CH" sz="2400" b="0" i="1" baseline="-25000" smtClean="0">
                            <a:latin typeface="Cambria Math" panose="02040503050406030204" pitchFamily="18" charset="0"/>
                          </a:rPr>
                          <m:t>𝑖</m:t>
                        </m:r>
                      </m:e>
                    </m:nary>
                  </m:oMath>
                </a14:m>
                <a:r>
                  <a:rPr lang="en-US" sz="2400" dirty="0">
                    <a:latin typeface="+mn-lt"/>
                  </a:rPr>
                  <a:t> ?</a:t>
                </a:r>
              </a:p>
              <a:p>
                <a:endParaRPr lang="en-US" sz="1400" dirty="0">
                  <a:latin typeface="+mn-lt"/>
                </a:endParaRPr>
              </a:p>
              <a:p>
                <a:pPr marL="0" indent="0">
                  <a:buNone/>
                </a:pPr>
                <a:r>
                  <a:rPr lang="en-US" sz="2400" u="sng" dirty="0">
                    <a:latin typeface="+mn-lt"/>
                  </a:rPr>
                  <a:t>Answer:</a:t>
                </a:r>
                <a:r>
                  <a:rPr lang="en-US" sz="2400" dirty="0">
                    <a:latin typeface="+mn-lt"/>
                  </a:rPr>
                  <a:t> in general, NO!</a:t>
                </a:r>
              </a:p>
              <a:p>
                <a:pPr marL="0" indent="0">
                  <a:buNone/>
                </a:pPr>
                <a:endParaRPr lang="en-US" sz="1800" dirty="0">
                  <a:latin typeface="+mn-lt"/>
                </a:endParaRPr>
              </a:p>
              <a:p>
                <a:pPr marL="0" indent="0">
                  <a:buNone/>
                </a:pPr>
                <a:r>
                  <a:rPr lang="en-US" sz="2400" dirty="0">
                    <a:latin typeface="+mn-lt"/>
                  </a:rPr>
                  <a:t>There exist “mutually exclusive </a:t>
                </a:r>
                <a:br>
                  <a:rPr lang="en-US" sz="2400" dirty="0">
                    <a:latin typeface="+mn-lt"/>
                  </a:rPr>
                </a:br>
                <a:r>
                  <a:rPr lang="en-US" sz="2400" dirty="0">
                    <a:latin typeface="+mn-lt"/>
                  </a:rPr>
                  <a:t>perturbations” (MEPs)</a:t>
                </a:r>
              </a:p>
              <a:p>
                <a:pPr marL="0" indent="0">
                  <a:buNone/>
                </a:pPr>
                <a:r>
                  <a:rPr lang="en-US" sz="1800" dirty="0">
                    <a:latin typeface="+mn-lt"/>
                  </a:rPr>
                  <a:t>(robustness to S</a:t>
                </a:r>
                <a:r>
                  <a:rPr lang="en-US" sz="1800" baseline="-25000" dirty="0">
                    <a:latin typeface="+mn-lt"/>
                  </a:rPr>
                  <a:t>1</a:t>
                </a:r>
                <a:r>
                  <a:rPr lang="en-US" sz="1800" dirty="0">
                    <a:latin typeface="+mn-lt"/>
                  </a:rPr>
                  <a:t> implies vulnerability </a:t>
                </a:r>
                <a:br>
                  <a:rPr lang="en-US" sz="1800" dirty="0">
                    <a:latin typeface="+mn-lt"/>
                  </a:rPr>
                </a:br>
                <a:r>
                  <a:rPr lang="en-US" sz="1800" dirty="0">
                    <a:latin typeface="+mn-lt"/>
                  </a:rPr>
                  <a:t>to S</a:t>
                </a:r>
                <a:r>
                  <a:rPr lang="en-US" sz="1800" baseline="-25000" dirty="0">
                    <a:latin typeface="+mn-lt"/>
                  </a:rPr>
                  <a:t>2</a:t>
                </a:r>
                <a:r>
                  <a:rPr lang="en-US" sz="1800" dirty="0">
                    <a:latin typeface="+mn-lt"/>
                  </a:rPr>
                  <a:t> and vice-versa)</a:t>
                </a:r>
              </a:p>
              <a:p>
                <a:pPr marL="0" indent="0">
                  <a:buNone/>
                </a:pPr>
                <a:endParaRPr lang="en-US" sz="1800" dirty="0">
                  <a:latin typeface="+mn-lt"/>
                </a:endParaRPr>
              </a:p>
              <a:p>
                <a:pPr marL="0" indent="0">
                  <a:buNone/>
                </a:pPr>
                <a:r>
                  <a:rPr lang="en-US" sz="2400" dirty="0">
                    <a:latin typeface="+mn-lt"/>
                  </a:rPr>
                  <a:t>Formally, we show that for a simple</a:t>
                </a:r>
                <a:br>
                  <a:rPr lang="en-US" sz="2400" dirty="0">
                    <a:latin typeface="+mn-lt"/>
                  </a:rPr>
                </a:br>
                <a:r>
                  <a:rPr lang="en-US" sz="2400" dirty="0">
                    <a:latin typeface="+mn-lt"/>
                  </a:rPr>
                  <a:t>Gaussian binary classification task:</a:t>
                </a:r>
              </a:p>
              <a:p>
                <a:pPr lvl="2"/>
                <a:r>
                  <a:rPr lang="en-US" sz="2000" dirty="0"/>
                  <a:t>l</a:t>
                </a:r>
                <a:r>
                  <a:rPr lang="en-US" sz="2000" baseline="-25000" dirty="0">
                    <a:latin typeface="+mn-lt"/>
                  </a:rPr>
                  <a:t>1</a:t>
                </a:r>
                <a:r>
                  <a:rPr lang="en-US" sz="2000" dirty="0">
                    <a:latin typeface="+mn-lt"/>
                  </a:rPr>
                  <a:t> and l</a:t>
                </a:r>
                <a:r>
                  <a:rPr lang="en-US" sz="2000" baseline="-25000" dirty="0">
                    <a:latin typeface="+mn-lt"/>
                  </a:rPr>
                  <a:t>∞ </a:t>
                </a:r>
                <a:r>
                  <a:rPr lang="en-US" sz="2000" dirty="0">
                    <a:latin typeface="+mn-lt"/>
                  </a:rPr>
                  <a:t>noise are MEPs</a:t>
                </a:r>
              </a:p>
              <a:p>
                <a:pPr lvl="2"/>
                <a:r>
                  <a:rPr lang="en-US" sz="2000" dirty="0"/>
                  <a:t>l</a:t>
                </a:r>
                <a:r>
                  <a:rPr lang="en-US" sz="2000" baseline="-25000" dirty="0">
                    <a:latin typeface="+mn-lt"/>
                  </a:rPr>
                  <a:t>∞ </a:t>
                </a:r>
                <a:r>
                  <a:rPr lang="en-US" sz="2000" dirty="0">
                    <a:latin typeface="+mn-lt"/>
                  </a:rPr>
                  <a:t>noise and spatial perturbations are MEPs</a:t>
                </a:r>
              </a:p>
              <a:p>
                <a:pPr marL="0" indent="0">
                  <a:buNone/>
                </a:pPr>
                <a:endParaRPr lang="en-US" sz="2400" dirty="0">
                  <a:latin typeface="+mn-lt"/>
                </a:endParaRPr>
              </a:p>
              <a:p>
                <a:pPr marL="0" indent="0">
                  <a:buNone/>
                </a:pPr>
                <a:endParaRPr lang="en-US" sz="2400" dirty="0">
                  <a:latin typeface="+mn-lt"/>
                </a:endParaRPr>
              </a:p>
            </p:txBody>
          </p:sp>
        </mc:Choice>
        <mc:Fallback xmlns="">
          <p:sp>
            <p:nvSpPr>
              <p:cNvPr id="3" name="Content Placeholder 2">
                <a:extLst>
                  <a:ext uri="{FF2B5EF4-FFF2-40B4-BE49-F238E27FC236}">
                    <a16:creationId xmlns:a16="http://schemas.microsoft.com/office/drawing/2014/main" id="{593495D7-03F6-3F4B-8063-345E1E17555A}"/>
                  </a:ext>
                </a:extLst>
              </p:cNvPr>
              <p:cNvSpPr>
                <a:spLocks noGrp="1" noRot="1" noChangeAspect="1" noMove="1" noResize="1" noEditPoints="1" noAdjustHandles="1" noChangeArrowheads="1" noChangeShapeType="1" noTextEdit="1"/>
              </p:cNvSpPr>
              <p:nvPr>
                <p:ph sz="quarter" idx="10"/>
              </p:nvPr>
            </p:nvSpPr>
            <p:spPr>
              <a:xfrm>
                <a:off x="571500" y="1211580"/>
                <a:ext cx="7863754" cy="5440680"/>
              </a:xfrm>
              <a:blipFill>
                <a:blip r:embed="rId2"/>
                <a:stretch>
                  <a:fillRect l="-2258" t="-139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4C51E2F-CD2B-FA41-9704-65C113CA31BA}"/>
              </a:ext>
            </a:extLst>
          </p:cNvPr>
          <p:cNvSpPr>
            <a:spLocks noGrp="1"/>
          </p:cNvSpPr>
          <p:nvPr>
            <p:ph type="sldNum" sz="quarter" idx="4"/>
          </p:nvPr>
        </p:nvSpPr>
        <p:spPr>
          <a:xfrm>
            <a:off x="8274512" y="6494463"/>
            <a:ext cx="846137" cy="363537"/>
          </a:xfrm>
        </p:spPr>
        <p:txBody>
          <a:bodyPr/>
          <a:lstStyle/>
          <a:p>
            <a:fld id="{AC13E6D5-74F7-484E-B15D-5FF0E9020B73}" type="slidenum">
              <a:rPr lang="en-US" altLang="en-US" smtClean="0"/>
              <a:pPr/>
              <a:t>38</a:t>
            </a:fld>
            <a:endParaRPr lang="en-US" altLang="en-US" dirty="0"/>
          </a:p>
        </p:txBody>
      </p:sp>
      <p:grpSp>
        <p:nvGrpSpPr>
          <p:cNvPr id="19" name="Group 18">
            <a:extLst>
              <a:ext uri="{FF2B5EF4-FFF2-40B4-BE49-F238E27FC236}">
                <a16:creationId xmlns:a16="http://schemas.microsoft.com/office/drawing/2014/main" id="{A8C4402E-273C-2346-8D8A-0311E85CDBC2}"/>
              </a:ext>
            </a:extLst>
          </p:cNvPr>
          <p:cNvGrpSpPr/>
          <p:nvPr/>
        </p:nvGrpSpPr>
        <p:grpSpPr>
          <a:xfrm>
            <a:off x="5211319" y="2798094"/>
            <a:ext cx="3840239" cy="2547971"/>
            <a:chOff x="5039869" y="3881405"/>
            <a:chExt cx="3840239" cy="2547971"/>
          </a:xfrm>
        </p:grpSpPr>
        <p:cxnSp>
          <p:nvCxnSpPr>
            <p:cNvPr id="6" name="Straight Arrow Connector 5">
              <a:extLst>
                <a:ext uri="{FF2B5EF4-FFF2-40B4-BE49-F238E27FC236}">
                  <a16:creationId xmlns:a16="http://schemas.microsoft.com/office/drawing/2014/main" id="{255E6F7A-1E04-A24B-8CB5-E6FDA61EE39C}"/>
                </a:ext>
              </a:extLst>
            </p:cNvPr>
            <p:cNvCxnSpPr>
              <a:cxnSpLocks/>
            </p:cNvCxnSpPr>
            <p:nvPr/>
          </p:nvCxnSpPr>
          <p:spPr>
            <a:xfrm flipV="1">
              <a:off x="5840730" y="4432421"/>
              <a:ext cx="0" cy="1440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77E9C95-82D3-214E-9D2D-256803DDC654}"/>
                </a:ext>
              </a:extLst>
            </p:cNvPr>
            <p:cNvCxnSpPr>
              <a:cxnSpLocks/>
            </p:cNvCxnSpPr>
            <p:nvPr/>
          </p:nvCxnSpPr>
          <p:spPr>
            <a:xfrm>
              <a:off x="5840730" y="5867370"/>
              <a:ext cx="144000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9EE37903-0683-7145-BCF7-5729F6390D0E}"/>
                </a:ext>
              </a:extLst>
            </p:cNvPr>
            <p:cNvSpPr txBox="1"/>
            <p:nvPr/>
          </p:nvSpPr>
          <p:spPr>
            <a:xfrm>
              <a:off x="5446070" y="4708058"/>
              <a:ext cx="394660" cy="615553"/>
            </a:xfrm>
            <a:prstGeom prst="rect">
              <a:avLst/>
            </a:prstGeom>
            <a:noFill/>
          </p:spPr>
          <p:txBody>
            <a:bodyPr wrap="none" rtlCol="0">
              <a:spAutoFit/>
            </a:bodyPr>
            <a:lstStyle/>
            <a:p>
              <a:r>
                <a:rPr lang="en-US" sz="1800" dirty="0"/>
                <a:t>x</a:t>
              </a:r>
              <a:r>
                <a:rPr lang="en-US" sz="1800" baseline="-25000" dirty="0"/>
                <a:t>1 </a:t>
              </a:r>
              <a:br>
                <a:rPr lang="en-US" sz="1600" baseline="-25000" dirty="0"/>
              </a:br>
              <a:r>
                <a:rPr lang="en-US" sz="1600" dirty="0"/>
                <a:t>  </a:t>
              </a:r>
            </a:p>
          </p:txBody>
        </p:sp>
        <p:sp>
          <p:nvSpPr>
            <p:cNvPr id="14" name="TextBox 13">
              <a:extLst>
                <a:ext uri="{FF2B5EF4-FFF2-40B4-BE49-F238E27FC236}">
                  <a16:creationId xmlns:a16="http://schemas.microsoft.com/office/drawing/2014/main" id="{FF151287-AAC7-E944-9C03-EBC9BFD5A2AC}"/>
                </a:ext>
              </a:extLst>
            </p:cNvPr>
            <p:cNvSpPr txBox="1"/>
            <p:nvPr/>
          </p:nvSpPr>
          <p:spPr>
            <a:xfrm>
              <a:off x="6636537" y="5813823"/>
              <a:ext cx="394660" cy="615553"/>
            </a:xfrm>
            <a:prstGeom prst="rect">
              <a:avLst/>
            </a:prstGeom>
            <a:noFill/>
          </p:spPr>
          <p:txBody>
            <a:bodyPr wrap="none" rtlCol="0">
              <a:spAutoFit/>
            </a:bodyPr>
            <a:lstStyle/>
            <a:p>
              <a:r>
                <a:rPr lang="en-US" sz="1800" dirty="0"/>
                <a:t>x</a:t>
              </a:r>
              <a:r>
                <a:rPr lang="en-US" sz="1800" baseline="-25000" dirty="0"/>
                <a:t>2 </a:t>
              </a:r>
              <a:br>
                <a:rPr lang="en-US" sz="1600" baseline="-25000" dirty="0"/>
              </a:br>
              <a:r>
                <a:rPr lang="en-US" sz="1600" dirty="0"/>
                <a:t>  </a:t>
              </a:r>
            </a:p>
          </p:txBody>
        </p:sp>
        <p:sp>
          <p:nvSpPr>
            <p:cNvPr id="15" name="TextBox 14">
              <a:extLst>
                <a:ext uri="{FF2B5EF4-FFF2-40B4-BE49-F238E27FC236}">
                  <a16:creationId xmlns:a16="http://schemas.microsoft.com/office/drawing/2014/main" id="{9D8AFBFA-2D25-F54A-A6F1-35F32C9B4024}"/>
                </a:ext>
              </a:extLst>
            </p:cNvPr>
            <p:cNvSpPr txBox="1"/>
            <p:nvPr/>
          </p:nvSpPr>
          <p:spPr>
            <a:xfrm>
              <a:off x="5039869" y="3881405"/>
              <a:ext cx="1601721" cy="584775"/>
            </a:xfrm>
            <a:prstGeom prst="rect">
              <a:avLst/>
            </a:prstGeom>
            <a:noFill/>
          </p:spPr>
          <p:txBody>
            <a:bodyPr wrap="none" rtlCol="0">
              <a:spAutoFit/>
            </a:bodyPr>
            <a:lstStyle/>
            <a:p>
              <a:pPr algn="ctr"/>
              <a:r>
                <a:rPr lang="en-US" sz="1600" dirty="0"/>
                <a:t>Robust for S</a:t>
              </a:r>
              <a:r>
                <a:rPr lang="en-US" sz="1600" baseline="-25000" dirty="0"/>
                <a:t>1</a:t>
              </a:r>
            </a:p>
            <a:p>
              <a:pPr algn="ctr"/>
              <a:r>
                <a:rPr lang="en-US" sz="1600" dirty="0"/>
                <a:t>Not robust for S</a:t>
              </a:r>
              <a:r>
                <a:rPr lang="en-US" sz="1600" baseline="-25000" dirty="0"/>
                <a:t>2</a:t>
              </a:r>
            </a:p>
          </p:txBody>
        </p:sp>
        <p:sp>
          <p:nvSpPr>
            <p:cNvPr id="16" name="TextBox 15">
              <a:extLst>
                <a:ext uri="{FF2B5EF4-FFF2-40B4-BE49-F238E27FC236}">
                  <a16:creationId xmlns:a16="http://schemas.microsoft.com/office/drawing/2014/main" id="{399F03D4-8D95-3B4D-88DC-3DEEE7DCAA8B}"/>
                </a:ext>
              </a:extLst>
            </p:cNvPr>
            <p:cNvSpPr txBox="1"/>
            <p:nvPr/>
          </p:nvSpPr>
          <p:spPr>
            <a:xfrm>
              <a:off x="7231900" y="5574982"/>
              <a:ext cx="1648208" cy="584775"/>
            </a:xfrm>
            <a:prstGeom prst="rect">
              <a:avLst/>
            </a:prstGeom>
            <a:noFill/>
          </p:spPr>
          <p:txBody>
            <a:bodyPr wrap="none" rtlCol="0">
              <a:spAutoFit/>
            </a:bodyPr>
            <a:lstStyle/>
            <a:p>
              <a:pPr algn="ctr"/>
              <a:r>
                <a:rPr lang="en-US" sz="1600" dirty="0"/>
                <a:t>Not robust for S</a:t>
              </a:r>
              <a:r>
                <a:rPr lang="en-US" sz="1600" baseline="-25000" dirty="0"/>
                <a:t>1</a:t>
              </a:r>
            </a:p>
            <a:p>
              <a:pPr algn="ctr"/>
              <a:r>
                <a:rPr lang="en-US" sz="1600" dirty="0"/>
                <a:t>Robust for S</a:t>
              </a:r>
              <a:r>
                <a:rPr lang="en-US" sz="1600" baseline="-25000" dirty="0"/>
                <a:t>2</a:t>
              </a:r>
            </a:p>
          </p:txBody>
        </p:sp>
        <p:sp>
          <p:nvSpPr>
            <p:cNvPr id="17" name="Freeform 16">
              <a:extLst>
                <a:ext uri="{FF2B5EF4-FFF2-40B4-BE49-F238E27FC236}">
                  <a16:creationId xmlns:a16="http://schemas.microsoft.com/office/drawing/2014/main" id="{ADBEE07C-7CA9-DC4E-89AD-75EE2B10177C}"/>
                </a:ext>
              </a:extLst>
            </p:cNvPr>
            <p:cNvSpPr/>
            <p:nvPr/>
          </p:nvSpPr>
          <p:spPr>
            <a:xfrm>
              <a:off x="5510695" y="5498078"/>
              <a:ext cx="711062" cy="551273"/>
            </a:xfrm>
            <a:custGeom>
              <a:avLst/>
              <a:gdLst>
                <a:gd name="connsiteX0" fmla="*/ 491916 w 711062"/>
                <a:gd name="connsiteY0" fmla="*/ 2633 h 551273"/>
                <a:gd name="connsiteX1" fmla="*/ 491916 w 711062"/>
                <a:gd name="connsiteY1" fmla="*/ 2633 h 551273"/>
                <a:gd name="connsiteX2" fmla="*/ 389046 w 711062"/>
                <a:gd name="connsiteY2" fmla="*/ 14063 h 551273"/>
                <a:gd name="connsiteX3" fmla="*/ 23286 w 711062"/>
                <a:gd name="connsiteY3" fmla="*/ 59783 h 551273"/>
                <a:gd name="connsiteX4" fmla="*/ 426 w 711062"/>
                <a:gd name="connsiteY4" fmla="*/ 196943 h 551273"/>
                <a:gd name="connsiteX5" fmla="*/ 23286 w 711062"/>
                <a:gd name="connsiteY5" fmla="*/ 414113 h 551273"/>
                <a:gd name="connsiteX6" fmla="*/ 46146 w 711062"/>
                <a:gd name="connsiteY6" fmla="*/ 448403 h 551273"/>
                <a:gd name="connsiteX7" fmla="*/ 160446 w 711062"/>
                <a:gd name="connsiteY7" fmla="*/ 494123 h 551273"/>
                <a:gd name="connsiteX8" fmla="*/ 194736 w 711062"/>
                <a:gd name="connsiteY8" fmla="*/ 505553 h 551273"/>
                <a:gd name="connsiteX9" fmla="*/ 274746 w 711062"/>
                <a:gd name="connsiteY9" fmla="*/ 539843 h 551273"/>
                <a:gd name="connsiteX10" fmla="*/ 354756 w 711062"/>
                <a:gd name="connsiteY10" fmla="*/ 551273 h 551273"/>
                <a:gd name="connsiteX11" fmla="*/ 549066 w 711062"/>
                <a:gd name="connsiteY11" fmla="*/ 539843 h 551273"/>
                <a:gd name="connsiteX12" fmla="*/ 617646 w 711062"/>
                <a:gd name="connsiteY12" fmla="*/ 494123 h 551273"/>
                <a:gd name="connsiteX13" fmla="*/ 651936 w 711062"/>
                <a:gd name="connsiteY13" fmla="*/ 482693 h 551273"/>
                <a:gd name="connsiteX14" fmla="*/ 686226 w 711062"/>
                <a:gd name="connsiteY14" fmla="*/ 448403 h 551273"/>
                <a:gd name="connsiteX15" fmla="*/ 709086 w 711062"/>
                <a:gd name="connsiteY15" fmla="*/ 379823 h 551273"/>
                <a:gd name="connsiteX16" fmla="*/ 697656 w 711062"/>
                <a:gd name="connsiteY16" fmla="*/ 82643 h 551273"/>
                <a:gd name="connsiteX17" fmla="*/ 629076 w 711062"/>
                <a:gd name="connsiteY17" fmla="*/ 59783 h 551273"/>
                <a:gd name="connsiteX18" fmla="*/ 594786 w 711062"/>
                <a:gd name="connsiteY18" fmla="*/ 36923 h 551273"/>
                <a:gd name="connsiteX19" fmla="*/ 560496 w 711062"/>
                <a:gd name="connsiteY19" fmla="*/ 25493 h 551273"/>
                <a:gd name="connsiteX20" fmla="*/ 549066 w 711062"/>
                <a:gd name="connsiteY20" fmla="*/ 2633 h 551273"/>
                <a:gd name="connsiteX21" fmla="*/ 491916 w 711062"/>
                <a:gd name="connsiteY21" fmla="*/ 2633 h 55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1062" h="551273">
                  <a:moveTo>
                    <a:pt x="491916" y="2633"/>
                  </a:moveTo>
                  <a:lnTo>
                    <a:pt x="491916" y="2633"/>
                  </a:lnTo>
                  <a:cubicBezTo>
                    <a:pt x="457626" y="6443"/>
                    <a:pt x="423499" y="12250"/>
                    <a:pt x="389046" y="14063"/>
                  </a:cubicBezTo>
                  <a:cubicBezTo>
                    <a:pt x="34762" y="32710"/>
                    <a:pt x="136724" y="-53655"/>
                    <a:pt x="23286" y="59783"/>
                  </a:cubicBezTo>
                  <a:cubicBezTo>
                    <a:pt x="11248" y="107936"/>
                    <a:pt x="426" y="143429"/>
                    <a:pt x="426" y="196943"/>
                  </a:cubicBezTo>
                  <a:cubicBezTo>
                    <a:pt x="426" y="211623"/>
                    <a:pt x="-5056" y="357429"/>
                    <a:pt x="23286" y="414113"/>
                  </a:cubicBezTo>
                  <a:cubicBezTo>
                    <a:pt x="29429" y="426400"/>
                    <a:pt x="36432" y="438689"/>
                    <a:pt x="46146" y="448403"/>
                  </a:cubicBezTo>
                  <a:cubicBezTo>
                    <a:pt x="76752" y="479009"/>
                    <a:pt x="121329" y="482947"/>
                    <a:pt x="160446" y="494123"/>
                  </a:cubicBezTo>
                  <a:cubicBezTo>
                    <a:pt x="172031" y="497433"/>
                    <a:pt x="183662" y="500807"/>
                    <a:pt x="194736" y="505553"/>
                  </a:cubicBezTo>
                  <a:cubicBezTo>
                    <a:pt x="227265" y="519494"/>
                    <a:pt x="241239" y="533142"/>
                    <a:pt x="274746" y="539843"/>
                  </a:cubicBezTo>
                  <a:cubicBezTo>
                    <a:pt x="301164" y="545127"/>
                    <a:pt x="328086" y="547463"/>
                    <a:pt x="354756" y="551273"/>
                  </a:cubicBezTo>
                  <a:cubicBezTo>
                    <a:pt x="419526" y="547463"/>
                    <a:pt x="485665" y="553626"/>
                    <a:pt x="549066" y="539843"/>
                  </a:cubicBezTo>
                  <a:cubicBezTo>
                    <a:pt x="575913" y="534007"/>
                    <a:pt x="591582" y="502811"/>
                    <a:pt x="617646" y="494123"/>
                  </a:cubicBezTo>
                  <a:lnTo>
                    <a:pt x="651936" y="482693"/>
                  </a:lnTo>
                  <a:cubicBezTo>
                    <a:pt x="663366" y="471263"/>
                    <a:pt x="678376" y="462533"/>
                    <a:pt x="686226" y="448403"/>
                  </a:cubicBezTo>
                  <a:cubicBezTo>
                    <a:pt x="697928" y="427339"/>
                    <a:pt x="709086" y="379823"/>
                    <a:pt x="709086" y="379823"/>
                  </a:cubicBezTo>
                  <a:cubicBezTo>
                    <a:pt x="705276" y="280763"/>
                    <a:pt x="721699" y="178816"/>
                    <a:pt x="697656" y="82643"/>
                  </a:cubicBezTo>
                  <a:cubicBezTo>
                    <a:pt x="691812" y="59266"/>
                    <a:pt x="649126" y="73149"/>
                    <a:pt x="629076" y="59783"/>
                  </a:cubicBezTo>
                  <a:cubicBezTo>
                    <a:pt x="617646" y="52163"/>
                    <a:pt x="607073" y="43066"/>
                    <a:pt x="594786" y="36923"/>
                  </a:cubicBezTo>
                  <a:cubicBezTo>
                    <a:pt x="584010" y="31535"/>
                    <a:pt x="570135" y="32722"/>
                    <a:pt x="560496" y="25493"/>
                  </a:cubicBezTo>
                  <a:cubicBezTo>
                    <a:pt x="553680" y="20381"/>
                    <a:pt x="552876" y="10253"/>
                    <a:pt x="549066" y="2633"/>
                  </a:cubicBezTo>
                  <a:lnTo>
                    <a:pt x="491916" y="2633"/>
                  </a:lnTo>
                  <a:close/>
                </a:path>
              </a:pathLst>
            </a:custGeom>
            <a:solidFill>
              <a:srgbClr val="FF0000">
                <a:alpha val="79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D121C9DB-DF97-604B-A951-0771A34D8194}"/>
                </a:ext>
              </a:extLst>
            </p:cNvPr>
            <p:cNvSpPr/>
            <p:nvPr/>
          </p:nvSpPr>
          <p:spPr>
            <a:xfrm>
              <a:off x="6876369" y="4190543"/>
              <a:ext cx="711062" cy="551273"/>
            </a:xfrm>
            <a:custGeom>
              <a:avLst/>
              <a:gdLst>
                <a:gd name="connsiteX0" fmla="*/ 491916 w 711062"/>
                <a:gd name="connsiteY0" fmla="*/ 2633 h 551273"/>
                <a:gd name="connsiteX1" fmla="*/ 491916 w 711062"/>
                <a:gd name="connsiteY1" fmla="*/ 2633 h 551273"/>
                <a:gd name="connsiteX2" fmla="*/ 389046 w 711062"/>
                <a:gd name="connsiteY2" fmla="*/ 14063 h 551273"/>
                <a:gd name="connsiteX3" fmla="*/ 23286 w 711062"/>
                <a:gd name="connsiteY3" fmla="*/ 59783 h 551273"/>
                <a:gd name="connsiteX4" fmla="*/ 426 w 711062"/>
                <a:gd name="connsiteY4" fmla="*/ 196943 h 551273"/>
                <a:gd name="connsiteX5" fmla="*/ 23286 w 711062"/>
                <a:gd name="connsiteY5" fmla="*/ 414113 h 551273"/>
                <a:gd name="connsiteX6" fmla="*/ 46146 w 711062"/>
                <a:gd name="connsiteY6" fmla="*/ 448403 h 551273"/>
                <a:gd name="connsiteX7" fmla="*/ 160446 w 711062"/>
                <a:gd name="connsiteY7" fmla="*/ 494123 h 551273"/>
                <a:gd name="connsiteX8" fmla="*/ 194736 w 711062"/>
                <a:gd name="connsiteY8" fmla="*/ 505553 h 551273"/>
                <a:gd name="connsiteX9" fmla="*/ 274746 w 711062"/>
                <a:gd name="connsiteY9" fmla="*/ 539843 h 551273"/>
                <a:gd name="connsiteX10" fmla="*/ 354756 w 711062"/>
                <a:gd name="connsiteY10" fmla="*/ 551273 h 551273"/>
                <a:gd name="connsiteX11" fmla="*/ 549066 w 711062"/>
                <a:gd name="connsiteY11" fmla="*/ 539843 h 551273"/>
                <a:gd name="connsiteX12" fmla="*/ 617646 w 711062"/>
                <a:gd name="connsiteY12" fmla="*/ 494123 h 551273"/>
                <a:gd name="connsiteX13" fmla="*/ 651936 w 711062"/>
                <a:gd name="connsiteY13" fmla="*/ 482693 h 551273"/>
                <a:gd name="connsiteX14" fmla="*/ 686226 w 711062"/>
                <a:gd name="connsiteY14" fmla="*/ 448403 h 551273"/>
                <a:gd name="connsiteX15" fmla="*/ 709086 w 711062"/>
                <a:gd name="connsiteY15" fmla="*/ 379823 h 551273"/>
                <a:gd name="connsiteX16" fmla="*/ 697656 w 711062"/>
                <a:gd name="connsiteY16" fmla="*/ 82643 h 551273"/>
                <a:gd name="connsiteX17" fmla="*/ 629076 w 711062"/>
                <a:gd name="connsiteY17" fmla="*/ 59783 h 551273"/>
                <a:gd name="connsiteX18" fmla="*/ 594786 w 711062"/>
                <a:gd name="connsiteY18" fmla="*/ 36923 h 551273"/>
                <a:gd name="connsiteX19" fmla="*/ 560496 w 711062"/>
                <a:gd name="connsiteY19" fmla="*/ 25493 h 551273"/>
                <a:gd name="connsiteX20" fmla="*/ 549066 w 711062"/>
                <a:gd name="connsiteY20" fmla="*/ 2633 h 551273"/>
                <a:gd name="connsiteX21" fmla="*/ 491916 w 711062"/>
                <a:gd name="connsiteY21" fmla="*/ 2633 h 55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1062" h="551273">
                  <a:moveTo>
                    <a:pt x="491916" y="2633"/>
                  </a:moveTo>
                  <a:lnTo>
                    <a:pt x="491916" y="2633"/>
                  </a:lnTo>
                  <a:cubicBezTo>
                    <a:pt x="457626" y="6443"/>
                    <a:pt x="423499" y="12250"/>
                    <a:pt x="389046" y="14063"/>
                  </a:cubicBezTo>
                  <a:cubicBezTo>
                    <a:pt x="34762" y="32710"/>
                    <a:pt x="136724" y="-53655"/>
                    <a:pt x="23286" y="59783"/>
                  </a:cubicBezTo>
                  <a:cubicBezTo>
                    <a:pt x="11248" y="107936"/>
                    <a:pt x="426" y="143429"/>
                    <a:pt x="426" y="196943"/>
                  </a:cubicBezTo>
                  <a:cubicBezTo>
                    <a:pt x="426" y="211623"/>
                    <a:pt x="-5056" y="357429"/>
                    <a:pt x="23286" y="414113"/>
                  </a:cubicBezTo>
                  <a:cubicBezTo>
                    <a:pt x="29429" y="426400"/>
                    <a:pt x="36432" y="438689"/>
                    <a:pt x="46146" y="448403"/>
                  </a:cubicBezTo>
                  <a:cubicBezTo>
                    <a:pt x="76752" y="479009"/>
                    <a:pt x="121329" y="482947"/>
                    <a:pt x="160446" y="494123"/>
                  </a:cubicBezTo>
                  <a:cubicBezTo>
                    <a:pt x="172031" y="497433"/>
                    <a:pt x="183662" y="500807"/>
                    <a:pt x="194736" y="505553"/>
                  </a:cubicBezTo>
                  <a:cubicBezTo>
                    <a:pt x="227265" y="519494"/>
                    <a:pt x="241239" y="533142"/>
                    <a:pt x="274746" y="539843"/>
                  </a:cubicBezTo>
                  <a:cubicBezTo>
                    <a:pt x="301164" y="545127"/>
                    <a:pt x="328086" y="547463"/>
                    <a:pt x="354756" y="551273"/>
                  </a:cubicBezTo>
                  <a:cubicBezTo>
                    <a:pt x="419526" y="547463"/>
                    <a:pt x="485665" y="553626"/>
                    <a:pt x="549066" y="539843"/>
                  </a:cubicBezTo>
                  <a:cubicBezTo>
                    <a:pt x="575913" y="534007"/>
                    <a:pt x="591582" y="502811"/>
                    <a:pt x="617646" y="494123"/>
                  </a:cubicBezTo>
                  <a:lnTo>
                    <a:pt x="651936" y="482693"/>
                  </a:lnTo>
                  <a:cubicBezTo>
                    <a:pt x="663366" y="471263"/>
                    <a:pt x="678376" y="462533"/>
                    <a:pt x="686226" y="448403"/>
                  </a:cubicBezTo>
                  <a:cubicBezTo>
                    <a:pt x="697928" y="427339"/>
                    <a:pt x="709086" y="379823"/>
                    <a:pt x="709086" y="379823"/>
                  </a:cubicBezTo>
                  <a:cubicBezTo>
                    <a:pt x="705276" y="280763"/>
                    <a:pt x="721699" y="178816"/>
                    <a:pt x="697656" y="82643"/>
                  </a:cubicBezTo>
                  <a:cubicBezTo>
                    <a:pt x="691812" y="59266"/>
                    <a:pt x="649126" y="73149"/>
                    <a:pt x="629076" y="59783"/>
                  </a:cubicBezTo>
                  <a:cubicBezTo>
                    <a:pt x="617646" y="52163"/>
                    <a:pt x="607073" y="43066"/>
                    <a:pt x="594786" y="36923"/>
                  </a:cubicBezTo>
                  <a:cubicBezTo>
                    <a:pt x="584010" y="31535"/>
                    <a:pt x="570135" y="32722"/>
                    <a:pt x="560496" y="25493"/>
                  </a:cubicBezTo>
                  <a:cubicBezTo>
                    <a:pt x="553680" y="20381"/>
                    <a:pt x="552876" y="10253"/>
                    <a:pt x="549066" y="2633"/>
                  </a:cubicBezTo>
                  <a:lnTo>
                    <a:pt x="491916" y="2633"/>
                  </a:lnTo>
                  <a:close/>
                </a:path>
              </a:pathLst>
            </a:custGeom>
            <a:solidFill>
              <a:srgbClr val="0070C0">
                <a:alpha val="79000"/>
              </a:srgbClr>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8C7A23BC-0B6A-5B4A-B1A8-FEC5724A127D}"/>
              </a:ext>
            </a:extLst>
          </p:cNvPr>
          <p:cNvGrpSpPr/>
          <p:nvPr/>
        </p:nvGrpSpPr>
        <p:grpSpPr>
          <a:xfrm>
            <a:off x="5814850" y="3090482"/>
            <a:ext cx="2040943" cy="2520270"/>
            <a:chOff x="5814850" y="3090482"/>
            <a:chExt cx="2040943" cy="2520270"/>
          </a:xfrm>
        </p:grpSpPr>
        <p:cxnSp>
          <p:nvCxnSpPr>
            <p:cNvPr id="28" name="Straight Connector 27">
              <a:extLst>
                <a:ext uri="{FF2B5EF4-FFF2-40B4-BE49-F238E27FC236}">
                  <a16:creationId xmlns:a16="http://schemas.microsoft.com/office/drawing/2014/main" id="{CE864817-F0AC-E543-A547-0FFB340BFF3C}"/>
                </a:ext>
              </a:extLst>
            </p:cNvPr>
            <p:cNvCxnSpPr>
              <a:cxnSpLocks/>
              <a:stCxn id="15" idx="3"/>
            </p:cNvCxnSpPr>
            <p:nvPr/>
          </p:nvCxnSpPr>
          <p:spPr>
            <a:xfrm flipH="1">
              <a:off x="6807988" y="3090482"/>
              <a:ext cx="5052" cy="2181716"/>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17030C80-6FED-2043-B47C-9174BDC140E7}"/>
                </a:ext>
              </a:extLst>
            </p:cNvPr>
            <p:cNvSpPr txBox="1"/>
            <p:nvPr/>
          </p:nvSpPr>
          <p:spPr>
            <a:xfrm>
              <a:off x="5814850" y="5272198"/>
              <a:ext cx="2040943" cy="338554"/>
            </a:xfrm>
            <a:prstGeom prst="rect">
              <a:avLst/>
            </a:prstGeom>
            <a:noFill/>
          </p:spPr>
          <p:txBody>
            <a:bodyPr wrap="none" rtlCol="0">
              <a:spAutoFit/>
            </a:bodyPr>
            <a:lstStyle/>
            <a:p>
              <a:r>
                <a:rPr lang="en-US" sz="1600" dirty="0">
                  <a:solidFill>
                    <a:schemeClr val="bg2"/>
                  </a:solidFill>
                </a:rPr>
                <a:t>Classifier robust to S2</a:t>
              </a:r>
            </a:p>
          </p:txBody>
        </p:sp>
      </p:grpSp>
      <p:grpSp>
        <p:nvGrpSpPr>
          <p:cNvPr id="38" name="Group 37">
            <a:extLst>
              <a:ext uri="{FF2B5EF4-FFF2-40B4-BE49-F238E27FC236}">
                <a16:creationId xmlns:a16="http://schemas.microsoft.com/office/drawing/2014/main" id="{16448F71-9709-C74B-96C1-2D2EC49D635B}"/>
              </a:ext>
            </a:extLst>
          </p:cNvPr>
          <p:cNvGrpSpPr/>
          <p:nvPr/>
        </p:nvGrpSpPr>
        <p:grpSpPr>
          <a:xfrm>
            <a:off x="5657282" y="3770055"/>
            <a:ext cx="3394276" cy="584775"/>
            <a:chOff x="5657282" y="3770055"/>
            <a:chExt cx="3394276" cy="584775"/>
          </a:xfrm>
        </p:grpSpPr>
        <p:cxnSp>
          <p:nvCxnSpPr>
            <p:cNvPr id="30" name="Straight Connector 29">
              <a:extLst>
                <a:ext uri="{FF2B5EF4-FFF2-40B4-BE49-F238E27FC236}">
                  <a16:creationId xmlns:a16="http://schemas.microsoft.com/office/drawing/2014/main" id="{4932F9AC-62BA-8C42-94E3-6247307BD6C3}"/>
                </a:ext>
              </a:extLst>
            </p:cNvPr>
            <p:cNvCxnSpPr>
              <a:cxnSpLocks/>
            </p:cNvCxnSpPr>
            <p:nvPr/>
          </p:nvCxnSpPr>
          <p:spPr>
            <a:xfrm flipH="1">
              <a:off x="5657282" y="4108610"/>
              <a:ext cx="2143843" cy="3572"/>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CF2E0DD5-3716-1344-81C3-FCC854BF6111}"/>
                </a:ext>
              </a:extLst>
            </p:cNvPr>
            <p:cNvSpPr txBox="1"/>
            <p:nvPr/>
          </p:nvSpPr>
          <p:spPr>
            <a:xfrm>
              <a:off x="7801125" y="3770055"/>
              <a:ext cx="1250433" cy="584775"/>
            </a:xfrm>
            <a:prstGeom prst="rect">
              <a:avLst/>
            </a:prstGeom>
            <a:noFill/>
          </p:spPr>
          <p:txBody>
            <a:bodyPr wrap="square" rtlCol="0">
              <a:spAutoFit/>
            </a:bodyPr>
            <a:lstStyle/>
            <a:p>
              <a:pPr algn="ctr"/>
              <a:r>
                <a:rPr lang="en-US" sz="1600" dirty="0">
                  <a:solidFill>
                    <a:schemeClr val="bg2"/>
                  </a:solidFill>
                </a:rPr>
                <a:t>Classifier robust to S1</a:t>
              </a:r>
            </a:p>
          </p:txBody>
        </p:sp>
      </p:grpSp>
      <p:grpSp>
        <p:nvGrpSpPr>
          <p:cNvPr id="45" name="Group 44">
            <a:extLst>
              <a:ext uri="{FF2B5EF4-FFF2-40B4-BE49-F238E27FC236}">
                <a16:creationId xmlns:a16="http://schemas.microsoft.com/office/drawing/2014/main" id="{200275F5-B819-6B45-9A0A-F448A4BFB37A}"/>
              </a:ext>
            </a:extLst>
          </p:cNvPr>
          <p:cNvGrpSpPr/>
          <p:nvPr/>
        </p:nvGrpSpPr>
        <p:grpSpPr>
          <a:xfrm>
            <a:off x="6012180" y="3382869"/>
            <a:ext cx="2839023" cy="1401190"/>
            <a:chOff x="6012180" y="3382869"/>
            <a:chExt cx="2839023" cy="1401190"/>
          </a:xfrm>
        </p:grpSpPr>
        <p:cxnSp>
          <p:nvCxnSpPr>
            <p:cNvPr id="40" name="Straight Connector 39">
              <a:extLst>
                <a:ext uri="{FF2B5EF4-FFF2-40B4-BE49-F238E27FC236}">
                  <a16:creationId xmlns:a16="http://schemas.microsoft.com/office/drawing/2014/main" id="{5802C8C2-99D7-D54F-B888-65589724AAE5}"/>
                </a:ext>
              </a:extLst>
            </p:cNvPr>
            <p:cNvCxnSpPr>
              <a:cxnSpLocks/>
              <a:endCxn id="16" idx="1"/>
            </p:cNvCxnSpPr>
            <p:nvPr/>
          </p:nvCxnSpPr>
          <p:spPr>
            <a:xfrm>
              <a:off x="6012180" y="3382869"/>
              <a:ext cx="1391170" cy="140119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EE945921-F10C-EC4A-AEC0-41226DF452C7}"/>
                </a:ext>
              </a:extLst>
            </p:cNvPr>
            <p:cNvSpPr txBox="1"/>
            <p:nvPr/>
          </p:nvSpPr>
          <p:spPr>
            <a:xfrm>
              <a:off x="6907754" y="3795346"/>
              <a:ext cx="1943449" cy="584775"/>
            </a:xfrm>
            <a:prstGeom prst="rect">
              <a:avLst/>
            </a:prstGeom>
            <a:noFill/>
          </p:spPr>
          <p:txBody>
            <a:bodyPr wrap="square" rtlCol="0">
              <a:spAutoFit/>
            </a:bodyPr>
            <a:lstStyle/>
            <a:p>
              <a:r>
                <a:rPr lang="en-US" sz="1600" dirty="0">
                  <a:solidFill>
                    <a:schemeClr val="bg2"/>
                  </a:solidFill>
                </a:rPr>
                <a:t>Classifier vulnerable to S1 and S2</a:t>
              </a:r>
            </a:p>
          </p:txBody>
        </p:sp>
      </p:grpSp>
      <p:sp>
        <p:nvSpPr>
          <p:cNvPr id="25" name="TextBox 24">
            <a:extLst>
              <a:ext uri="{FF2B5EF4-FFF2-40B4-BE49-F238E27FC236}">
                <a16:creationId xmlns:a16="http://schemas.microsoft.com/office/drawing/2014/main" id="{FA9C2B02-A140-3D4A-A2DD-B58008F7F030}"/>
              </a:ext>
            </a:extLst>
          </p:cNvPr>
          <p:cNvSpPr txBox="1"/>
          <p:nvPr/>
        </p:nvSpPr>
        <p:spPr>
          <a:xfrm>
            <a:off x="1063273" y="6474498"/>
            <a:ext cx="6984604" cy="307777"/>
          </a:xfrm>
          <a:prstGeom prst="rect">
            <a:avLst/>
          </a:prstGeom>
          <a:noFill/>
        </p:spPr>
        <p:txBody>
          <a:bodyPr wrap="none" rtlCol="0">
            <a:spAutoFit/>
          </a:bodyPr>
          <a:lstStyle/>
          <a:p>
            <a:r>
              <a:rPr lang="en-US" sz="1400" b="1" dirty="0">
                <a:latin typeface="+mn-lt"/>
                <a:cs typeface="Arial" panose="020B0604020202020204" pitchFamily="34" charset="0"/>
              </a:rPr>
              <a:t>T</a:t>
            </a:r>
            <a:r>
              <a:rPr lang="en-US" sz="1400" dirty="0">
                <a:latin typeface="+mn-lt"/>
                <a:cs typeface="Arial" panose="020B0604020202020204" pitchFamily="34" charset="0"/>
              </a:rPr>
              <a:t> &amp; </a:t>
            </a:r>
            <a:r>
              <a:rPr lang="en-US" sz="1400" dirty="0" err="1">
                <a:latin typeface="+mn-lt"/>
                <a:cs typeface="Arial" panose="020B0604020202020204" pitchFamily="34" charset="0"/>
              </a:rPr>
              <a:t>Boneh</a:t>
            </a:r>
            <a:r>
              <a:rPr lang="en-US" sz="1400" b="1" dirty="0">
                <a:latin typeface="+mn-lt"/>
                <a:cs typeface="Arial" panose="020B0604020202020204" pitchFamily="34" charset="0"/>
              </a:rPr>
              <a:t>,</a:t>
            </a:r>
            <a:r>
              <a:rPr lang="en-US" sz="1400" dirty="0">
                <a:latin typeface="+mn-lt"/>
                <a:cs typeface="Arial" panose="020B0604020202020204" pitchFamily="34" charset="0"/>
              </a:rPr>
              <a:t> “Adversarial Training and Robustness for Multiple Perturbations”, </a:t>
            </a:r>
            <a:r>
              <a:rPr lang="en-US" sz="1400" dirty="0" err="1">
                <a:latin typeface="+mn-lt"/>
                <a:cs typeface="Arial" panose="020B0604020202020204" pitchFamily="34" charset="0"/>
              </a:rPr>
              <a:t>NeurIPS</a:t>
            </a:r>
            <a:r>
              <a:rPr lang="en-US" sz="1400" dirty="0">
                <a:latin typeface="+mn-lt"/>
                <a:cs typeface="Arial" panose="020B0604020202020204" pitchFamily="34" charset="0"/>
              </a:rPr>
              <a:t> 2019</a:t>
            </a:r>
          </a:p>
        </p:txBody>
      </p:sp>
    </p:spTree>
    <p:extLst>
      <p:ext uri="{BB962C8B-B14F-4D97-AF65-F5344CB8AC3E}">
        <p14:creationId xmlns:p14="http://schemas.microsoft.com/office/powerpoint/2010/main" val="1179230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3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2B49FA-9436-1C47-B0F5-373F8DAA7FAF}"/>
              </a:ext>
            </a:extLst>
          </p:cNvPr>
          <p:cNvSpPr>
            <a:spLocks noGrp="1"/>
          </p:cNvSpPr>
          <p:nvPr>
            <p:ph sz="quarter" idx="10"/>
          </p:nvPr>
        </p:nvSpPr>
        <p:spPr>
          <a:xfrm>
            <a:off x="594939" y="3126001"/>
            <a:ext cx="8193581" cy="2887907"/>
          </a:xfrm>
        </p:spPr>
        <p:txBody>
          <a:bodyPr>
            <a:normAutofit fontScale="92500" lnSpcReduction="10000"/>
          </a:bodyPr>
          <a:lstStyle/>
          <a:p>
            <a:pPr marL="514350" indent="-514350">
              <a:buFont typeface="+mj-lt"/>
              <a:buAutoNum type="arabicPeriod"/>
            </a:pPr>
            <a:r>
              <a:rPr lang="en-US" dirty="0">
                <a:latin typeface="+mn-lt"/>
              </a:rPr>
              <a:t>Adversary is given input </a:t>
            </a:r>
            <a:r>
              <a:rPr lang="en-US" b="1" dirty="0">
                <a:latin typeface="+mn-lt"/>
              </a:rPr>
              <a:t>x </a:t>
            </a:r>
            <a:r>
              <a:rPr lang="en-US" dirty="0">
                <a:latin typeface="+mn-lt"/>
              </a:rPr>
              <a:t>from some data distribution</a:t>
            </a:r>
          </a:p>
          <a:p>
            <a:pPr marL="514350" indent="-514350">
              <a:buFont typeface="+mj-lt"/>
              <a:buAutoNum type="arabicPeriod"/>
            </a:pPr>
            <a:r>
              <a:rPr lang="en-US" dirty="0">
                <a:latin typeface="+mn-lt"/>
              </a:rPr>
              <a:t>Adversary gets some information on model:</a:t>
            </a:r>
          </a:p>
          <a:p>
            <a:pPr marL="744538" lvl="2" indent="-514350"/>
            <a:r>
              <a:rPr lang="en-US" dirty="0">
                <a:latin typeface="+mn-lt"/>
              </a:rPr>
              <a:t>Access to model parameters (white-box)</a:t>
            </a:r>
          </a:p>
          <a:p>
            <a:pPr marL="744538" lvl="2" indent="-514350"/>
            <a:r>
              <a:rPr lang="en-US" dirty="0">
                <a:latin typeface="+mn-lt"/>
              </a:rPr>
              <a:t>Query access</a:t>
            </a:r>
          </a:p>
          <a:p>
            <a:pPr marL="744538" lvl="2" indent="-514350"/>
            <a:r>
              <a:rPr lang="en-US" dirty="0">
                <a:latin typeface="+mn-lt"/>
              </a:rPr>
              <a:t>Access to similar training data</a:t>
            </a:r>
          </a:p>
          <a:p>
            <a:pPr marL="514350" indent="-514350">
              <a:buFont typeface="+mj-lt"/>
              <a:buAutoNum type="arabicPeriod"/>
            </a:pPr>
            <a:r>
              <a:rPr lang="en-US" dirty="0">
                <a:latin typeface="+mn-lt"/>
              </a:rPr>
              <a:t>Adversary outputs an adversarial example </a:t>
            </a:r>
            <a:r>
              <a:rPr lang="en-US" b="1" dirty="0">
                <a:latin typeface="+mn-lt"/>
              </a:rPr>
              <a:t>x’</a:t>
            </a:r>
            <a:endParaRPr lang="en-US" dirty="0">
              <a:latin typeface="+mn-lt"/>
            </a:endParaRPr>
          </a:p>
          <a:p>
            <a:pPr marL="514350" indent="-514350">
              <a:buFont typeface="+mj-lt"/>
              <a:buAutoNum type="arabicPeriod"/>
            </a:pPr>
            <a:r>
              <a:rPr lang="en-US" dirty="0">
                <a:latin typeface="+mn-lt"/>
              </a:rPr>
              <a:t>Defender classifies </a:t>
            </a:r>
            <a:r>
              <a:rPr lang="en-US" b="1" dirty="0">
                <a:latin typeface="+mn-lt"/>
              </a:rPr>
              <a:t>x’ </a:t>
            </a:r>
          </a:p>
          <a:p>
            <a:pPr marL="0" indent="0">
              <a:buNone/>
            </a:pPr>
            <a:endParaRPr lang="en-US" dirty="0">
              <a:latin typeface="+mn-lt"/>
            </a:endParaRPr>
          </a:p>
        </p:txBody>
      </p:sp>
      <p:sp>
        <p:nvSpPr>
          <p:cNvPr id="4" name="Slide Number Placeholder 3">
            <a:extLst>
              <a:ext uri="{FF2B5EF4-FFF2-40B4-BE49-F238E27FC236}">
                <a16:creationId xmlns:a16="http://schemas.microsoft.com/office/drawing/2014/main" id="{019845E1-7236-9942-9C6D-BD3C9B8C5397}"/>
              </a:ext>
            </a:extLst>
          </p:cNvPr>
          <p:cNvSpPr>
            <a:spLocks noGrp="1"/>
          </p:cNvSpPr>
          <p:nvPr>
            <p:ph type="sldNum" sz="quarter" idx="4"/>
          </p:nvPr>
        </p:nvSpPr>
        <p:spPr/>
        <p:txBody>
          <a:bodyPr/>
          <a:lstStyle/>
          <a:p>
            <a:fld id="{AC13E6D5-74F7-484E-B15D-5FF0E9020B73}" type="slidenum">
              <a:rPr lang="en-US" altLang="en-US" smtClean="0"/>
              <a:pPr/>
              <a:t>39</a:t>
            </a:fld>
            <a:endParaRPr lang="en-US" altLang="en-US" dirty="0"/>
          </a:p>
        </p:txBody>
      </p:sp>
      <p:sp>
        <p:nvSpPr>
          <p:cNvPr id="5" name="Title 1">
            <a:extLst>
              <a:ext uri="{FF2B5EF4-FFF2-40B4-BE49-F238E27FC236}">
                <a16:creationId xmlns:a16="http://schemas.microsoft.com/office/drawing/2014/main" id="{2DE70398-7CAE-A143-9F05-63BA2B6AED14}"/>
              </a:ext>
            </a:extLst>
          </p:cNvPr>
          <p:cNvSpPr>
            <a:spLocks noGrp="1"/>
          </p:cNvSpPr>
          <p:nvPr>
            <p:ph type="title"/>
          </p:nvPr>
        </p:nvSpPr>
        <p:spPr>
          <a:xfrm>
            <a:off x="594939" y="479388"/>
            <a:ext cx="8525710" cy="650699"/>
          </a:xfrm>
        </p:spPr>
        <p:txBody>
          <a:bodyPr/>
          <a:lstStyle/>
          <a:p>
            <a:r>
              <a:rPr lang="en-US" dirty="0"/>
              <a:t>The standard game </a:t>
            </a:r>
            <a:r>
              <a:rPr lang="en-US" sz="1400" dirty="0">
                <a:solidFill>
                  <a:schemeClr val="tx1">
                    <a:lumMod val="50000"/>
                    <a:lumOff val="50000"/>
                  </a:schemeClr>
                </a:solidFill>
              </a:rPr>
              <a:t>[Gilmer et al. 2018]</a:t>
            </a:r>
          </a:p>
        </p:txBody>
      </p:sp>
      <p:pic>
        <p:nvPicPr>
          <p:cNvPr id="6" name="Picture 5">
            <a:extLst>
              <a:ext uri="{FF2B5EF4-FFF2-40B4-BE49-F238E27FC236}">
                <a16:creationId xmlns:a16="http://schemas.microsoft.com/office/drawing/2014/main" id="{4D39C45A-5961-9743-8C4E-9964AED49E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8365" y="1727372"/>
            <a:ext cx="1457845" cy="1142568"/>
          </a:xfrm>
          <a:prstGeom prst="rect">
            <a:avLst/>
          </a:prstGeom>
        </p:spPr>
      </p:pic>
      <p:sp>
        <p:nvSpPr>
          <p:cNvPr id="7" name="Rectangle 6">
            <a:extLst>
              <a:ext uri="{FF2B5EF4-FFF2-40B4-BE49-F238E27FC236}">
                <a16:creationId xmlns:a16="http://schemas.microsoft.com/office/drawing/2014/main" id="{F7A0762B-D584-F24E-B6AE-9FA71D262D4F}"/>
              </a:ext>
            </a:extLst>
          </p:cNvPr>
          <p:cNvSpPr/>
          <p:nvPr/>
        </p:nvSpPr>
        <p:spPr>
          <a:xfrm>
            <a:off x="5756248" y="1727372"/>
            <a:ext cx="1630477" cy="1289082"/>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algn="ctr"/>
            <a:r>
              <a:rPr lang="en-US" sz="2800" dirty="0"/>
              <a:t>ML Model</a:t>
            </a:r>
          </a:p>
        </p:txBody>
      </p:sp>
      <p:pic>
        <p:nvPicPr>
          <p:cNvPr id="8" name="Picture 7">
            <a:extLst>
              <a:ext uri="{FF2B5EF4-FFF2-40B4-BE49-F238E27FC236}">
                <a16:creationId xmlns:a16="http://schemas.microsoft.com/office/drawing/2014/main" id="{50A562C0-8CF6-5646-956F-55F00FC535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0570" y="2222721"/>
            <a:ext cx="781627" cy="663199"/>
          </a:xfrm>
          <a:prstGeom prst="rect">
            <a:avLst/>
          </a:prstGeom>
        </p:spPr>
      </p:pic>
      <p:grpSp>
        <p:nvGrpSpPr>
          <p:cNvPr id="2" name="Group 1">
            <a:extLst>
              <a:ext uri="{FF2B5EF4-FFF2-40B4-BE49-F238E27FC236}">
                <a16:creationId xmlns:a16="http://schemas.microsoft.com/office/drawing/2014/main" id="{1D9BDD05-22EB-0247-B527-242438CF7A94}"/>
              </a:ext>
            </a:extLst>
          </p:cNvPr>
          <p:cNvGrpSpPr/>
          <p:nvPr/>
        </p:nvGrpSpPr>
        <p:grpSpPr>
          <a:xfrm>
            <a:off x="330151" y="1526508"/>
            <a:ext cx="1343321" cy="1014464"/>
            <a:chOff x="330151" y="1526508"/>
            <a:chExt cx="1343321" cy="1014464"/>
          </a:xfrm>
        </p:grpSpPr>
        <p:pic>
          <p:nvPicPr>
            <p:cNvPr id="9" name="Picture 8">
              <a:extLst>
                <a:ext uri="{FF2B5EF4-FFF2-40B4-BE49-F238E27FC236}">
                  <a16:creationId xmlns:a16="http://schemas.microsoft.com/office/drawing/2014/main" id="{59EE1AB6-BDC3-EA42-86B4-126573EDC5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510" y="1526508"/>
              <a:ext cx="650699" cy="650699"/>
            </a:xfrm>
            <a:prstGeom prst="rect">
              <a:avLst/>
            </a:prstGeom>
          </p:spPr>
        </p:pic>
        <p:sp>
          <p:nvSpPr>
            <p:cNvPr id="10" name="Right Arrow 9">
              <a:extLst>
                <a:ext uri="{FF2B5EF4-FFF2-40B4-BE49-F238E27FC236}">
                  <a16:creationId xmlns:a16="http://schemas.microsoft.com/office/drawing/2014/main" id="{CE03FC14-638B-274F-8CA7-B6AF00AF42F8}"/>
                </a:ext>
              </a:extLst>
            </p:cNvPr>
            <p:cNvSpPr/>
            <p:nvPr/>
          </p:nvSpPr>
          <p:spPr>
            <a:xfrm>
              <a:off x="330151" y="2056340"/>
              <a:ext cx="1343321" cy="484632"/>
            </a:xfrm>
            <a:prstGeom prst="rightArrow">
              <a:avLst>
                <a:gd name="adj1" fmla="val 26415"/>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0" name="Curved Connector 19">
            <a:extLst>
              <a:ext uri="{FF2B5EF4-FFF2-40B4-BE49-F238E27FC236}">
                <a16:creationId xmlns:a16="http://schemas.microsoft.com/office/drawing/2014/main" id="{C6DFCAFA-8A92-C54B-BE4A-694F8A842BA6}"/>
              </a:ext>
            </a:extLst>
          </p:cNvPr>
          <p:cNvCxnSpPr>
            <a:cxnSpLocks/>
          </p:cNvCxnSpPr>
          <p:nvPr/>
        </p:nvCxnSpPr>
        <p:spPr>
          <a:xfrm rot="5400000" flipH="1" flipV="1">
            <a:off x="4524387" y="-399737"/>
            <a:ext cx="12700" cy="4094199"/>
          </a:xfrm>
          <a:prstGeom prst="curvedConnector3">
            <a:avLst>
              <a:gd name="adj1" fmla="val 3420000"/>
            </a:avLst>
          </a:prstGeom>
          <a:ln w="38100">
            <a:prstDash val="dash"/>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7D1BBD90-F6CF-4646-B1C9-0C03956810E1}"/>
              </a:ext>
            </a:extLst>
          </p:cNvPr>
          <p:cNvGrpSpPr/>
          <p:nvPr/>
        </p:nvGrpSpPr>
        <p:grpSpPr>
          <a:xfrm>
            <a:off x="3311435" y="1526508"/>
            <a:ext cx="2284607" cy="1008258"/>
            <a:chOff x="3311435" y="1526508"/>
            <a:chExt cx="2284607" cy="1008258"/>
          </a:xfrm>
        </p:grpSpPr>
        <p:pic>
          <p:nvPicPr>
            <p:cNvPr id="28" name="Picture 27">
              <a:extLst>
                <a:ext uri="{FF2B5EF4-FFF2-40B4-BE49-F238E27FC236}">
                  <a16:creationId xmlns:a16="http://schemas.microsoft.com/office/drawing/2014/main" id="{D5B42C63-929E-2C47-9D9C-B2E781759D32}"/>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a:ext>
              </a:extLst>
            </a:blip>
            <a:stretch>
              <a:fillRect/>
            </a:stretch>
          </p:blipFill>
          <p:spPr>
            <a:xfrm>
              <a:off x="4155879" y="1526508"/>
              <a:ext cx="650699" cy="650699"/>
            </a:xfrm>
            <a:prstGeom prst="rect">
              <a:avLst/>
            </a:prstGeom>
          </p:spPr>
        </p:pic>
        <p:sp>
          <p:nvSpPr>
            <p:cNvPr id="29" name="Right Arrow 28">
              <a:extLst>
                <a:ext uri="{FF2B5EF4-FFF2-40B4-BE49-F238E27FC236}">
                  <a16:creationId xmlns:a16="http://schemas.microsoft.com/office/drawing/2014/main" id="{40E177FA-6263-C84A-BF80-84D4A4C61C52}"/>
                </a:ext>
              </a:extLst>
            </p:cNvPr>
            <p:cNvSpPr/>
            <p:nvPr/>
          </p:nvSpPr>
          <p:spPr>
            <a:xfrm>
              <a:off x="3311435" y="2050134"/>
              <a:ext cx="2284607" cy="484632"/>
            </a:xfrm>
            <a:prstGeom prst="rightArrow">
              <a:avLst>
                <a:gd name="adj1" fmla="val 26415"/>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935DF514-7F4E-0547-B8CA-8278E00300ED}"/>
              </a:ext>
            </a:extLst>
          </p:cNvPr>
          <p:cNvSpPr/>
          <p:nvPr/>
        </p:nvSpPr>
        <p:spPr>
          <a:xfrm>
            <a:off x="835246" y="6080644"/>
            <a:ext cx="7546534" cy="51580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Adversary wins if </a:t>
            </a:r>
            <a:r>
              <a:rPr lang="en-US" b="1" dirty="0"/>
              <a:t>x’ </a:t>
            </a:r>
            <a:r>
              <a:rPr lang="en-US" dirty="0"/>
              <a:t>≈</a:t>
            </a:r>
            <a:r>
              <a:rPr lang="en-US" b="1" dirty="0"/>
              <a:t> x </a:t>
            </a:r>
            <a:r>
              <a:rPr lang="en-US" dirty="0"/>
              <a:t>and defender misclassifies</a:t>
            </a:r>
          </a:p>
        </p:txBody>
      </p:sp>
      <p:grpSp>
        <p:nvGrpSpPr>
          <p:cNvPr id="14" name="Group 13">
            <a:extLst>
              <a:ext uri="{FF2B5EF4-FFF2-40B4-BE49-F238E27FC236}">
                <a16:creationId xmlns:a16="http://schemas.microsoft.com/office/drawing/2014/main" id="{D922C50B-224E-6849-A5B8-5E5EBC15E96C}"/>
              </a:ext>
            </a:extLst>
          </p:cNvPr>
          <p:cNvGrpSpPr/>
          <p:nvPr/>
        </p:nvGrpSpPr>
        <p:grpSpPr>
          <a:xfrm>
            <a:off x="7464975" y="1997078"/>
            <a:ext cx="1679025" cy="648368"/>
            <a:chOff x="7464975" y="1997078"/>
            <a:chExt cx="1679025" cy="648368"/>
          </a:xfrm>
        </p:grpSpPr>
        <p:pic>
          <p:nvPicPr>
            <p:cNvPr id="13" name="Picture 12">
              <a:extLst>
                <a:ext uri="{FF2B5EF4-FFF2-40B4-BE49-F238E27FC236}">
                  <a16:creationId xmlns:a16="http://schemas.microsoft.com/office/drawing/2014/main" id="{0E8D3B7C-9C6B-CE41-9F38-ED20D1417E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86200" y="1997078"/>
              <a:ext cx="1157800" cy="648368"/>
            </a:xfrm>
            <a:prstGeom prst="rect">
              <a:avLst/>
            </a:prstGeom>
          </p:spPr>
        </p:pic>
        <p:sp>
          <p:nvSpPr>
            <p:cNvPr id="30" name="Right Arrow 29">
              <a:extLst>
                <a:ext uri="{FF2B5EF4-FFF2-40B4-BE49-F238E27FC236}">
                  <a16:creationId xmlns:a16="http://schemas.microsoft.com/office/drawing/2014/main" id="{C2D8C73A-E8D2-EA4D-B50B-B5353AE4100E}"/>
                </a:ext>
              </a:extLst>
            </p:cNvPr>
            <p:cNvSpPr/>
            <p:nvPr/>
          </p:nvSpPr>
          <p:spPr>
            <a:xfrm>
              <a:off x="7464975" y="2050134"/>
              <a:ext cx="521225" cy="484632"/>
            </a:xfrm>
            <a:prstGeom prst="rightArrow">
              <a:avLst>
                <a:gd name="adj1" fmla="val 26415"/>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090994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FB96A3-B303-A641-ABC7-E59BD5168E78}"/>
              </a:ext>
            </a:extLst>
          </p:cNvPr>
          <p:cNvSpPr>
            <a:spLocks noGrp="1"/>
          </p:cNvSpPr>
          <p:nvPr>
            <p:ph type="sldNum" sz="quarter" idx="4"/>
          </p:nvPr>
        </p:nvSpPr>
        <p:spPr/>
        <p:txBody>
          <a:bodyPr/>
          <a:lstStyle/>
          <a:p>
            <a:fld id="{AC13E6D5-74F7-484E-B15D-5FF0E9020B73}" type="slidenum">
              <a:rPr lang="en-US" altLang="en-US" smtClean="0"/>
              <a:pPr/>
              <a:t>4</a:t>
            </a:fld>
            <a:endParaRPr lang="en-US" altLang="en-US" dirty="0"/>
          </a:p>
        </p:txBody>
      </p:sp>
      <p:sp>
        <p:nvSpPr>
          <p:cNvPr id="6" name="Title 1">
            <a:extLst>
              <a:ext uri="{FF2B5EF4-FFF2-40B4-BE49-F238E27FC236}">
                <a16:creationId xmlns:a16="http://schemas.microsoft.com/office/drawing/2014/main" id="{7A4162D0-E7E8-8A40-9543-47269064A0E8}"/>
              </a:ext>
            </a:extLst>
          </p:cNvPr>
          <p:cNvSpPr txBox="1">
            <a:spLocks/>
          </p:cNvSpPr>
          <p:nvPr/>
        </p:nvSpPr>
        <p:spPr bwMode="auto">
          <a:xfrm>
            <a:off x="594939" y="479388"/>
            <a:ext cx="8525710" cy="65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lvl1pPr algn="l" defTabSz="457200" rtl="0" eaLnBrk="0" fontAlgn="base" hangingPunct="0">
              <a:lnSpc>
                <a:spcPct val="85000"/>
              </a:lnSpc>
              <a:spcBef>
                <a:spcPct val="0"/>
              </a:spcBef>
              <a:spcAft>
                <a:spcPct val="0"/>
              </a:spcAft>
              <a:defRPr sz="3200" kern="1200">
                <a:solidFill>
                  <a:schemeClr val="bg2"/>
                </a:solidFill>
                <a:latin typeface="Arial"/>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The bleak state of adversarial examples</a:t>
            </a:r>
          </a:p>
        </p:txBody>
      </p:sp>
      <p:pic>
        <p:nvPicPr>
          <p:cNvPr id="10" name="Picture 9">
            <a:extLst>
              <a:ext uri="{FF2B5EF4-FFF2-40B4-BE49-F238E27FC236}">
                <a16:creationId xmlns:a16="http://schemas.microsoft.com/office/drawing/2014/main" id="{49552A79-ED1C-7B4B-B388-70A36D535F25}"/>
              </a:ext>
            </a:extLst>
          </p:cNvPr>
          <p:cNvPicPr>
            <a:picLocks noChangeAspect="1"/>
          </p:cNvPicPr>
          <p:nvPr/>
        </p:nvPicPr>
        <p:blipFill>
          <a:blip r:embed="rId3"/>
          <a:stretch>
            <a:fillRect/>
          </a:stretch>
        </p:blipFill>
        <p:spPr>
          <a:xfrm>
            <a:off x="774700" y="1998640"/>
            <a:ext cx="7594600" cy="2997200"/>
          </a:xfrm>
          <a:prstGeom prst="rect">
            <a:avLst/>
          </a:prstGeom>
          <a:ln>
            <a:solidFill>
              <a:schemeClr val="tx1"/>
            </a:solidFill>
          </a:ln>
        </p:spPr>
      </p:pic>
    </p:spTree>
    <p:extLst>
      <p:ext uri="{BB962C8B-B14F-4D97-AF65-F5344CB8AC3E}">
        <p14:creationId xmlns:p14="http://schemas.microsoft.com/office/powerpoint/2010/main" val="116712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C4EC10-A933-3242-AA31-FCBC259583FC}"/>
              </a:ext>
            </a:extLst>
          </p:cNvPr>
          <p:cNvSpPr>
            <a:spLocks noGrp="1"/>
          </p:cNvSpPr>
          <p:nvPr>
            <p:ph sz="quarter" idx="10"/>
          </p:nvPr>
        </p:nvSpPr>
        <p:spPr>
          <a:xfrm>
            <a:off x="594939" y="1714500"/>
            <a:ext cx="8371640" cy="4664112"/>
          </a:xfrm>
        </p:spPr>
        <p:txBody>
          <a:bodyPr>
            <a:normAutofit fontScale="92500" lnSpcReduction="10000"/>
          </a:bodyPr>
          <a:lstStyle/>
          <a:p>
            <a:r>
              <a:rPr lang="en-US" dirty="0">
                <a:latin typeface="+mn-lt"/>
              </a:rPr>
              <a:t>Most papers study a “toy” problem</a:t>
            </a:r>
            <a:br>
              <a:rPr lang="en-US" dirty="0">
                <a:latin typeface="+mn-lt"/>
              </a:rPr>
            </a:br>
            <a:r>
              <a:rPr lang="en-US" sz="2400" dirty="0">
                <a:latin typeface="+mn-lt"/>
              </a:rPr>
              <a:t>Solving it is not useful per se, but maybe we’ll find new insights or techniques</a:t>
            </a:r>
          </a:p>
          <a:p>
            <a:pPr marL="0" indent="0">
              <a:buNone/>
            </a:pPr>
            <a:endParaRPr lang="en-US" sz="2400" dirty="0">
              <a:latin typeface="+mn-lt"/>
            </a:endParaRPr>
          </a:p>
          <a:p>
            <a:pPr lvl="1"/>
            <a:r>
              <a:rPr lang="en-US" dirty="0"/>
              <a:t>Going beyond this toy problem (even slightly) is hard</a:t>
            </a:r>
          </a:p>
          <a:p>
            <a:pPr marL="514350" lvl="1" indent="-514350">
              <a:buFont typeface="+mj-lt"/>
              <a:buAutoNum type="arabicPeriod"/>
            </a:pPr>
            <a:endParaRPr lang="en-US" dirty="0"/>
          </a:p>
          <a:p>
            <a:pPr lvl="1"/>
            <a:r>
              <a:rPr lang="en-US" dirty="0"/>
              <a:t>Overfitting to the toy problem happens and is harmful</a:t>
            </a:r>
          </a:p>
          <a:p>
            <a:pPr lvl="1"/>
            <a:endParaRPr lang="en-US" dirty="0"/>
          </a:p>
          <a:p>
            <a:pPr lvl="1"/>
            <a:r>
              <a:rPr lang="en-US" dirty="0"/>
              <a:t>The “non-toy” version of the problem is not actually that relevant for computer security</a:t>
            </a:r>
            <a:br>
              <a:rPr lang="en-US" dirty="0"/>
            </a:br>
            <a:r>
              <a:rPr lang="en-US" sz="2400" dirty="0"/>
              <a:t>(except for ad-blocking)</a:t>
            </a:r>
          </a:p>
        </p:txBody>
      </p:sp>
      <p:sp>
        <p:nvSpPr>
          <p:cNvPr id="4" name="Slide Number Placeholder 3">
            <a:extLst>
              <a:ext uri="{FF2B5EF4-FFF2-40B4-BE49-F238E27FC236}">
                <a16:creationId xmlns:a16="http://schemas.microsoft.com/office/drawing/2014/main" id="{B1FB96A3-B303-A641-ABC7-E59BD5168E78}"/>
              </a:ext>
            </a:extLst>
          </p:cNvPr>
          <p:cNvSpPr>
            <a:spLocks noGrp="1"/>
          </p:cNvSpPr>
          <p:nvPr>
            <p:ph type="sldNum" sz="quarter" idx="4"/>
          </p:nvPr>
        </p:nvSpPr>
        <p:spPr/>
        <p:txBody>
          <a:bodyPr/>
          <a:lstStyle/>
          <a:p>
            <a:fld id="{AC13E6D5-74F7-484E-B15D-5FF0E9020B73}" type="slidenum">
              <a:rPr lang="en-US" altLang="en-US" smtClean="0"/>
              <a:pPr/>
              <a:t>5</a:t>
            </a:fld>
            <a:endParaRPr lang="en-US" altLang="en-US" dirty="0"/>
          </a:p>
        </p:txBody>
      </p:sp>
      <p:sp>
        <p:nvSpPr>
          <p:cNvPr id="6" name="Title 1">
            <a:extLst>
              <a:ext uri="{FF2B5EF4-FFF2-40B4-BE49-F238E27FC236}">
                <a16:creationId xmlns:a16="http://schemas.microsoft.com/office/drawing/2014/main" id="{7A4162D0-E7E8-8A40-9543-47269064A0E8}"/>
              </a:ext>
            </a:extLst>
          </p:cNvPr>
          <p:cNvSpPr txBox="1">
            <a:spLocks/>
          </p:cNvSpPr>
          <p:nvPr/>
        </p:nvSpPr>
        <p:spPr bwMode="auto">
          <a:xfrm>
            <a:off x="594939" y="479388"/>
            <a:ext cx="8525710" cy="65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lvl1pPr algn="l" defTabSz="457200" rtl="0" eaLnBrk="0" fontAlgn="base" hangingPunct="0">
              <a:lnSpc>
                <a:spcPct val="85000"/>
              </a:lnSpc>
              <a:spcBef>
                <a:spcPct val="0"/>
              </a:spcBef>
              <a:spcAft>
                <a:spcPct val="0"/>
              </a:spcAft>
              <a:defRPr sz="3200" kern="1200">
                <a:solidFill>
                  <a:schemeClr val="bg2"/>
                </a:solidFill>
                <a:latin typeface="Arial"/>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The bleak state of adversarial examples</a:t>
            </a:r>
          </a:p>
        </p:txBody>
      </p:sp>
    </p:spTree>
    <p:extLst>
      <p:ext uri="{BB962C8B-B14F-4D97-AF65-F5344CB8AC3E}">
        <p14:creationId xmlns:p14="http://schemas.microsoft.com/office/powerpoint/2010/main" val="810970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C4EC10-A933-3242-AA31-FCBC259583FC}"/>
              </a:ext>
            </a:extLst>
          </p:cNvPr>
          <p:cNvSpPr>
            <a:spLocks noGrp="1"/>
          </p:cNvSpPr>
          <p:nvPr>
            <p:ph sz="quarter" idx="10"/>
          </p:nvPr>
        </p:nvSpPr>
        <p:spPr>
          <a:xfrm>
            <a:off x="594939" y="1714500"/>
            <a:ext cx="8356556" cy="4664112"/>
          </a:xfrm>
        </p:spPr>
        <p:txBody>
          <a:bodyPr>
            <a:normAutofit fontScale="92500" lnSpcReduction="10000"/>
          </a:bodyPr>
          <a:lstStyle/>
          <a:p>
            <a:r>
              <a:rPr lang="en-US" dirty="0">
                <a:latin typeface="+mn-lt"/>
              </a:rPr>
              <a:t>Most papers study a “toy” problem</a:t>
            </a:r>
            <a:br>
              <a:rPr lang="en-US" dirty="0">
                <a:latin typeface="+mn-lt"/>
              </a:rPr>
            </a:br>
            <a:r>
              <a:rPr lang="en-US" sz="2400" dirty="0">
                <a:latin typeface="+mn-lt"/>
              </a:rPr>
              <a:t>Solving it is not useful per se, but maybe we’ll find new insights or techniques</a:t>
            </a:r>
          </a:p>
          <a:p>
            <a:pPr marL="0" indent="0">
              <a:buNone/>
            </a:pPr>
            <a:endParaRPr lang="en-US" sz="2400" dirty="0">
              <a:latin typeface="+mn-lt"/>
            </a:endParaRPr>
          </a:p>
          <a:p>
            <a:pPr lvl="1">
              <a:buClr>
                <a:schemeClr val="bg1">
                  <a:lumMod val="65000"/>
                </a:schemeClr>
              </a:buClr>
            </a:pPr>
            <a:r>
              <a:rPr lang="en-US" dirty="0">
                <a:solidFill>
                  <a:schemeClr val="bg1">
                    <a:lumMod val="65000"/>
                  </a:schemeClr>
                </a:solidFill>
              </a:rPr>
              <a:t>Going beyond this toy problem (even slightly) is hard</a:t>
            </a:r>
          </a:p>
          <a:p>
            <a:pPr marL="514350" lvl="1" indent="-514350">
              <a:buClr>
                <a:schemeClr val="bg1">
                  <a:lumMod val="65000"/>
                </a:schemeClr>
              </a:buClr>
              <a:buFont typeface="+mj-lt"/>
              <a:buAutoNum type="arabicPeriod"/>
            </a:pPr>
            <a:endParaRPr lang="en-US" dirty="0">
              <a:solidFill>
                <a:schemeClr val="bg1">
                  <a:lumMod val="65000"/>
                </a:schemeClr>
              </a:solidFill>
            </a:endParaRPr>
          </a:p>
          <a:p>
            <a:pPr lvl="1">
              <a:buClr>
                <a:schemeClr val="bg1">
                  <a:lumMod val="65000"/>
                </a:schemeClr>
              </a:buClr>
            </a:pPr>
            <a:r>
              <a:rPr lang="en-US" dirty="0">
                <a:solidFill>
                  <a:schemeClr val="bg1">
                    <a:lumMod val="65000"/>
                  </a:schemeClr>
                </a:solidFill>
              </a:rPr>
              <a:t>Overfitting to the toy problem happens and is harmful</a:t>
            </a:r>
          </a:p>
          <a:p>
            <a:pPr lvl="1">
              <a:buClr>
                <a:schemeClr val="bg1">
                  <a:lumMod val="65000"/>
                </a:schemeClr>
              </a:buClr>
            </a:pPr>
            <a:endParaRPr lang="en-US" dirty="0">
              <a:solidFill>
                <a:schemeClr val="bg1">
                  <a:lumMod val="65000"/>
                </a:schemeClr>
              </a:solidFill>
            </a:endParaRPr>
          </a:p>
          <a:p>
            <a:pPr lvl="1">
              <a:buClr>
                <a:schemeClr val="bg1">
                  <a:lumMod val="65000"/>
                </a:schemeClr>
              </a:buClr>
            </a:pPr>
            <a:r>
              <a:rPr lang="en-US" dirty="0">
                <a:solidFill>
                  <a:schemeClr val="bg1">
                    <a:lumMod val="65000"/>
                  </a:schemeClr>
                </a:solidFill>
              </a:rPr>
              <a:t>The “non-toy” version of the problem is not actually that relevant for computer security</a:t>
            </a:r>
            <a:br>
              <a:rPr lang="en-US" dirty="0">
                <a:solidFill>
                  <a:schemeClr val="bg1">
                    <a:lumMod val="65000"/>
                  </a:schemeClr>
                </a:solidFill>
              </a:rPr>
            </a:br>
            <a:r>
              <a:rPr lang="en-US" sz="2400" dirty="0">
                <a:solidFill>
                  <a:schemeClr val="bg1">
                    <a:lumMod val="65000"/>
                  </a:schemeClr>
                </a:solidFill>
              </a:rPr>
              <a:t>(except for ad-blocking)</a:t>
            </a:r>
          </a:p>
        </p:txBody>
      </p:sp>
      <p:sp>
        <p:nvSpPr>
          <p:cNvPr id="4" name="Slide Number Placeholder 3">
            <a:extLst>
              <a:ext uri="{FF2B5EF4-FFF2-40B4-BE49-F238E27FC236}">
                <a16:creationId xmlns:a16="http://schemas.microsoft.com/office/drawing/2014/main" id="{B1FB96A3-B303-A641-ABC7-E59BD5168E78}"/>
              </a:ext>
            </a:extLst>
          </p:cNvPr>
          <p:cNvSpPr>
            <a:spLocks noGrp="1"/>
          </p:cNvSpPr>
          <p:nvPr>
            <p:ph type="sldNum" sz="quarter" idx="4"/>
          </p:nvPr>
        </p:nvSpPr>
        <p:spPr/>
        <p:txBody>
          <a:bodyPr/>
          <a:lstStyle/>
          <a:p>
            <a:fld id="{AC13E6D5-74F7-484E-B15D-5FF0E9020B73}" type="slidenum">
              <a:rPr lang="en-US" altLang="en-US" smtClean="0"/>
              <a:pPr/>
              <a:t>6</a:t>
            </a:fld>
            <a:endParaRPr lang="en-US" altLang="en-US" dirty="0"/>
          </a:p>
        </p:txBody>
      </p:sp>
      <p:sp>
        <p:nvSpPr>
          <p:cNvPr id="5" name="Title 1">
            <a:extLst>
              <a:ext uri="{FF2B5EF4-FFF2-40B4-BE49-F238E27FC236}">
                <a16:creationId xmlns:a16="http://schemas.microsoft.com/office/drawing/2014/main" id="{EA98886B-B615-0449-8248-DBD61EC5E411}"/>
              </a:ext>
            </a:extLst>
          </p:cNvPr>
          <p:cNvSpPr txBox="1">
            <a:spLocks/>
          </p:cNvSpPr>
          <p:nvPr/>
        </p:nvSpPr>
        <p:spPr bwMode="auto">
          <a:xfrm>
            <a:off x="594939" y="479388"/>
            <a:ext cx="8525710" cy="65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lvl1pPr algn="l" defTabSz="457200" rtl="0" eaLnBrk="0" fontAlgn="base" hangingPunct="0">
              <a:lnSpc>
                <a:spcPct val="85000"/>
              </a:lnSpc>
              <a:spcBef>
                <a:spcPct val="0"/>
              </a:spcBef>
              <a:spcAft>
                <a:spcPct val="0"/>
              </a:spcAft>
              <a:defRPr sz="3200" kern="1200">
                <a:solidFill>
                  <a:schemeClr val="bg2"/>
                </a:solidFill>
                <a:latin typeface="Arial"/>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The bleak state of adversarial examples</a:t>
            </a:r>
          </a:p>
        </p:txBody>
      </p:sp>
    </p:spTree>
    <p:extLst>
      <p:ext uri="{BB962C8B-B14F-4D97-AF65-F5344CB8AC3E}">
        <p14:creationId xmlns:p14="http://schemas.microsoft.com/office/powerpoint/2010/main" val="203007019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9845E1-7236-9942-9C6D-BD3C9B8C5397}"/>
              </a:ext>
            </a:extLst>
          </p:cNvPr>
          <p:cNvSpPr>
            <a:spLocks noGrp="1"/>
          </p:cNvSpPr>
          <p:nvPr>
            <p:ph type="sldNum" sz="quarter" idx="4"/>
          </p:nvPr>
        </p:nvSpPr>
        <p:spPr/>
        <p:txBody>
          <a:bodyPr/>
          <a:lstStyle/>
          <a:p>
            <a:fld id="{AC13E6D5-74F7-484E-B15D-5FF0E9020B73}" type="slidenum">
              <a:rPr lang="en-US" altLang="en-US" smtClean="0"/>
              <a:pPr/>
              <a:t>7</a:t>
            </a:fld>
            <a:endParaRPr lang="en-US" altLang="en-US" dirty="0"/>
          </a:p>
        </p:txBody>
      </p:sp>
      <p:sp>
        <p:nvSpPr>
          <p:cNvPr id="5" name="Title 1">
            <a:extLst>
              <a:ext uri="{FF2B5EF4-FFF2-40B4-BE49-F238E27FC236}">
                <a16:creationId xmlns:a16="http://schemas.microsoft.com/office/drawing/2014/main" id="{2DE70398-7CAE-A143-9F05-63BA2B6AED14}"/>
              </a:ext>
            </a:extLst>
          </p:cNvPr>
          <p:cNvSpPr>
            <a:spLocks noGrp="1"/>
          </p:cNvSpPr>
          <p:nvPr>
            <p:ph type="title"/>
          </p:nvPr>
        </p:nvSpPr>
        <p:spPr>
          <a:xfrm>
            <a:off x="594939" y="479388"/>
            <a:ext cx="8525710" cy="650699"/>
          </a:xfrm>
        </p:spPr>
        <p:txBody>
          <a:bodyPr/>
          <a:lstStyle/>
          <a:p>
            <a:r>
              <a:rPr lang="en-US" dirty="0"/>
              <a:t>The standard game </a:t>
            </a:r>
            <a:r>
              <a:rPr lang="en-US" sz="1400" dirty="0">
                <a:solidFill>
                  <a:schemeClr val="tx1">
                    <a:lumMod val="50000"/>
                    <a:lumOff val="50000"/>
                  </a:schemeClr>
                </a:solidFill>
              </a:rPr>
              <a:t>[Gilmer et al. 2018]</a:t>
            </a:r>
          </a:p>
        </p:txBody>
      </p:sp>
      <p:pic>
        <p:nvPicPr>
          <p:cNvPr id="6" name="Picture 5">
            <a:extLst>
              <a:ext uri="{FF2B5EF4-FFF2-40B4-BE49-F238E27FC236}">
                <a16:creationId xmlns:a16="http://schemas.microsoft.com/office/drawing/2014/main" id="{4D39C45A-5961-9743-8C4E-9964AED49E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8365" y="3268166"/>
            <a:ext cx="1457845" cy="1142568"/>
          </a:xfrm>
          <a:prstGeom prst="rect">
            <a:avLst/>
          </a:prstGeom>
        </p:spPr>
      </p:pic>
      <p:sp>
        <p:nvSpPr>
          <p:cNvPr id="7" name="Rectangle 6">
            <a:extLst>
              <a:ext uri="{FF2B5EF4-FFF2-40B4-BE49-F238E27FC236}">
                <a16:creationId xmlns:a16="http://schemas.microsoft.com/office/drawing/2014/main" id="{F7A0762B-D584-F24E-B6AE-9FA71D262D4F}"/>
              </a:ext>
            </a:extLst>
          </p:cNvPr>
          <p:cNvSpPr/>
          <p:nvPr/>
        </p:nvSpPr>
        <p:spPr>
          <a:xfrm>
            <a:off x="5756248" y="3268166"/>
            <a:ext cx="1630477" cy="1289082"/>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algn="ctr"/>
            <a:r>
              <a:rPr lang="en-US" sz="2800" dirty="0"/>
              <a:t>ML Model</a:t>
            </a:r>
          </a:p>
        </p:txBody>
      </p:sp>
      <p:pic>
        <p:nvPicPr>
          <p:cNvPr id="8" name="Picture 7">
            <a:extLst>
              <a:ext uri="{FF2B5EF4-FFF2-40B4-BE49-F238E27FC236}">
                <a16:creationId xmlns:a16="http://schemas.microsoft.com/office/drawing/2014/main" id="{50A562C0-8CF6-5646-956F-55F00FC535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0570" y="3763515"/>
            <a:ext cx="781627" cy="663199"/>
          </a:xfrm>
          <a:prstGeom prst="rect">
            <a:avLst/>
          </a:prstGeom>
        </p:spPr>
      </p:pic>
      <p:grpSp>
        <p:nvGrpSpPr>
          <p:cNvPr id="2" name="Group 1">
            <a:extLst>
              <a:ext uri="{FF2B5EF4-FFF2-40B4-BE49-F238E27FC236}">
                <a16:creationId xmlns:a16="http://schemas.microsoft.com/office/drawing/2014/main" id="{1D9BDD05-22EB-0247-B527-242438CF7A94}"/>
              </a:ext>
            </a:extLst>
          </p:cNvPr>
          <p:cNvGrpSpPr/>
          <p:nvPr/>
        </p:nvGrpSpPr>
        <p:grpSpPr>
          <a:xfrm>
            <a:off x="330151" y="3067302"/>
            <a:ext cx="1343321" cy="1014464"/>
            <a:chOff x="330151" y="1526508"/>
            <a:chExt cx="1343321" cy="1014464"/>
          </a:xfrm>
        </p:grpSpPr>
        <p:pic>
          <p:nvPicPr>
            <p:cNvPr id="9" name="Picture 8">
              <a:extLst>
                <a:ext uri="{FF2B5EF4-FFF2-40B4-BE49-F238E27FC236}">
                  <a16:creationId xmlns:a16="http://schemas.microsoft.com/office/drawing/2014/main" id="{59EE1AB6-BDC3-EA42-86B4-126573EDC5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510" y="1526508"/>
              <a:ext cx="650699" cy="650699"/>
            </a:xfrm>
            <a:prstGeom prst="rect">
              <a:avLst/>
            </a:prstGeom>
          </p:spPr>
        </p:pic>
        <p:sp>
          <p:nvSpPr>
            <p:cNvPr id="10" name="Right Arrow 9">
              <a:extLst>
                <a:ext uri="{FF2B5EF4-FFF2-40B4-BE49-F238E27FC236}">
                  <a16:creationId xmlns:a16="http://schemas.microsoft.com/office/drawing/2014/main" id="{CE03FC14-638B-274F-8CA7-B6AF00AF42F8}"/>
                </a:ext>
              </a:extLst>
            </p:cNvPr>
            <p:cNvSpPr/>
            <p:nvPr/>
          </p:nvSpPr>
          <p:spPr>
            <a:xfrm>
              <a:off x="330151" y="2056340"/>
              <a:ext cx="1343321" cy="484632"/>
            </a:xfrm>
            <a:prstGeom prst="rightArrow">
              <a:avLst>
                <a:gd name="adj1" fmla="val 26415"/>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0" name="Curved Connector 19">
            <a:extLst>
              <a:ext uri="{FF2B5EF4-FFF2-40B4-BE49-F238E27FC236}">
                <a16:creationId xmlns:a16="http://schemas.microsoft.com/office/drawing/2014/main" id="{C6DFCAFA-8A92-C54B-BE4A-694F8A842BA6}"/>
              </a:ext>
            </a:extLst>
          </p:cNvPr>
          <p:cNvCxnSpPr>
            <a:cxnSpLocks/>
          </p:cNvCxnSpPr>
          <p:nvPr/>
        </p:nvCxnSpPr>
        <p:spPr>
          <a:xfrm rot="5400000" flipH="1" flipV="1">
            <a:off x="4524387" y="1141057"/>
            <a:ext cx="12700" cy="4094199"/>
          </a:xfrm>
          <a:prstGeom prst="curvedConnector3">
            <a:avLst>
              <a:gd name="adj1" fmla="val 3420000"/>
            </a:avLst>
          </a:prstGeom>
          <a:ln w="38100">
            <a:prstDash val="dash"/>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7D1BBD90-F6CF-4646-B1C9-0C03956810E1}"/>
              </a:ext>
            </a:extLst>
          </p:cNvPr>
          <p:cNvGrpSpPr/>
          <p:nvPr/>
        </p:nvGrpSpPr>
        <p:grpSpPr>
          <a:xfrm>
            <a:off x="3311435" y="3067302"/>
            <a:ext cx="2284607" cy="1008258"/>
            <a:chOff x="3311435" y="1526508"/>
            <a:chExt cx="2284607" cy="1008258"/>
          </a:xfrm>
        </p:grpSpPr>
        <p:pic>
          <p:nvPicPr>
            <p:cNvPr id="28" name="Picture 27">
              <a:extLst>
                <a:ext uri="{FF2B5EF4-FFF2-40B4-BE49-F238E27FC236}">
                  <a16:creationId xmlns:a16="http://schemas.microsoft.com/office/drawing/2014/main" id="{D5B42C63-929E-2C47-9D9C-B2E781759D32}"/>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a:ext>
              </a:extLst>
            </a:blip>
            <a:stretch>
              <a:fillRect/>
            </a:stretch>
          </p:blipFill>
          <p:spPr>
            <a:xfrm>
              <a:off x="4155879" y="1526508"/>
              <a:ext cx="650699" cy="650699"/>
            </a:xfrm>
            <a:prstGeom prst="rect">
              <a:avLst/>
            </a:prstGeom>
          </p:spPr>
        </p:pic>
        <p:sp>
          <p:nvSpPr>
            <p:cNvPr id="29" name="Right Arrow 28">
              <a:extLst>
                <a:ext uri="{FF2B5EF4-FFF2-40B4-BE49-F238E27FC236}">
                  <a16:creationId xmlns:a16="http://schemas.microsoft.com/office/drawing/2014/main" id="{40E177FA-6263-C84A-BF80-84D4A4C61C52}"/>
                </a:ext>
              </a:extLst>
            </p:cNvPr>
            <p:cNvSpPr/>
            <p:nvPr/>
          </p:nvSpPr>
          <p:spPr>
            <a:xfrm>
              <a:off x="3311435" y="2050134"/>
              <a:ext cx="2284607" cy="484632"/>
            </a:xfrm>
            <a:prstGeom prst="rightArrow">
              <a:avLst>
                <a:gd name="adj1" fmla="val 26415"/>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935DF514-7F4E-0547-B8CA-8278E00300ED}"/>
              </a:ext>
            </a:extLst>
          </p:cNvPr>
          <p:cNvSpPr/>
          <p:nvPr/>
        </p:nvSpPr>
        <p:spPr>
          <a:xfrm>
            <a:off x="835246" y="6080644"/>
            <a:ext cx="7546534" cy="51580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Adversary wins if </a:t>
            </a:r>
            <a:r>
              <a:rPr lang="en-US" b="1" dirty="0"/>
              <a:t>x’ </a:t>
            </a:r>
            <a:r>
              <a:rPr lang="en-US" dirty="0"/>
              <a:t>≈</a:t>
            </a:r>
            <a:r>
              <a:rPr lang="en-US" b="1" dirty="0"/>
              <a:t> x </a:t>
            </a:r>
            <a:r>
              <a:rPr lang="en-US" dirty="0"/>
              <a:t>and defender misclassifies</a:t>
            </a:r>
          </a:p>
        </p:txBody>
      </p:sp>
      <p:grpSp>
        <p:nvGrpSpPr>
          <p:cNvPr id="14" name="Group 13">
            <a:extLst>
              <a:ext uri="{FF2B5EF4-FFF2-40B4-BE49-F238E27FC236}">
                <a16:creationId xmlns:a16="http://schemas.microsoft.com/office/drawing/2014/main" id="{D922C50B-224E-6849-A5B8-5E5EBC15E96C}"/>
              </a:ext>
            </a:extLst>
          </p:cNvPr>
          <p:cNvGrpSpPr/>
          <p:nvPr/>
        </p:nvGrpSpPr>
        <p:grpSpPr>
          <a:xfrm>
            <a:off x="7464975" y="3537872"/>
            <a:ext cx="1679025" cy="648368"/>
            <a:chOff x="7464975" y="1997078"/>
            <a:chExt cx="1679025" cy="648368"/>
          </a:xfrm>
        </p:grpSpPr>
        <p:pic>
          <p:nvPicPr>
            <p:cNvPr id="13" name="Picture 12">
              <a:extLst>
                <a:ext uri="{FF2B5EF4-FFF2-40B4-BE49-F238E27FC236}">
                  <a16:creationId xmlns:a16="http://schemas.microsoft.com/office/drawing/2014/main" id="{0E8D3B7C-9C6B-CE41-9F38-ED20D1417E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86200" y="1997078"/>
              <a:ext cx="1157800" cy="648368"/>
            </a:xfrm>
            <a:prstGeom prst="rect">
              <a:avLst/>
            </a:prstGeom>
          </p:spPr>
        </p:pic>
        <p:sp>
          <p:nvSpPr>
            <p:cNvPr id="30" name="Right Arrow 29">
              <a:extLst>
                <a:ext uri="{FF2B5EF4-FFF2-40B4-BE49-F238E27FC236}">
                  <a16:creationId xmlns:a16="http://schemas.microsoft.com/office/drawing/2014/main" id="{C2D8C73A-E8D2-EA4D-B50B-B5353AE4100E}"/>
                </a:ext>
              </a:extLst>
            </p:cNvPr>
            <p:cNvSpPr/>
            <p:nvPr/>
          </p:nvSpPr>
          <p:spPr>
            <a:xfrm>
              <a:off x="7464975" y="2050134"/>
              <a:ext cx="521225" cy="484632"/>
            </a:xfrm>
            <a:prstGeom prst="rightArrow">
              <a:avLst>
                <a:gd name="adj1" fmla="val 26415"/>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ular Callout 16">
            <a:extLst>
              <a:ext uri="{FF2B5EF4-FFF2-40B4-BE49-F238E27FC236}">
                <a16:creationId xmlns:a16="http://schemas.microsoft.com/office/drawing/2014/main" id="{B94CD036-4380-3245-99CC-D39AC267D3CF}"/>
              </a:ext>
            </a:extLst>
          </p:cNvPr>
          <p:cNvSpPr/>
          <p:nvPr/>
        </p:nvSpPr>
        <p:spPr>
          <a:xfrm>
            <a:off x="594939" y="1314510"/>
            <a:ext cx="2683120" cy="1142568"/>
          </a:xfrm>
          <a:prstGeom prst="wedgeRectCallout">
            <a:avLst>
              <a:gd name="adj1" fmla="val -40479"/>
              <a:gd name="adj2" fmla="val 8136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Adversary is given an input </a:t>
            </a:r>
            <a:r>
              <a:rPr lang="en-US" b="1" dirty="0"/>
              <a:t>x</a:t>
            </a:r>
            <a:r>
              <a:rPr lang="en-US" dirty="0"/>
              <a:t> from a data distribution</a:t>
            </a:r>
          </a:p>
        </p:txBody>
      </p:sp>
      <p:sp>
        <p:nvSpPr>
          <p:cNvPr id="25" name="Rectangular Callout 24">
            <a:extLst>
              <a:ext uri="{FF2B5EF4-FFF2-40B4-BE49-F238E27FC236}">
                <a16:creationId xmlns:a16="http://schemas.microsoft.com/office/drawing/2014/main" id="{A8EBE6E5-6F04-7C4B-A749-FFCA618A06A2}"/>
              </a:ext>
            </a:extLst>
          </p:cNvPr>
          <p:cNvSpPr/>
          <p:nvPr/>
        </p:nvSpPr>
        <p:spPr>
          <a:xfrm>
            <a:off x="2376614" y="4659356"/>
            <a:ext cx="3820775" cy="938373"/>
          </a:xfrm>
          <a:prstGeom prst="wedgeRectCallout">
            <a:avLst>
              <a:gd name="adj1" fmla="val -2750"/>
              <a:gd name="adj2" fmla="val -10031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Adversary produces adversarial example </a:t>
            </a:r>
            <a:r>
              <a:rPr lang="en-US" b="1" dirty="0"/>
              <a:t>x’</a:t>
            </a:r>
          </a:p>
        </p:txBody>
      </p:sp>
      <p:sp>
        <p:nvSpPr>
          <p:cNvPr id="26" name="Rectangular Callout 25">
            <a:extLst>
              <a:ext uri="{FF2B5EF4-FFF2-40B4-BE49-F238E27FC236}">
                <a16:creationId xmlns:a16="http://schemas.microsoft.com/office/drawing/2014/main" id="{83A8F832-E67E-A04E-BAB6-09372FB5CFA6}"/>
              </a:ext>
            </a:extLst>
          </p:cNvPr>
          <p:cNvSpPr/>
          <p:nvPr/>
        </p:nvSpPr>
        <p:spPr>
          <a:xfrm>
            <a:off x="4157927" y="1643468"/>
            <a:ext cx="4666912" cy="883098"/>
          </a:xfrm>
          <a:prstGeom prst="wedgeRectCallout">
            <a:avLst>
              <a:gd name="adj1" fmla="val -24430"/>
              <a:gd name="adj2" fmla="val 635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Adversary has some info on model</a:t>
            </a:r>
          </a:p>
          <a:p>
            <a:pPr algn="ctr"/>
            <a:r>
              <a:rPr lang="en-US" dirty="0"/>
              <a:t>(white-box, queries, data)</a:t>
            </a:r>
          </a:p>
        </p:txBody>
      </p:sp>
    </p:spTree>
    <p:extLst>
      <p:ext uri="{BB962C8B-B14F-4D97-AF65-F5344CB8AC3E}">
        <p14:creationId xmlns:p14="http://schemas.microsoft.com/office/powerpoint/2010/main" val="3198579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7"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283941-587E-7E4A-A48D-35541CDA08BE}"/>
                  </a:ext>
                </a:extLst>
              </p:cNvPr>
              <p:cNvSpPr>
                <a:spLocks noGrp="1"/>
              </p:cNvSpPr>
              <p:nvPr>
                <p:ph sz="quarter" idx="10"/>
              </p:nvPr>
            </p:nvSpPr>
            <p:spPr>
              <a:xfrm>
                <a:off x="594939" y="1211579"/>
                <a:ext cx="8240451" cy="5282883"/>
              </a:xfrm>
            </p:spPr>
            <p:txBody>
              <a:bodyPr>
                <a:normAutofit fontScale="92500" lnSpcReduction="10000"/>
              </a:bodyPr>
              <a:lstStyle/>
              <a:p>
                <a:pPr marL="0" lvl="1" indent="0">
                  <a:buNone/>
                </a:pPr>
                <a:endParaRPr lang="en-US" dirty="0">
                  <a:latin typeface="+mn-lt"/>
                </a:endParaRPr>
              </a:p>
              <a:p>
                <a:pPr marL="0" lvl="1" indent="0">
                  <a:buNone/>
                </a:pPr>
                <a:r>
                  <a:rPr lang="en-US" dirty="0">
                    <a:latin typeface="+mn-lt"/>
                  </a:rPr>
                  <a:t>How do we define </a:t>
                </a:r>
                <a:r>
                  <a:rPr lang="en-US" b="1" dirty="0">
                    <a:latin typeface="+mn-lt"/>
                  </a:rPr>
                  <a:t>x’</a:t>
                </a:r>
                <a:r>
                  <a:rPr lang="en-US" dirty="0">
                    <a:latin typeface="+mn-lt"/>
                  </a:rPr>
                  <a:t> ≈ </a:t>
                </a:r>
                <a:r>
                  <a:rPr lang="en-US" b="1" dirty="0">
                    <a:latin typeface="+mn-lt"/>
                  </a:rPr>
                  <a:t>x </a:t>
                </a:r>
                <a:r>
                  <a:rPr lang="en-US" dirty="0">
                    <a:latin typeface="+mn-lt"/>
                  </a:rPr>
                  <a:t>?</a:t>
                </a:r>
              </a:p>
              <a:p>
                <a:pPr lvl="2"/>
                <a:r>
                  <a:rPr lang="en-US" dirty="0">
                    <a:latin typeface="+mn-lt"/>
                  </a:rPr>
                  <a:t>“Semantics” preserving, fully imperceptible?</a:t>
                </a:r>
              </a:p>
              <a:p>
                <a:pPr marL="0" lvl="1" indent="0">
                  <a:buNone/>
                </a:pPr>
                <a:endParaRPr lang="en-US" dirty="0">
                  <a:latin typeface="+mn-lt"/>
                </a:endParaRPr>
              </a:p>
              <a:p>
                <a:pPr marL="0" lvl="1" indent="0">
                  <a:buNone/>
                </a:pPr>
                <a:r>
                  <a:rPr lang="en-US" dirty="0">
                    <a:latin typeface="+mn-lt"/>
                  </a:rPr>
                  <a:t>Conservative approximations </a:t>
                </a:r>
                <a:r>
                  <a:rPr lang="en-US" sz="1500" dirty="0">
                    <a:solidFill>
                      <a:schemeClr val="tx1">
                        <a:lumMod val="50000"/>
                        <a:lumOff val="50000"/>
                      </a:schemeClr>
                    </a:solidFill>
                    <a:latin typeface="+mn-lt"/>
                  </a:rPr>
                  <a:t>[Goodfellow et al. 2015]</a:t>
                </a:r>
              </a:p>
              <a:p>
                <a:pPr lvl="2"/>
                <a:r>
                  <a:rPr lang="en-US" dirty="0">
                    <a:latin typeface="+mn-lt"/>
                  </a:rPr>
                  <a:t>Consider noise that is clearly semantics-preserving</a:t>
                </a:r>
                <a:br>
                  <a:rPr lang="en-US" dirty="0">
                    <a:latin typeface="+mn-lt"/>
                  </a:rPr>
                </a:br>
                <a:br>
                  <a:rPr lang="en-US" dirty="0">
                    <a:latin typeface="+mn-lt"/>
                  </a:rPr>
                </a:br>
                <a:r>
                  <a:rPr lang="en-US" dirty="0">
                    <a:latin typeface="+mn-lt"/>
                  </a:rPr>
                  <a:t>E.g., 									 where </a:t>
                </a:r>
                <a14:m>
                  <m:oMath xmlns:m="http://schemas.openxmlformats.org/officeDocument/2006/math">
                    <m:sSub>
                      <m:sSubPr>
                        <m:ctrlPr>
                          <a:rPr lang="en-US" i="1" smtClean="0">
                            <a:latin typeface="Cambria Math" panose="02040503050406030204" pitchFamily="18" charset="0"/>
                          </a:rPr>
                        </m:ctrlPr>
                      </m:sSubPr>
                      <m:e>
                        <m:d>
                          <m:dPr>
                            <m:begChr m:val="‖"/>
                            <m:endChr m:val="‖"/>
                            <m:ctrlPr>
                              <a:rPr lang="en-US" i="1">
                                <a:latin typeface="Cambria Math" panose="02040503050406030204" pitchFamily="18" charset="0"/>
                              </a:rPr>
                            </m:ctrlPr>
                          </m:dPr>
                          <m:e>
                            <m:r>
                              <m:rPr>
                                <m:nor/>
                              </m:rPr>
                              <a:rPr lang="en-US" b="1" dirty="0">
                                <a:latin typeface="+mn-lt"/>
                                <a:ea typeface="Cambria Math" panose="02040503050406030204" pitchFamily="18" charset="0"/>
                              </a:rPr>
                              <m:t>δ</m:t>
                            </m:r>
                          </m:e>
                        </m:d>
                      </m:e>
                      <m:sub>
                        <m:r>
                          <a:rPr lang="en-US" i="1" smtClean="0">
                            <a:latin typeface="Cambria Math" panose="02040503050406030204" pitchFamily="18" charset="0"/>
                            <a:ea typeface="Cambria Math" panose="02040503050406030204" pitchFamily="18" charset="0"/>
                          </a:rPr>
                          <m:t>∞</m:t>
                        </m:r>
                      </m:sub>
                    </m:sSub>
                    <m:r>
                      <a:rPr lang="fr-CH" b="0" i="1" smtClean="0">
                        <a:latin typeface="Cambria Math" panose="02040503050406030204" pitchFamily="18" charset="0"/>
                      </a:rPr>
                      <m:t>=</m:t>
                    </m:r>
                    <m:func>
                      <m:funcPr>
                        <m:ctrlPr>
                          <a:rPr lang="fr-CH" b="0" i="1" smtClean="0">
                            <a:latin typeface="Cambria Math" panose="02040503050406030204" pitchFamily="18" charset="0"/>
                          </a:rPr>
                        </m:ctrlPr>
                      </m:funcPr>
                      <m:fName>
                        <m:r>
                          <m:rPr>
                            <m:sty m:val="p"/>
                          </m:rPr>
                          <a:rPr lang="fr-CH" b="0" i="0" smtClean="0">
                            <a:latin typeface="Cambria Math" panose="02040503050406030204" pitchFamily="18" charset="0"/>
                          </a:rPr>
                          <m:t>max</m:t>
                        </m:r>
                      </m:fName>
                      <m:e>
                        <m:sSub>
                          <m:sSubPr>
                            <m:ctrlPr>
                              <a:rPr lang="fr-CH" i="1" smtClean="0">
                                <a:latin typeface="Cambria Math" panose="02040503050406030204" pitchFamily="18" charset="0"/>
                              </a:rPr>
                            </m:ctrlPr>
                          </m:sSubPr>
                          <m:e>
                            <m:r>
                              <m:rPr>
                                <m:nor/>
                              </m:rPr>
                              <a:rPr lang="en-US" dirty="0">
                                <a:latin typeface="+mn-lt"/>
                                <a:ea typeface="Cambria Math" panose="02040503050406030204" pitchFamily="18" charset="0"/>
                              </a:rPr>
                              <m:t>δ</m:t>
                            </m:r>
                          </m:e>
                          <m:sub>
                            <m:r>
                              <a:rPr lang="fr-CH" b="0" i="1" smtClean="0">
                                <a:latin typeface="Cambria Math" panose="02040503050406030204" pitchFamily="18" charset="0"/>
                              </a:rPr>
                              <m:t>𝑖</m:t>
                            </m:r>
                          </m:sub>
                        </m:sSub>
                        <m:r>
                          <a:rPr lang="fr-CH" b="0" i="1" smtClean="0">
                            <a:latin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𝜖</m:t>
                        </m:r>
                      </m:e>
                    </m:func>
                  </m:oMath>
                </a14:m>
                <a:endParaRPr lang="en-US" dirty="0">
                  <a:latin typeface="+mn-lt"/>
                </a:endParaRPr>
              </a:p>
              <a:p>
                <a:pPr lvl="2"/>
                <a:endParaRPr lang="en-US" dirty="0">
                  <a:latin typeface="+mn-lt"/>
                </a:endParaRPr>
              </a:p>
              <a:p>
                <a:pPr lvl="2"/>
                <a:endParaRPr lang="en-US" dirty="0">
                  <a:latin typeface="+mn-lt"/>
                </a:endParaRPr>
              </a:p>
              <a:p>
                <a:pPr lvl="2"/>
                <a:r>
                  <a:rPr lang="en-US" dirty="0"/>
                  <a:t>Robustness</a:t>
                </a:r>
                <a:r>
                  <a:rPr lang="en-US" i="1" dirty="0"/>
                  <a:t> </a:t>
                </a:r>
                <a:r>
                  <a:rPr lang="en-US" dirty="0"/>
                  <a:t>to this noise is</a:t>
                </a:r>
                <a:r>
                  <a:rPr lang="en-US" i="1" dirty="0"/>
                  <a:t> n</a:t>
                </a:r>
                <a:r>
                  <a:rPr lang="en-US" i="1" dirty="0">
                    <a:latin typeface="+mn-lt"/>
                  </a:rPr>
                  <a:t>ecessary</a:t>
                </a:r>
                <a:r>
                  <a:rPr lang="en-US" dirty="0">
                    <a:latin typeface="+mn-lt"/>
                  </a:rPr>
                  <a:t> but not </a:t>
                </a:r>
                <a:r>
                  <a:rPr lang="en-US" i="1" dirty="0"/>
                  <a:t>s</a:t>
                </a:r>
                <a:r>
                  <a:rPr lang="en-US" i="1" dirty="0">
                    <a:latin typeface="+mn-lt"/>
                  </a:rPr>
                  <a:t>ufficient</a:t>
                </a:r>
                <a:endParaRPr lang="en-US" dirty="0">
                  <a:latin typeface="+mn-lt"/>
                </a:endParaRPr>
              </a:p>
              <a:p>
                <a:pPr lvl="2"/>
                <a:r>
                  <a:rPr lang="en-US" b="1" dirty="0">
                    <a:latin typeface="+mn-lt"/>
                  </a:rPr>
                  <a:t>Even this “toy” version of the game is hard, </a:t>
                </a:r>
                <a:br>
                  <a:rPr lang="en-US" b="1" dirty="0">
                    <a:latin typeface="+mn-lt"/>
                  </a:rPr>
                </a:br>
                <a:r>
                  <a:rPr lang="en-US" b="1" dirty="0">
                    <a:latin typeface="+mn-lt"/>
                  </a:rPr>
                  <a:t>so let’s focus on this first</a:t>
                </a:r>
              </a:p>
            </p:txBody>
          </p:sp>
        </mc:Choice>
        <mc:Fallback xmlns="">
          <p:sp>
            <p:nvSpPr>
              <p:cNvPr id="3" name="Content Placeholder 2">
                <a:extLst>
                  <a:ext uri="{FF2B5EF4-FFF2-40B4-BE49-F238E27FC236}">
                    <a16:creationId xmlns:a16="http://schemas.microsoft.com/office/drawing/2014/main" id="{18283941-587E-7E4A-A48D-35541CDA08BE}"/>
                  </a:ext>
                </a:extLst>
              </p:cNvPr>
              <p:cNvSpPr>
                <a:spLocks noGrp="1" noRot="1" noChangeAspect="1" noMove="1" noResize="1" noEditPoints="1" noAdjustHandles="1" noChangeArrowheads="1" noChangeShapeType="1" noTextEdit="1"/>
              </p:cNvSpPr>
              <p:nvPr>
                <p:ph sz="quarter" idx="10"/>
              </p:nvPr>
            </p:nvSpPr>
            <p:spPr>
              <a:xfrm>
                <a:off x="594939" y="1211579"/>
                <a:ext cx="8240451" cy="5282883"/>
              </a:xfrm>
              <a:blipFill>
                <a:blip r:embed="rId3"/>
                <a:stretch>
                  <a:fillRect l="-230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8C42882-CFF6-0641-9DA0-4B2E31FBC428}"/>
              </a:ext>
            </a:extLst>
          </p:cNvPr>
          <p:cNvSpPr>
            <a:spLocks noGrp="1"/>
          </p:cNvSpPr>
          <p:nvPr>
            <p:ph type="sldNum" sz="quarter" idx="4"/>
          </p:nvPr>
        </p:nvSpPr>
        <p:spPr/>
        <p:txBody>
          <a:bodyPr/>
          <a:lstStyle/>
          <a:p>
            <a:fld id="{AC13E6D5-74F7-484E-B15D-5FF0E9020B73}" type="slidenum">
              <a:rPr lang="en-US" altLang="en-US" smtClean="0"/>
              <a:pPr/>
              <a:t>8</a:t>
            </a:fld>
            <a:endParaRPr lang="en-US" altLang="en-US" dirty="0"/>
          </a:p>
        </p:txBody>
      </p:sp>
      <p:grpSp>
        <p:nvGrpSpPr>
          <p:cNvPr id="15" name="Group 14">
            <a:extLst>
              <a:ext uri="{FF2B5EF4-FFF2-40B4-BE49-F238E27FC236}">
                <a16:creationId xmlns:a16="http://schemas.microsoft.com/office/drawing/2014/main" id="{CD1BF2C2-DC80-C143-B6C3-B274B67FE494}"/>
              </a:ext>
            </a:extLst>
          </p:cNvPr>
          <p:cNvGrpSpPr/>
          <p:nvPr/>
        </p:nvGrpSpPr>
        <p:grpSpPr>
          <a:xfrm>
            <a:off x="2028557" y="3741345"/>
            <a:ext cx="3408316" cy="1296333"/>
            <a:chOff x="1809371" y="3580448"/>
            <a:chExt cx="3408316" cy="1296333"/>
          </a:xfrm>
        </p:grpSpPr>
        <p:pic>
          <p:nvPicPr>
            <p:cNvPr id="6" name="Picture 5">
              <a:extLst>
                <a:ext uri="{FF2B5EF4-FFF2-40B4-BE49-F238E27FC236}">
                  <a16:creationId xmlns:a16="http://schemas.microsoft.com/office/drawing/2014/main" id="{3AF40AD7-537B-4D48-A4FF-380F5B3BE6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1905" y="3580448"/>
              <a:ext cx="903248" cy="903248"/>
            </a:xfrm>
            <a:prstGeom prst="rect">
              <a:avLst/>
            </a:prstGeom>
          </p:spPr>
        </p:pic>
        <p:pic>
          <p:nvPicPr>
            <p:cNvPr id="7" name="Picture 6">
              <a:extLst>
                <a:ext uri="{FF2B5EF4-FFF2-40B4-BE49-F238E27FC236}">
                  <a16:creationId xmlns:a16="http://schemas.microsoft.com/office/drawing/2014/main" id="{ADEC5598-59FB-E94E-817E-05D8D609A5AB}"/>
                </a:ext>
              </a:extLst>
            </p:cNvPr>
            <p:cNvPicPr>
              <a:picLocks noChangeAspect="1"/>
            </p:cNvPicPr>
            <p:nvPr/>
          </p:nvPicPr>
          <p:blipFill>
            <a:blip r:embed="rId5"/>
            <a:stretch>
              <a:fillRect/>
            </a:stretch>
          </p:blipFill>
          <p:spPr>
            <a:xfrm>
              <a:off x="4314439" y="3580448"/>
              <a:ext cx="903248" cy="903248"/>
            </a:xfrm>
            <a:prstGeom prst="rect">
              <a:avLst/>
            </a:prstGeom>
          </p:spPr>
        </p:pic>
        <p:sp>
          <p:nvSpPr>
            <p:cNvPr id="8" name="Plus 7">
              <a:extLst>
                <a:ext uri="{FF2B5EF4-FFF2-40B4-BE49-F238E27FC236}">
                  <a16:creationId xmlns:a16="http://schemas.microsoft.com/office/drawing/2014/main" id="{FBF4BC0D-B803-AF45-B725-82DB193BA802}"/>
                </a:ext>
              </a:extLst>
            </p:cNvPr>
            <p:cNvSpPr/>
            <p:nvPr/>
          </p:nvSpPr>
          <p:spPr>
            <a:xfrm>
              <a:off x="4007451" y="3862784"/>
              <a:ext cx="264690" cy="292856"/>
            </a:xfrm>
            <a:prstGeom prst="mathPlus">
              <a:avLst>
                <a:gd name="adj1" fmla="val 10820"/>
              </a:avLst>
            </a:prstGeom>
            <a:solidFill>
              <a:schemeClr val="tx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7329387A-BF4C-9749-AC8F-B16ACA491E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9371" y="3580448"/>
              <a:ext cx="903248" cy="903248"/>
            </a:xfrm>
            <a:prstGeom prst="rect">
              <a:avLst/>
            </a:prstGeom>
          </p:spPr>
        </p:pic>
        <p:sp>
          <p:nvSpPr>
            <p:cNvPr id="2" name="Equal 1">
              <a:extLst>
                <a:ext uri="{FF2B5EF4-FFF2-40B4-BE49-F238E27FC236}">
                  <a16:creationId xmlns:a16="http://schemas.microsoft.com/office/drawing/2014/main" id="{DEAF6621-A9ED-3F41-A5CB-19F4D228C33D}"/>
                </a:ext>
              </a:extLst>
            </p:cNvPr>
            <p:cNvSpPr/>
            <p:nvPr/>
          </p:nvSpPr>
          <p:spPr>
            <a:xfrm>
              <a:off x="2754917" y="3862784"/>
              <a:ext cx="264690" cy="292856"/>
            </a:xfrm>
            <a:prstGeom prst="mathEqual">
              <a:avLst>
                <a:gd name="adj1" fmla="val 8701"/>
                <a:gd name="adj2" fmla="val 167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E86560AD-AA13-0442-9C86-3C7EFDA2239E}"/>
                </a:ext>
              </a:extLst>
            </p:cNvPr>
            <p:cNvSpPr txBox="1"/>
            <p:nvPr/>
          </p:nvSpPr>
          <p:spPr>
            <a:xfrm>
              <a:off x="2067831" y="4415116"/>
              <a:ext cx="436338" cy="461665"/>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9F57B607-710E-3747-82FD-31AA164A5E73}"/>
                </a:ext>
              </a:extLst>
            </p:cNvPr>
            <p:cNvSpPr txBox="1"/>
            <p:nvPr/>
          </p:nvSpPr>
          <p:spPr>
            <a:xfrm>
              <a:off x="3330417" y="4415115"/>
              <a:ext cx="343364" cy="461665"/>
            </a:xfrm>
            <a:prstGeom prst="rect">
              <a:avLst/>
            </a:prstGeom>
            <a:noFill/>
          </p:spPr>
          <p:txBody>
            <a:bodyPr wrap="none" rtlCol="0">
              <a:spAutoFit/>
            </a:bodyPr>
            <a:lstStyle/>
            <a:p>
              <a:r>
                <a:rPr lang="en-US" b="1" dirty="0"/>
                <a:t>x</a:t>
              </a:r>
            </a:p>
          </p:txBody>
        </p:sp>
        <p:sp>
          <p:nvSpPr>
            <p:cNvPr id="13" name="TextBox 12">
              <a:extLst>
                <a:ext uri="{FF2B5EF4-FFF2-40B4-BE49-F238E27FC236}">
                  <a16:creationId xmlns:a16="http://schemas.microsoft.com/office/drawing/2014/main" id="{1BE584E8-69E2-2F44-8975-02B04EE6E5AD}"/>
                </a:ext>
              </a:extLst>
            </p:cNvPr>
            <p:cNvSpPr txBox="1"/>
            <p:nvPr/>
          </p:nvSpPr>
          <p:spPr>
            <a:xfrm>
              <a:off x="4582951" y="4415114"/>
              <a:ext cx="352982" cy="461665"/>
            </a:xfrm>
            <a:prstGeom prst="rect">
              <a:avLst/>
            </a:prstGeom>
            <a:noFill/>
          </p:spPr>
          <p:txBody>
            <a:bodyPr wrap="none" rtlCol="0">
              <a:spAutoFit/>
            </a:bodyPr>
            <a:lstStyle/>
            <a:p>
              <a:r>
                <a:rPr lang="en-US" b="1" dirty="0" err="1"/>
                <a:t>δ</a:t>
              </a:r>
              <a:endParaRPr lang="en-US" b="1" dirty="0"/>
            </a:p>
          </p:txBody>
        </p:sp>
      </p:grpSp>
      <p:sp>
        <p:nvSpPr>
          <p:cNvPr id="14" name="Title 1">
            <a:extLst>
              <a:ext uri="{FF2B5EF4-FFF2-40B4-BE49-F238E27FC236}">
                <a16:creationId xmlns:a16="http://schemas.microsoft.com/office/drawing/2014/main" id="{21E4F0AD-1A81-A04A-916B-4AAF4DDCC327}"/>
              </a:ext>
            </a:extLst>
          </p:cNvPr>
          <p:cNvSpPr txBox="1">
            <a:spLocks/>
          </p:cNvSpPr>
          <p:nvPr/>
        </p:nvSpPr>
        <p:spPr bwMode="auto">
          <a:xfrm>
            <a:off x="594939" y="479388"/>
            <a:ext cx="8525710" cy="65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lvl1pPr algn="l" defTabSz="457200" rtl="0" eaLnBrk="0" fontAlgn="base" hangingPunct="0">
              <a:lnSpc>
                <a:spcPct val="85000"/>
              </a:lnSpc>
              <a:spcBef>
                <a:spcPct val="0"/>
              </a:spcBef>
              <a:spcAft>
                <a:spcPct val="0"/>
              </a:spcAft>
              <a:defRPr sz="3200" kern="1200">
                <a:solidFill>
                  <a:schemeClr val="bg2"/>
                </a:solidFill>
                <a:latin typeface="Arial"/>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Relaxing and formalizing the game</a:t>
            </a:r>
          </a:p>
        </p:txBody>
      </p:sp>
    </p:spTree>
    <p:extLst>
      <p:ext uri="{BB962C8B-B14F-4D97-AF65-F5344CB8AC3E}">
        <p14:creationId xmlns:p14="http://schemas.microsoft.com/office/powerpoint/2010/main" val="2882832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14FC6B2-24C2-2947-81E7-3E2B8DF201A1}"/>
                  </a:ext>
                </a:extLst>
              </p:cNvPr>
              <p:cNvSpPr>
                <a:spLocks noGrp="1"/>
              </p:cNvSpPr>
              <p:nvPr>
                <p:ph sz="quarter" idx="10"/>
              </p:nvPr>
            </p:nvSpPr>
            <p:spPr>
              <a:xfrm>
                <a:off x="594938" y="1508760"/>
                <a:ext cx="8366181" cy="4985702"/>
              </a:xfrm>
            </p:spPr>
            <p:txBody>
              <a:bodyPr>
                <a:normAutofit/>
              </a:bodyPr>
              <a:lstStyle/>
              <a:p>
                <a:r>
                  <a:rPr lang="en-US" b="1" dirty="0">
                    <a:latin typeface="+mn-lt"/>
                  </a:rPr>
                  <a:t>Many</a:t>
                </a:r>
                <a:r>
                  <a:rPr lang="en-US" dirty="0">
                    <a:latin typeface="+mn-lt"/>
                  </a:rPr>
                  <a:t> broken defenses </a:t>
                </a:r>
                <a:r>
                  <a:rPr lang="en-US" sz="1400" dirty="0">
                    <a:solidFill>
                      <a:schemeClr val="bg1">
                        <a:lumMod val="50000"/>
                      </a:schemeClr>
                    </a:solidFill>
                    <a:latin typeface="+mn-lt"/>
                  </a:rPr>
                  <a:t>[</a:t>
                </a:r>
                <a:r>
                  <a:rPr lang="en-US" sz="1400" dirty="0" err="1">
                    <a:solidFill>
                      <a:schemeClr val="bg1">
                        <a:lumMod val="50000"/>
                      </a:schemeClr>
                    </a:solidFill>
                    <a:latin typeface="+mn-lt"/>
                  </a:rPr>
                  <a:t>Carlini</a:t>
                </a:r>
                <a:r>
                  <a:rPr lang="en-US" sz="1400" dirty="0">
                    <a:solidFill>
                      <a:schemeClr val="bg1">
                        <a:lumMod val="50000"/>
                      </a:schemeClr>
                    </a:solidFill>
                    <a:latin typeface="+mn-lt"/>
                  </a:rPr>
                  <a:t> &amp; Wagner 2017, </a:t>
                </a:r>
                <a:r>
                  <a:rPr lang="en-US" sz="1400" dirty="0" err="1">
                    <a:solidFill>
                      <a:schemeClr val="bg1">
                        <a:lumMod val="50000"/>
                      </a:schemeClr>
                    </a:solidFill>
                    <a:latin typeface="+mn-lt"/>
                  </a:rPr>
                  <a:t>Athalye</a:t>
                </a:r>
                <a:r>
                  <a:rPr lang="en-US" sz="1400" dirty="0">
                    <a:solidFill>
                      <a:schemeClr val="bg1">
                        <a:lumMod val="50000"/>
                      </a:schemeClr>
                    </a:solidFill>
                    <a:latin typeface="+mn-lt"/>
                  </a:rPr>
                  <a:t> et al. 2018]</a:t>
                </a:r>
                <a:endParaRPr lang="en-US" sz="1400" dirty="0">
                  <a:latin typeface="+mn-lt"/>
                </a:endParaRPr>
              </a:p>
              <a:p>
                <a:pPr marL="0" indent="0">
                  <a:buNone/>
                </a:pPr>
                <a:endParaRPr lang="en-US" dirty="0">
                  <a:latin typeface="+mn-lt"/>
                </a:endParaRPr>
              </a:p>
              <a:p>
                <a:r>
                  <a:rPr lang="en-US" dirty="0">
                    <a:latin typeface="+mn-lt"/>
                  </a:rPr>
                  <a:t>Adversarial Training </a:t>
                </a:r>
                <a:r>
                  <a:rPr lang="en-US" sz="1400" dirty="0">
                    <a:solidFill>
                      <a:schemeClr val="bg1">
                        <a:lumMod val="50000"/>
                      </a:schemeClr>
                    </a:solidFill>
                    <a:latin typeface="+mn-lt"/>
                  </a:rPr>
                  <a:t>[</a:t>
                </a:r>
                <a:r>
                  <a:rPr lang="en-US" sz="1400" dirty="0" err="1">
                    <a:solidFill>
                      <a:schemeClr val="bg1">
                        <a:lumMod val="50000"/>
                      </a:schemeClr>
                    </a:solidFill>
                    <a:latin typeface="+mn-lt"/>
                  </a:rPr>
                  <a:t>Szegedy</a:t>
                </a:r>
                <a:r>
                  <a:rPr lang="en-US" sz="1400" dirty="0">
                    <a:solidFill>
                      <a:schemeClr val="bg1">
                        <a:lumMod val="50000"/>
                      </a:schemeClr>
                    </a:solidFill>
                    <a:latin typeface="+mn-lt"/>
                  </a:rPr>
                  <a:t> et al., 2014, </a:t>
                </a:r>
                <a:r>
                  <a:rPr lang="en-US" sz="1400" dirty="0" err="1">
                    <a:solidFill>
                      <a:schemeClr val="bg1">
                        <a:lumMod val="50000"/>
                      </a:schemeClr>
                    </a:solidFill>
                    <a:latin typeface="+mn-lt"/>
                  </a:rPr>
                  <a:t>Madry</a:t>
                </a:r>
                <a:r>
                  <a:rPr lang="en-US" sz="1400" dirty="0">
                    <a:solidFill>
                      <a:schemeClr val="bg1">
                        <a:lumMod val="50000"/>
                      </a:schemeClr>
                    </a:solidFill>
                    <a:latin typeface="+mn-lt"/>
                  </a:rPr>
                  <a:t> et al., 2018]</a:t>
                </a:r>
              </a:p>
              <a:p>
                <a:pPr lvl="2">
                  <a:buFont typeface="Symbol" pitchFamily="2" charset="2"/>
                  <a:buChar char="Þ"/>
                </a:pPr>
                <a:r>
                  <a:rPr lang="en-US" sz="2000" dirty="0">
                    <a:latin typeface="+mn-lt"/>
                  </a:rPr>
                  <a:t>For each training input (</a:t>
                </a:r>
                <a:r>
                  <a:rPr lang="en-US" sz="2000" b="1" dirty="0">
                    <a:latin typeface="+mn-lt"/>
                  </a:rPr>
                  <a:t>x</a:t>
                </a:r>
                <a:r>
                  <a:rPr lang="en-US" sz="2000" dirty="0">
                    <a:latin typeface="+mn-lt"/>
                  </a:rPr>
                  <a:t>,</a:t>
                </a:r>
                <a:r>
                  <a:rPr lang="en-US" sz="2000" b="1" dirty="0">
                    <a:latin typeface="+mn-lt"/>
                  </a:rPr>
                  <a:t> </a:t>
                </a:r>
                <a:r>
                  <a:rPr lang="en-US" sz="2000" dirty="0">
                    <a:latin typeface="+mn-lt"/>
                  </a:rPr>
                  <a:t>y), train on worst-case adversarial input</a:t>
                </a:r>
                <a:br>
                  <a:rPr lang="en-US" sz="2000" dirty="0">
                    <a:latin typeface="+mn-lt"/>
                  </a:rPr>
                </a:br>
                <a:br>
                  <a:rPr lang="en-US" sz="800" dirty="0">
                    <a:latin typeface="+mn-lt"/>
                  </a:rPr>
                </a:br>
                <a:r>
                  <a:rPr lang="en-US" sz="1050" dirty="0">
                    <a:latin typeface="+mn-lt"/>
                  </a:rPr>
                  <a:t>	</a:t>
                </a:r>
                <a:r>
                  <a:rPr lang="en-US" dirty="0">
                    <a:latin typeface="+mn-lt"/>
                  </a:rPr>
                  <a:t>				</a:t>
                </a:r>
                <a14:m>
                  <m:oMath xmlns:m="http://schemas.openxmlformats.org/officeDocument/2006/math">
                    <m:sPre>
                      <m:sPrePr>
                        <m:ctrlPr>
                          <a:rPr lang="fr-CH" i="1" dirty="0">
                            <a:latin typeface="Cambria Math" panose="02040503050406030204" pitchFamily="18" charset="0"/>
                          </a:rPr>
                        </m:ctrlPr>
                      </m:sPrePr>
                      <m:sub>
                        <m:sSub>
                          <m:sSubPr>
                            <m:ctrlPr>
                              <a:rPr lang="en-US" i="1">
                                <a:latin typeface="Cambria Math" panose="02040503050406030204" pitchFamily="18" charset="0"/>
                              </a:rPr>
                            </m:ctrlPr>
                          </m:sSubPr>
                          <m:e>
                            <m:d>
                              <m:dPr>
                                <m:begChr m:val="‖"/>
                                <m:endChr m:val="‖"/>
                                <m:ctrlPr>
                                  <a:rPr lang="en-US" i="1" smtClean="0">
                                    <a:latin typeface="Cambria Math" panose="02040503050406030204" pitchFamily="18" charset="0"/>
                                  </a:rPr>
                                </m:ctrlPr>
                              </m:dPr>
                              <m:e>
                                <m:r>
                                  <a:rPr lang="en-US" b="1" i="1" smtClean="0">
                                    <a:latin typeface="Cambria Math" panose="02040503050406030204" pitchFamily="18" charset="0"/>
                                    <a:ea typeface="Cambria Math" panose="02040503050406030204" pitchFamily="18" charset="0"/>
                                  </a:rPr>
                                  <m:t>𝜹</m:t>
                                </m:r>
                              </m:e>
                            </m:d>
                          </m:e>
                          <m:sub>
                            <m:r>
                              <a:rPr lang="en-US" i="1">
                                <a:latin typeface="Cambria Math" panose="02040503050406030204" pitchFamily="18" charset="0"/>
                                <a:ea typeface="Cambria Math" panose="02040503050406030204" pitchFamily="18" charset="0"/>
                              </a:rPr>
                              <m:t>∞</m:t>
                            </m:r>
                          </m:sub>
                        </m:sSub>
                        <m:r>
                          <a:rPr lang="fr-CH" b="0"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𝜖</m:t>
                        </m:r>
                      </m:sub>
                      <m:sup>
                        <m:r>
                          <m:rPr>
                            <m:sty m:val="p"/>
                          </m:rPr>
                          <a:rPr lang="fr-CH" b="0" i="0" dirty="0" smtClean="0">
                            <a:latin typeface="Cambria Math" panose="02040503050406030204" pitchFamily="18" charset="0"/>
                          </a:rPr>
                          <m:t>argmax</m:t>
                        </m:r>
                      </m:sup>
                      <m:e>
                        <m:r>
                          <a:rPr lang="fr-CH" i="1">
                            <a:latin typeface="Cambria Math" panose="02040503050406030204" pitchFamily="18" charset="0"/>
                          </a:rPr>
                          <m:t> </m:t>
                        </m:r>
                        <m:r>
                          <m:rPr>
                            <m:nor/>
                          </m:rPr>
                          <a:rPr lang="fr-CH"/>
                          <m:t> </m:t>
                        </m:r>
                        <m:r>
                          <m:rPr>
                            <m:nor/>
                          </m:rPr>
                          <a:rPr lang="fr-CH"/>
                          <m:t>Loss</m:t>
                        </m:r>
                        <m:r>
                          <a:rPr lang="fr-CH" i="1">
                            <a:latin typeface="Cambria Math" panose="02040503050406030204" pitchFamily="18" charset="0"/>
                          </a:rPr>
                          <m:t>(</m:t>
                        </m:r>
                        <m:r>
                          <a:rPr lang="fr-CH" i="1">
                            <a:latin typeface="Cambria Math" panose="02040503050406030204" pitchFamily="18" charset="0"/>
                          </a:rPr>
                          <m:t>𝑓</m:t>
                        </m:r>
                        <m:d>
                          <m:dPr>
                            <m:ctrlPr>
                              <a:rPr lang="fr-CH" i="1">
                                <a:latin typeface="Cambria Math" panose="02040503050406030204" pitchFamily="18" charset="0"/>
                              </a:rPr>
                            </m:ctrlPr>
                          </m:dPr>
                          <m:e>
                            <m:r>
                              <a:rPr lang="fr-CH" b="1" i="1" smtClean="0">
                                <a:latin typeface="Cambria Math" panose="02040503050406030204" pitchFamily="18" charset="0"/>
                              </a:rPr>
                              <m:t>𝒙</m:t>
                            </m:r>
                            <m:r>
                              <a:rPr lang="fr-CH" b="0" i="1" smtClean="0">
                                <a:latin typeface="Cambria Math" panose="02040503050406030204" pitchFamily="18" charset="0"/>
                              </a:rPr>
                              <m:t>+</m:t>
                            </m:r>
                            <m:r>
                              <a:rPr lang="en-US" b="1" i="1">
                                <a:latin typeface="Cambria Math" panose="02040503050406030204" pitchFamily="18" charset="0"/>
                                <a:ea typeface="Cambria Math" panose="02040503050406030204" pitchFamily="18" charset="0"/>
                              </a:rPr>
                              <m:t>𝜹</m:t>
                            </m:r>
                          </m:e>
                        </m:d>
                        <m:r>
                          <a:rPr lang="fr-CH" i="1">
                            <a:latin typeface="Cambria Math" panose="02040503050406030204" pitchFamily="18" charset="0"/>
                          </a:rPr>
                          <m:t>, </m:t>
                        </m:r>
                        <m:r>
                          <a:rPr lang="fr-CH" i="1">
                            <a:latin typeface="Cambria Math" panose="02040503050406030204" pitchFamily="18" charset="0"/>
                          </a:rPr>
                          <m:t>𝑦</m:t>
                        </m:r>
                        <m:r>
                          <a:rPr lang="fr-CH" i="1">
                            <a:latin typeface="Cambria Math" panose="02040503050406030204" pitchFamily="18" charset="0"/>
                          </a:rPr>
                          <m:t>)</m:t>
                        </m:r>
                      </m:e>
                    </m:sPre>
                  </m:oMath>
                </a14:m>
                <a:endParaRPr lang="en-US" dirty="0"/>
              </a:p>
              <a:p>
                <a:pPr marL="344488" lvl="2" indent="0">
                  <a:buNone/>
                </a:pPr>
                <a:endParaRPr lang="en-US" dirty="0">
                  <a:latin typeface="+mn-lt"/>
                </a:endParaRPr>
              </a:p>
              <a:p>
                <a:r>
                  <a:rPr lang="en-US" dirty="0">
                    <a:latin typeface="+mn-lt"/>
                  </a:rPr>
                  <a:t>Certified Defenses </a:t>
                </a:r>
                <a:br>
                  <a:rPr lang="en-US" dirty="0">
                    <a:latin typeface="+mn-lt"/>
                  </a:rPr>
                </a:br>
                <a:r>
                  <a:rPr lang="en-US" sz="1400" dirty="0">
                    <a:solidFill>
                      <a:schemeClr val="bg1">
                        <a:lumMod val="50000"/>
                      </a:schemeClr>
                    </a:solidFill>
                    <a:latin typeface="+mn-lt"/>
                  </a:rPr>
                  <a:t>[Hein &amp; </a:t>
                </a:r>
                <a:r>
                  <a:rPr lang="en-US" sz="1400" dirty="0" err="1">
                    <a:solidFill>
                      <a:schemeClr val="bg1">
                        <a:lumMod val="50000"/>
                      </a:schemeClr>
                    </a:solidFill>
                    <a:latin typeface="+mn-lt"/>
                  </a:rPr>
                  <a:t>Andriushchenko</a:t>
                </a:r>
                <a:r>
                  <a:rPr lang="en-US" sz="1400" dirty="0">
                    <a:solidFill>
                      <a:schemeClr val="bg1">
                        <a:lumMod val="50000"/>
                      </a:schemeClr>
                    </a:solidFill>
                    <a:latin typeface="+mn-lt"/>
                  </a:rPr>
                  <a:t> 2017,  Raghunathan et al., 2018,  Wong &amp; Kolter 2018]</a:t>
                </a:r>
              </a:p>
            </p:txBody>
          </p:sp>
        </mc:Choice>
        <mc:Fallback xmlns="">
          <p:sp>
            <p:nvSpPr>
              <p:cNvPr id="3" name="Content Placeholder 2">
                <a:extLst>
                  <a:ext uri="{FF2B5EF4-FFF2-40B4-BE49-F238E27FC236}">
                    <a16:creationId xmlns:a16="http://schemas.microsoft.com/office/drawing/2014/main" id="{014FC6B2-24C2-2947-81E7-3E2B8DF201A1}"/>
                  </a:ext>
                </a:extLst>
              </p:cNvPr>
              <p:cNvSpPr>
                <a:spLocks noGrp="1" noRot="1" noChangeAspect="1" noMove="1" noResize="1" noEditPoints="1" noAdjustHandles="1" noChangeArrowheads="1" noChangeShapeType="1" noTextEdit="1"/>
              </p:cNvSpPr>
              <p:nvPr>
                <p:ph sz="quarter" idx="10"/>
              </p:nvPr>
            </p:nvSpPr>
            <p:spPr>
              <a:xfrm>
                <a:off x="594938" y="1508760"/>
                <a:ext cx="8366181" cy="4985702"/>
              </a:xfrm>
              <a:blipFill>
                <a:blip r:embed="rId2"/>
                <a:stretch>
                  <a:fillRect l="-2273" t="-127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8BC3407-F065-FB40-9510-40F12146712B}"/>
              </a:ext>
            </a:extLst>
          </p:cNvPr>
          <p:cNvSpPr>
            <a:spLocks noGrp="1"/>
          </p:cNvSpPr>
          <p:nvPr>
            <p:ph type="sldNum" sz="quarter" idx="4"/>
          </p:nvPr>
        </p:nvSpPr>
        <p:spPr/>
        <p:txBody>
          <a:bodyPr/>
          <a:lstStyle/>
          <a:p>
            <a:fld id="{AC13E6D5-74F7-484E-B15D-5FF0E9020B73}" type="slidenum">
              <a:rPr lang="en-US" altLang="en-US" smtClean="0"/>
              <a:pPr/>
              <a:t>9</a:t>
            </a:fld>
            <a:endParaRPr lang="en-US" altLang="en-US" dirty="0"/>
          </a:p>
        </p:txBody>
      </p:sp>
      <p:sp>
        <p:nvSpPr>
          <p:cNvPr id="19" name="Title 1">
            <a:extLst>
              <a:ext uri="{FF2B5EF4-FFF2-40B4-BE49-F238E27FC236}">
                <a16:creationId xmlns:a16="http://schemas.microsoft.com/office/drawing/2014/main" id="{B437498C-04A3-3C45-A1B3-B64AAA4D768B}"/>
              </a:ext>
            </a:extLst>
          </p:cNvPr>
          <p:cNvSpPr txBox="1">
            <a:spLocks/>
          </p:cNvSpPr>
          <p:nvPr/>
        </p:nvSpPr>
        <p:spPr bwMode="auto">
          <a:xfrm>
            <a:off x="594939" y="479388"/>
            <a:ext cx="8525710" cy="65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lvl1pPr algn="l" defTabSz="457200" rtl="0" eaLnBrk="0" fontAlgn="base" hangingPunct="0">
              <a:lnSpc>
                <a:spcPct val="85000"/>
              </a:lnSpc>
              <a:spcBef>
                <a:spcPct val="0"/>
              </a:spcBef>
              <a:spcAft>
                <a:spcPct val="0"/>
              </a:spcAft>
              <a:defRPr sz="3200" kern="1200">
                <a:solidFill>
                  <a:schemeClr val="bg2"/>
                </a:solidFill>
                <a:latin typeface="Arial"/>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a:lstStyle>
          <a:p>
            <a:r>
              <a:rPr lang="en-US" dirty="0"/>
              <a:t>Progress on the toy game</a:t>
            </a:r>
          </a:p>
        </p:txBody>
      </p:sp>
    </p:spTree>
    <p:extLst>
      <p:ext uri="{BB962C8B-B14F-4D97-AF65-F5344CB8AC3E}">
        <p14:creationId xmlns:p14="http://schemas.microsoft.com/office/powerpoint/2010/main" val="14338814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U_Preso_4x3_v6">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Stanford">
      <a:majorFont>
        <a:latin typeface="Source Sans Pro Semibold"/>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anford2" id="{06E91E6C-6B2A-4F46-846E-602A5BB9E12D}" vid="{5E64A965-E77B-434D-B071-E1789E42C2BE}"/>
    </a:ext>
  </a:extLst>
</a:theme>
</file>

<file path=ppt/theme/theme2.xml><?xml version="1.0" encoding="utf-8"?>
<a:theme xmlns:a="http://schemas.openxmlformats.org/drawingml/2006/main" name="SU_Template_TopBar">
  <a:themeElements>
    <a:clrScheme name="Custom 3">
      <a:dk1>
        <a:srgbClr val="000000"/>
      </a:dk1>
      <a:lt1>
        <a:srgbClr val="FFFFFF"/>
      </a:lt1>
      <a:dk2>
        <a:srgbClr val="DAD7CB"/>
      </a:dk2>
      <a:lt2>
        <a:srgbClr val="8C1515"/>
      </a:lt2>
      <a:accent1>
        <a:srgbClr val="8D3C1E"/>
      </a:accent1>
      <a:accent2>
        <a:srgbClr val="00505C"/>
      </a:accent2>
      <a:accent3>
        <a:srgbClr val="53284F"/>
      </a:accent3>
      <a:accent4>
        <a:srgbClr val="FF7F00"/>
      </a:accent4>
      <a:accent5>
        <a:srgbClr val="4D4F53"/>
      </a:accent5>
      <a:accent6>
        <a:srgbClr val="D2C295"/>
      </a:accent6>
      <a:hlink>
        <a:srgbClr val="A4001D"/>
      </a:hlink>
      <a:folHlink>
        <a:srgbClr val="000000"/>
      </a:folHlink>
    </a:clrScheme>
    <a:fontScheme name="Stanford">
      <a:majorFont>
        <a:latin typeface="Source Sans Pro Semibold"/>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anford2" id="{06E91E6C-6B2A-4F46-846E-602A5BB9E12D}" vid="{B6AE6E83-346F-EE4A-91B5-A6FB5025A94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SU_Preso_4x3_v6</Template>
  <TotalTime>13665</TotalTime>
  <Words>2840</Words>
  <Application>Microsoft Macintosh PowerPoint</Application>
  <PresentationFormat>On-screen Show (4:3)</PresentationFormat>
  <Paragraphs>394</Paragraphs>
  <Slides>39</Slides>
  <Notes>22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Arial</vt:lpstr>
      <vt:lpstr>Calibri</vt:lpstr>
      <vt:lpstr>Cambria Math</vt:lpstr>
      <vt:lpstr>Source Sans Pro</vt:lpstr>
      <vt:lpstr>Source Sans Pro Semibold</vt:lpstr>
      <vt:lpstr>Symbol</vt:lpstr>
      <vt:lpstr>Wingdings</vt:lpstr>
      <vt:lpstr>SU_Preso_4x3_v6</vt:lpstr>
      <vt:lpstr>SU_Template_TopBar</vt:lpstr>
      <vt:lpstr>Limitations of Threat Modeling in Adversarial Machine Learning</vt:lpstr>
      <vt:lpstr>The state of adversarial machine learning</vt:lpstr>
      <vt:lpstr>Adversarial examples</vt:lpstr>
      <vt:lpstr>PowerPoint Presentation</vt:lpstr>
      <vt:lpstr>PowerPoint Presentation</vt:lpstr>
      <vt:lpstr>PowerPoint Presentation</vt:lpstr>
      <vt:lpstr>The standard game [Gilmer et al.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Adversarial examples are hard! </vt:lpstr>
      <vt:lpstr>PowerPoint Presentation</vt:lpstr>
      <vt:lpstr>Recap on the standard game</vt:lpstr>
      <vt:lpstr>Recap on the standard game</vt:lpstr>
      <vt:lpstr>ML in security/safety critical environments</vt:lpstr>
      <vt:lpstr>Is the standard game relevant?</vt:lpstr>
      <vt:lpstr>PowerPoint Presentation</vt:lpstr>
      <vt:lpstr>Is the standard game relevant?</vt:lpstr>
      <vt:lpstr>PowerPoint Presentation</vt:lpstr>
      <vt:lpstr>Is the standard game relevant?</vt:lpstr>
      <vt:lpstr>PowerPoint Presentation</vt:lpstr>
      <vt:lpstr>Is the standard game relevant?</vt:lpstr>
      <vt:lpstr>PowerPoint Presentation</vt:lpstr>
      <vt:lpstr>Is the standard game relevant?</vt:lpstr>
      <vt:lpstr>Is the standard game relevant?</vt:lpstr>
      <vt:lpstr>Where else could the game be relevant?</vt:lpstr>
      <vt:lpstr>Steps forward</vt:lpstr>
      <vt:lpstr>PowerPoint Presentation</vt:lpstr>
      <vt:lpstr>Backup slides</vt:lpstr>
      <vt:lpstr>The multi-perturbation robustness trade-off</vt:lpstr>
      <vt:lpstr>The standard game [Gilmer et al. 2018]</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Developments in Adversarial Machine Learning</dc:title>
  <dc:creator>florian.tramer@gmail.com</dc:creator>
  <dc:description>2012 PowerPoint template redesign</dc:description>
  <cp:lastModifiedBy>florian.tramer@gmail.com</cp:lastModifiedBy>
  <cp:revision>338</cp:revision>
  <cp:lastPrinted>2019-10-14T18:38:47Z</cp:lastPrinted>
  <dcterms:created xsi:type="dcterms:W3CDTF">2019-09-17T06:56:50Z</dcterms:created>
  <dcterms:modified xsi:type="dcterms:W3CDTF">2020-02-24T18:28:27Z</dcterms:modified>
</cp:coreProperties>
</file>