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9" r:id="rId2"/>
  </p:sldMasterIdLst>
  <p:notesMasterIdLst>
    <p:notesMasterId r:id="rId29"/>
  </p:notesMasterIdLst>
  <p:handoutMasterIdLst>
    <p:handoutMasterId r:id="rId30"/>
  </p:handoutMasterIdLst>
  <p:sldIdLst>
    <p:sldId id="304" r:id="rId3"/>
    <p:sldId id="314" r:id="rId4"/>
    <p:sldId id="328" r:id="rId5"/>
    <p:sldId id="326" r:id="rId6"/>
    <p:sldId id="334" r:id="rId7"/>
    <p:sldId id="347" r:id="rId8"/>
    <p:sldId id="316" r:id="rId9"/>
    <p:sldId id="317" r:id="rId10"/>
    <p:sldId id="318" r:id="rId11"/>
    <p:sldId id="319" r:id="rId12"/>
    <p:sldId id="320" r:id="rId13"/>
    <p:sldId id="335" r:id="rId14"/>
    <p:sldId id="321" r:id="rId15"/>
    <p:sldId id="343" r:id="rId16"/>
    <p:sldId id="322" r:id="rId17"/>
    <p:sldId id="336" r:id="rId18"/>
    <p:sldId id="337" r:id="rId19"/>
    <p:sldId id="338" r:id="rId20"/>
    <p:sldId id="339" r:id="rId21"/>
    <p:sldId id="344" r:id="rId22"/>
    <p:sldId id="346" r:id="rId23"/>
    <p:sldId id="340" r:id="rId24"/>
    <p:sldId id="341" r:id="rId25"/>
    <p:sldId id="342" r:id="rId26"/>
    <p:sldId id="324" r:id="rId27"/>
    <p:sldId id="325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340BCA-F848-6343-B425-58D001C192CC}">
          <p14:sldIdLst>
            <p14:sldId id="304"/>
            <p14:sldId id="314"/>
            <p14:sldId id="328"/>
            <p14:sldId id="326"/>
            <p14:sldId id="334"/>
            <p14:sldId id="347"/>
            <p14:sldId id="316"/>
            <p14:sldId id="317"/>
            <p14:sldId id="318"/>
            <p14:sldId id="319"/>
            <p14:sldId id="320"/>
            <p14:sldId id="335"/>
            <p14:sldId id="321"/>
            <p14:sldId id="343"/>
            <p14:sldId id="322"/>
            <p14:sldId id="336"/>
            <p14:sldId id="337"/>
            <p14:sldId id="338"/>
            <p14:sldId id="339"/>
            <p14:sldId id="344"/>
            <p14:sldId id="346"/>
            <p14:sldId id="340"/>
            <p14:sldId id="341"/>
            <p14:sldId id="342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pos="2857" userDrawn="1">
          <p15:clr>
            <a:srgbClr val="A4A3A4"/>
          </p15:clr>
        </p15:guide>
        <p15:guide id="2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EAEAEA"/>
    <a:srgbClr val="B4B400"/>
    <a:srgbClr val="7D9376"/>
    <a:srgbClr val="FF9E26"/>
    <a:srgbClr val="00A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4"/>
    <p:restoredTop sz="90441"/>
  </p:normalViewPr>
  <p:slideViewPr>
    <p:cSldViewPr snapToGrid="0" snapToObjects="1">
      <p:cViewPr varScale="1">
        <p:scale>
          <a:sx n="93" d="100"/>
          <a:sy n="93" d="100"/>
        </p:scale>
        <p:origin x="1656" y="200"/>
      </p:cViewPr>
      <p:guideLst>
        <p:guide pos="2857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444570-1807-7F4D-ABE3-6C543FC4D5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456A1-6634-164F-8EB8-06864814F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E1A1BEF-1512-654E-9478-70945693218B}" type="datetimeFigureOut">
              <a:rPr lang="en-US" altLang="en-US"/>
              <a:pPr/>
              <a:t>9/21/18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31F8B-8788-CF42-B011-BEA34FA41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2B726-8B93-0C4E-80DF-6A3C3FAF68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93C84B6-78FB-0F44-A837-2E8DE39C60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B06FC0-A5CD-E54D-8FCE-EB4E07D1E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5CB63-E90A-8C4B-9521-506B00C43C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48E2014-5D9A-954F-A6AC-3995E514D816}" type="datetimeFigureOut">
              <a:rPr lang="en-US" altLang="en-US"/>
              <a:pPr/>
              <a:t>9/21/18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9B313EE-B578-A14A-AB22-0A2E6B009B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6720E5-5B7D-714E-B317-96A2B1DDD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A60AF-5498-3047-9A0F-0ADF3837F9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D34F1-8C93-5343-A8A9-095CACE76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F4D1640-894C-2743-A05F-0E57BD1863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give a brief overview of current state of research on adversarial examples. </a:t>
            </a:r>
            <a:br>
              <a:rPr lang="en-US" dirty="0"/>
            </a:br>
            <a:r>
              <a:rPr lang="en-US" dirty="0"/>
              <a:t>Then I’ll discuss what we think this does (or doesn’t) mean for the future of ad blocking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159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 balls are intellectually / academically interesting (i.e., even this is hard), but pretty irrelevant in practice</a:t>
            </a:r>
          </a:p>
          <a:p>
            <a:r>
              <a:rPr lang="en-US" dirty="0"/>
              <a:t>Conservative measure of perceptual similarity (low norm implies perceptual similarity)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485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 blocking currently: mostly no ML, detecting origin of ads, rule-based</a:t>
            </a:r>
          </a:p>
          <a:p>
            <a:endParaRPr lang="en-US" dirty="0"/>
          </a:p>
          <a:p>
            <a:r>
              <a:rPr lang="en-US" dirty="0"/>
              <a:t>+ 3min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150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idea: mirror the way humans detect ads (remember Andrew NG’s tweet, &lt;1sec)</a:t>
            </a:r>
          </a:p>
          <a:p>
            <a:r>
              <a:rPr lang="en-US" dirty="0" err="1"/>
              <a:t>Storey</a:t>
            </a:r>
            <a:r>
              <a:rPr lang="en-US" dirty="0"/>
              <a:t>, Reisman, Mayer, Narayanan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126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examples of ad-choice logos found in the wild. Different dimensions, spacing, coloring, transparency, text or no text etc.</a:t>
            </a:r>
          </a:p>
          <a:p>
            <a:r>
              <a:rPr lang="en-US" dirty="0"/>
              <a:t>Difficult to brute-force</a:t>
            </a:r>
          </a:p>
          <a:p>
            <a:r>
              <a:rPr lang="en-US" dirty="0"/>
              <a:t>YOLO =&gt; method used by Sentinel</a:t>
            </a:r>
          </a:p>
          <a:p>
            <a:endParaRPr lang="en-US" dirty="0"/>
          </a:p>
          <a:p>
            <a:r>
              <a:rPr lang="en-US" dirty="0"/>
              <a:t>+ 4min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787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 provider has incentive for ad blocker to fail, without impacting human perception of the ad: classical adversarial example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043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provider has incentive to “punish” </a:t>
            </a:r>
            <a:r>
              <a:rPr lang="en-US" dirty="0" err="1"/>
              <a:t>adblock</a:t>
            </a:r>
            <a:r>
              <a:rPr lang="en-US" dirty="0"/>
              <a:t> users (as with </a:t>
            </a:r>
            <a:r>
              <a:rPr lang="en-US" dirty="0" err="1"/>
              <a:t>adblock</a:t>
            </a:r>
            <a:r>
              <a:rPr lang="en-US" dirty="0"/>
              <a:t>-blockers today). Ad blocker has to be robust to adversarial changes in benign content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329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Adblocking ticks all the boxes that make crafting adversarial examples easy</a:t>
            </a:r>
          </a:p>
          <a:p>
            <a:endParaRPr lang="en-US" dirty="0"/>
          </a:p>
          <a:p>
            <a:r>
              <a:rPr lang="en-US" dirty="0"/>
              <a:t>+4min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948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</a:t>
            </a:r>
            <a:r>
              <a:rPr lang="en-US"/>
              <a:t>CAPTCHAS have fallen </a:t>
            </a:r>
            <a:r>
              <a:rPr lang="en-US" dirty="0"/>
              <a:t>out of fashion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908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Scale, rotation invariant image matching</a:t>
            </a:r>
          </a:p>
          <a:p>
            <a:r>
              <a:rPr lang="en-US" dirty="0"/>
              <a:t>Different gaussian </a:t>
            </a:r>
            <a:r>
              <a:rPr lang="en-US" dirty="0" err="1"/>
              <a:t>smoothings</a:t>
            </a:r>
            <a:r>
              <a:rPr lang="en-US" dirty="0"/>
              <a:t>: find local minima, maxima =&gt; edges, corners, </a:t>
            </a:r>
            <a:r>
              <a:rPr lang="en-US" dirty="0" err="1"/>
              <a:t>etc</a:t>
            </a:r>
            <a:r>
              <a:rPr lang="en-US" dirty="0"/>
              <a:t> =&gt; </a:t>
            </a:r>
            <a:r>
              <a:rPr lang="en-US" dirty="0" err="1"/>
              <a:t>keypoints</a:t>
            </a:r>
            <a:r>
              <a:rPr lang="en-US" dirty="0"/>
              <a:t>, descriptor for each </a:t>
            </a:r>
            <a:r>
              <a:rPr lang="en-US" dirty="0" err="1"/>
              <a:t>keypoint</a:t>
            </a:r>
            <a:r>
              <a:rPr lang="en-US" dirty="0"/>
              <a:t> (orientation)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008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01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about 5 years, we’ve witnessed a deep learning revolution. All started with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343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quickly spread to diverse areas such as game playing, self-driving cars, medicine. And not clear where this trend will end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Striking quote by Andres Ng: optimistic but sentiment is compelling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7291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view is challenged when ML is applied to security sensitive areas</a:t>
            </a:r>
          </a:p>
          <a:p>
            <a:r>
              <a:rPr lang="en-US" dirty="0"/>
              <a:t>Recent example: using ML to detect and block </a:t>
            </a:r>
            <a:r>
              <a:rPr lang="en-US" dirty="0" err="1"/>
              <a:t>facebook</a:t>
            </a:r>
            <a:r>
              <a:rPr lang="en-US" dirty="0"/>
              <a:t> 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994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revolution mean for privacy/security researchers: A rich pipeline with hard problems at every step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501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revolution mean for privacy/security researchers: A rich pipeline with hard problems at every step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136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92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Mirroring deep learning, what started with images has quickly moved on to cover a wide range of cyber-physical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5677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Adversarial training: basically worst-case data augmentation under a given attack model. Past year has seen some first cool examples of provable defenses</a:t>
            </a:r>
          </a:p>
          <a:p>
            <a:endParaRPr lang="en-US" dirty="0"/>
          </a:p>
          <a:p>
            <a:r>
              <a:rPr lang="en-US" dirty="0"/>
              <a:t>9min + 3min at this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89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8EAD9E-72A3-944E-A035-9843ED48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7AB35320-660C-3448-ADB5-E97F4C32A5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63" y="6510338"/>
            <a:ext cx="1819275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397166"/>
            <a:ext cx="8229600" cy="82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4798696"/>
            <a:ext cx="6059488" cy="27432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3221797"/>
            <a:ext cx="8229600" cy="615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none" spc="30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2988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955678" y="1211580"/>
            <a:ext cx="7700963" cy="5012056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800" baseline="0"/>
            </a:lvl1pPr>
            <a:lvl2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  <a:lvl3pPr marL="687388" indent="-342900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030287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1258888" indent="-227013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518E6B2-4DD5-C846-9A29-96DC3EA6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512" y="6494463"/>
            <a:ext cx="846137" cy="363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AC13E6D5-74F7-484E-B15D-5FF0E9020B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48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63CDD7B-BE96-124A-A054-CD26BE013BBD}"/>
              </a:ext>
            </a:extLst>
          </p:cNvPr>
          <p:cNvSpPr txBox="1">
            <a:spLocks/>
          </p:cNvSpPr>
          <p:nvPr/>
        </p:nvSpPr>
        <p:spPr>
          <a:xfrm>
            <a:off x="60325" y="11113"/>
            <a:ext cx="457200" cy="6096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E5C1A5D3-D414-0847-B000-D37850D384AC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1211580"/>
            <a:ext cx="3779838" cy="50120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806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1211581"/>
            <a:ext cx="7707862" cy="242214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8" y="3788418"/>
            <a:ext cx="7707313" cy="242214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844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1211582"/>
            <a:ext cx="3779838" cy="24307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3783329"/>
            <a:ext cx="3779838" cy="24403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242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8" y="1211582"/>
            <a:ext cx="3787775" cy="24307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3787484"/>
            <a:ext cx="3781425" cy="243615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1211582"/>
            <a:ext cx="3779838" cy="24307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3787484"/>
            <a:ext cx="3779838" cy="243615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53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DC734-7D37-F14F-8802-CED2863F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C1671D62-0EF5-6A4D-A401-1D76F60E9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6510338"/>
            <a:ext cx="18176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8" y="2051687"/>
            <a:ext cx="2954337" cy="123444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8" y="3429000"/>
            <a:ext cx="2954337" cy="124396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2046816"/>
            <a:ext cx="1951038" cy="260138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3851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310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87051C5-A5E5-0D4E-9C4A-2382957B8D6F}"/>
              </a:ext>
            </a:extLst>
          </p:cNvPr>
          <p:cNvSpPr txBox="1">
            <a:spLocks/>
          </p:cNvSpPr>
          <p:nvPr/>
        </p:nvSpPr>
        <p:spPr>
          <a:xfrm>
            <a:off x="60325" y="11113"/>
            <a:ext cx="457200" cy="6096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2801AAFE-D397-5447-BCC8-F71B8ECD31B4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1211580"/>
            <a:ext cx="3779838" cy="5012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4151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1211581"/>
            <a:ext cx="7707862" cy="24221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8" y="3788418"/>
            <a:ext cx="7707313" cy="24221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8004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1211582"/>
            <a:ext cx="3779838" cy="24307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3783329"/>
            <a:ext cx="3779838" cy="24403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1208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8" y="1211582"/>
            <a:ext cx="3787775" cy="24307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3787484"/>
            <a:ext cx="3781425" cy="24361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1211582"/>
            <a:ext cx="3779838" cy="24307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3787484"/>
            <a:ext cx="3779838" cy="24361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9642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0DFD5114-4A61-E741-ACF1-13F116766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6415088"/>
            <a:ext cx="204628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997527-60D6-B948-8E32-E9D75AE78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1" title="Stanford University">
            <a:extLst>
              <a:ext uri="{FF2B5EF4-FFF2-40B4-BE49-F238E27FC236}">
                <a16:creationId xmlns:a16="http://schemas.microsoft.com/office/drawing/2014/main" id="{FCDF515B-1CCE-1D4D-BCF0-F2CF3C251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6510338"/>
            <a:ext cx="18176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03850"/>
            <a:ext cx="8229600" cy="82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4798696"/>
            <a:ext cx="6059488" cy="27432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3228481"/>
            <a:ext cx="8229600" cy="615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5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3A85C2-0FA9-EB42-B7BC-76BED5CF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0" title="Stanford University">
            <a:extLst>
              <a:ext uri="{FF2B5EF4-FFF2-40B4-BE49-F238E27FC236}">
                <a16:creationId xmlns:a16="http://schemas.microsoft.com/office/drawing/2014/main" id="{C47FEC19-42E5-E04F-B287-E1934F71E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6510338"/>
            <a:ext cx="18176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8" y="2051687"/>
            <a:ext cx="2954337" cy="123444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8" y="3429000"/>
            <a:ext cx="2954337" cy="124396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2046816"/>
            <a:ext cx="1951038" cy="260138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2328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>
            <a:extLst>
              <a:ext uri="{FF2B5EF4-FFF2-40B4-BE49-F238E27FC236}">
                <a16:creationId xmlns:a16="http://schemas.microsoft.com/office/drawing/2014/main" id="{DE278121-BDA7-3A4A-8B75-D23390B89E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479425"/>
            <a:ext cx="7707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BBCEF-37B7-824D-BA1B-CBFF92512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1204913"/>
            <a:ext cx="7707313" cy="50180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53E4EC6-9B39-464E-95E9-784BB2001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8" y="6415088"/>
            <a:ext cx="846137" cy="363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E7F07FF-867B-A34D-A038-6F97AD2BC23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79C5A5-5DEB-2444-B6D5-CB68E8002BF6}"/>
              </a:ext>
            </a:extLst>
          </p:cNvPr>
          <p:cNvSpPr/>
          <p:nvPr/>
        </p:nvSpPr>
        <p:spPr>
          <a:xfrm>
            <a:off x="0" y="0"/>
            <a:ext cx="457200" cy="6867525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</p:sldLayoutIdLst>
  <p:transition/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 kern="1200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293C94AA-7023-554C-8C62-296A7096BB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479425"/>
            <a:ext cx="7707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F1CB1-865E-3743-B3AE-3C84855E8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1204913"/>
            <a:ext cx="7707313" cy="50180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EB6B97-942D-384E-8A2F-955FEBEC4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8" y="6428736"/>
            <a:ext cx="846137" cy="363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AC13E6D5-74F7-484E-B15D-5FF0E9020B7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92B06-537E-5449-B20E-ED500AB05667}"/>
              </a:ext>
            </a:extLst>
          </p:cNvPr>
          <p:cNvSpPr/>
          <p:nvPr/>
        </p:nvSpPr>
        <p:spPr>
          <a:xfrm>
            <a:off x="-11113" y="0"/>
            <a:ext cx="9155113" cy="4572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8C1515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</p:sldLayoutIdLst>
  <p:transition/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 cap="none" spc="20" baseline="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tif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7.tiff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7.tiff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tiff"/><Relationship Id="rId11" Type="http://schemas.openxmlformats.org/officeDocument/2006/relationships/image" Target="../media/image52.tiff"/><Relationship Id="rId5" Type="http://schemas.openxmlformats.org/officeDocument/2006/relationships/image" Target="../media/image45.tiff"/><Relationship Id="rId10" Type="http://schemas.openxmlformats.org/officeDocument/2006/relationships/image" Target="../media/image51.png"/><Relationship Id="rId4" Type="http://schemas.openxmlformats.org/officeDocument/2006/relationships/image" Target="../media/image44.tiff"/><Relationship Id="rId9" Type="http://schemas.openxmlformats.org/officeDocument/2006/relationships/image" Target="../media/image49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13" Type="http://schemas.openxmlformats.org/officeDocument/2006/relationships/image" Target="../media/image53.png"/><Relationship Id="rId3" Type="http://schemas.openxmlformats.org/officeDocument/2006/relationships/image" Target="../media/image44.tiff"/><Relationship Id="rId7" Type="http://schemas.openxmlformats.org/officeDocument/2006/relationships/image" Target="../media/image54.png"/><Relationship Id="rId12" Type="http://schemas.openxmlformats.org/officeDocument/2006/relationships/image" Target="../media/image5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47.tiff"/><Relationship Id="rId5" Type="http://schemas.openxmlformats.org/officeDocument/2006/relationships/image" Target="../media/image46.tiff"/><Relationship Id="rId10" Type="http://schemas.openxmlformats.org/officeDocument/2006/relationships/image" Target="../media/image51.png"/><Relationship Id="rId4" Type="http://schemas.openxmlformats.org/officeDocument/2006/relationships/image" Target="../media/image45.tiff"/><Relationship Id="rId9" Type="http://schemas.openxmlformats.org/officeDocument/2006/relationships/image" Target="../media/image4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42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tif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image" Target="../media/image65.tiff"/><Relationship Id="rId7" Type="http://schemas.openxmlformats.org/officeDocument/2006/relationships/image" Target="../media/image69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tiff"/><Relationship Id="rId11" Type="http://schemas.openxmlformats.org/officeDocument/2006/relationships/image" Target="../media/image73.tiff"/><Relationship Id="rId5" Type="http://schemas.openxmlformats.org/officeDocument/2006/relationships/image" Target="../media/image67.tiff"/><Relationship Id="rId10" Type="http://schemas.openxmlformats.org/officeDocument/2006/relationships/image" Target="../media/image72.png"/><Relationship Id="rId4" Type="http://schemas.openxmlformats.org/officeDocument/2006/relationships/image" Target="../media/image66.tiff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71156310-A74E-7943-864C-A7C7E937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5" y="1478395"/>
            <a:ext cx="8229600" cy="823913"/>
          </a:xfrm>
        </p:spPr>
        <p:txBody>
          <a:bodyPr/>
          <a:lstStyle/>
          <a:p>
            <a:r>
              <a:rPr lang="en-US" b="1" dirty="0"/>
              <a:t>What's next for adversarial ML?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A9653-A2B0-0B4A-AED5-E0E41BDFE7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28402" y="3340245"/>
            <a:ext cx="6059488" cy="2326264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000" b="1" dirty="0"/>
              <a:t>Florian Tramèr</a:t>
            </a:r>
          </a:p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000" dirty="0"/>
              <a:t>EPFL</a:t>
            </a:r>
          </a:p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000" dirty="0"/>
              <a:t>July 9</a:t>
            </a:r>
            <a:r>
              <a:rPr lang="en-US" sz="2000" baseline="30000" dirty="0"/>
              <a:t>th</a:t>
            </a:r>
            <a:r>
              <a:rPr lang="en-US" sz="2000" dirty="0"/>
              <a:t> 2018</a:t>
            </a:r>
          </a:p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defRPr/>
            </a:pPr>
            <a:r>
              <a:rPr lang="en-US" sz="2000" dirty="0"/>
              <a:t>Joint work with Gili </a:t>
            </a:r>
            <a:r>
              <a:rPr lang="en-US" sz="2000" dirty="0" err="1"/>
              <a:t>Rusak</a:t>
            </a:r>
            <a:r>
              <a:rPr lang="en-US" sz="2000" dirty="0"/>
              <a:t>, Giancarlo Pellegrino and Dan </a:t>
            </a:r>
            <a:r>
              <a:rPr lang="en-US" sz="2000" dirty="0" err="1"/>
              <a:t>Boneh</a:t>
            </a:r>
            <a:endParaRPr lang="en-US" sz="20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5124E63-58DD-AC46-93B6-18294A31E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345" y="2302308"/>
            <a:ext cx="8229600" cy="6159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cap="none" dirty="0">
                <a:solidFill>
                  <a:schemeClr val="bg2"/>
                </a:solidFill>
                <a:ea typeface="+mn-ea"/>
                <a:cs typeface="+mn-cs"/>
              </a:rPr>
              <a:t>(and why ad-blockers should care)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30DC4-6DBB-8D46-A192-11BC903976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76" y="1486370"/>
            <a:ext cx="7996593" cy="46518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Current approach: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Fix a ”toy” attack model (e.g., some l</a:t>
            </a:r>
            <a:r>
              <a:rPr lang="en-US" baseline="-25000" dirty="0"/>
              <a:t>∞</a:t>
            </a:r>
            <a:r>
              <a:rPr lang="en-US" dirty="0"/>
              <a:t> ball) 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Directly optimize over the robustness measure</a:t>
            </a:r>
          </a:p>
          <a:p>
            <a:pPr lvl="3">
              <a:buFont typeface="Symbol" pitchFamily="2" charset="2"/>
              <a:buChar char="Þ"/>
            </a:pPr>
            <a:r>
              <a:rPr lang="en-US" dirty="0"/>
              <a:t>Defenses do not generalize to other attack models</a:t>
            </a:r>
          </a:p>
          <a:p>
            <a:pPr lvl="3">
              <a:buFont typeface="Symbol" pitchFamily="2" charset="2"/>
              <a:buChar char="Þ"/>
            </a:pPr>
            <a:r>
              <a:rPr lang="en-US" dirty="0"/>
              <a:t>Defenses are meaningless for applied security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do we want?</a:t>
            </a:r>
          </a:p>
          <a:p>
            <a:pPr lvl="2"/>
            <a:r>
              <a:rPr lang="en-US" dirty="0"/>
              <a:t>Model is “always correct” </a:t>
            </a:r>
            <a:r>
              <a:rPr lang="en-US" sz="1600" dirty="0"/>
              <a:t>(sure, why not?)</a:t>
            </a:r>
          </a:p>
          <a:p>
            <a:pPr lvl="2"/>
            <a:r>
              <a:rPr lang="en-US" dirty="0"/>
              <a:t>Model has blind spots that are “hard to find”</a:t>
            </a:r>
          </a:p>
          <a:p>
            <a:pPr lvl="3"/>
            <a:r>
              <a:rPr lang="en-US" dirty="0"/>
              <a:t>“Non-information-theoretic” notions of robustness?</a:t>
            </a:r>
          </a:p>
          <a:p>
            <a:pPr lvl="3"/>
            <a:r>
              <a:rPr lang="en-US" dirty="0"/>
              <a:t>CAPTCHA threat model is interesting to think about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A3FC0-575E-824A-B657-DB0280FF1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479BD-AD92-484C-AF18-55C7BFE038DA}"/>
              </a:ext>
            </a:extLst>
          </p:cNvPr>
          <p:cNvSpPr txBox="1">
            <a:spLocks/>
          </p:cNvSpPr>
          <p:nvPr/>
        </p:nvSpPr>
        <p:spPr bwMode="auto">
          <a:xfrm>
            <a:off x="948776" y="479388"/>
            <a:ext cx="7707862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Do we have a realistic threat model? </a:t>
            </a:r>
            <a:r>
              <a:rPr lang="en-US" sz="1400" dirty="0"/>
              <a:t>(no…)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95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137E-4C8F-C043-9E4B-1E90B500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9" y="858982"/>
            <a:ext cx="7707862" cy="5527963"/>
          </a:xfrm>
        </p:spPr>
        <p:txBody>
          <a:bodyPr anchor="ctr"/>
          <a:lstStyle/>
          <a:p>
            <a:pPr algn="ctr"/>
            <a:r>
              <a:rPr lang="en-US" sz="4000" b="1" cap="small" dirty="0"/>
              <a:t>Adversarial examples </a:t>
            </a:r>
            <a:br>
              <a:rPr lang="en-US" sz="4000" b="1" cap="small" dirty="0"/>
            </a:br>
            <a:r>
              <a:rPr lang="en-US" sz="4000" b="1" cap="small" dirty="0"/>
              <a:t>are here to stay!</a:t>
            </a:r>
            <a:br>
              <a:rPr lang="en-US" sz="3600" cap="small" dirty="0"/>
            </a:b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many things that humans can do “robustly”, ML will fail miserably!</a:t>
            </a:r>
            <a:endParaRPr lang="en-US" cap="small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B02D8-824C-FE49-B779-9B64348AF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62369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FAD-2EAF-764C-9C1B-ABDE2DEF5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24D216-FC4E-7B4A-8AC4-D359E8BAEE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3782290"/>
            <a:ext cx="7700963" cy="244134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Ad blocking is a “cat &amp; mouse” game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Ad blockers build crowd-sourced filter lists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Ad providers switch origins</a:t>
            </a:r>
          </a:p>
          <a:p>
            <a:pPr marL="801688" lvl="2" indent="-457200">
              <a:buFont typeface="+mj-lt"/>
              <a:buAutoNum type="arabicPeriod"/>
            </a:pPr>
            <a:r>
              <a:rPr lang="en-US" dirty="0"/>
              <a:t>Rinse &amp; repeat</a:t>
            </a:r>
          </a:p>
          <a:p>
            <a:pPr marL="114300" lvl="1" indent="0">
              <a:buNone/>
            </a:pPr>
            <a:r>
              <a:rPr lang="en-US" sz="2400" dirty="0"/>
              <a:t> (4?) Content provider (e.g., Cloudflare) hosts the ads</a:t>
            </a:r>
          </a:p>
          <a:p>
            <a:pPr marL="114300" lvl="1" indent="0">
              <a:buNone/>
            </a:pPr>
            <a:endParaRPr lang="en-US" sz="2400" dirty="0"/>
          </a:p>
          <a:p>
            <a:pPr marL="344488" lvl="2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CCD102-1B0F-D24F-96CF-6FAB0C272630}"/>
              </a:ext>
            </a:extLst>
          </p:cNvPr>
          <p:cNvSpPr txBox="1">
            <a:spLocks/>
          </p:cNvSpPr>
          <p:nvPr/>
        </p:nvSpPr>
        <p:spPr bwMode="auto">
          <a:xfrm>
            <a:off x="948776" y="479388"/>
            <a:ext cx="7707862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A case study on ad-blocking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8A96A-6D08-DF46-B632-0B74297D69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497" y="1430741"/>
            <a:ext cx="2482132" cy="25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7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FAD-2EAF-764C-9C1B-ABDE2DEF5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13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24D216-FC4E-7B4A-8AC4-D359E8BAEE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878606" cy="1587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method: perceptual ad-blocking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Storey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2017)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Industry/legal trend: ads have to be clearly indicated  to humans</a:t>
            </a:r>
            <a:endParaRPr lang="en-US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CCD102-1B0F-D24F-96CF-6FAB0C272630}"/>
              </a:ext>
            </a:extLst>
          </p:cNvPr>
          <p:cNvSpPr txBox="1">
            <a:spLocks/>
          </p:cNvSpPr>
          <p:nvPr/>
        </p:nvSpPr>
        <p:spPr bwMode="auto">
          <a:xfrm>
            <a:off x="948776" y="479388"/>
            <a:ext cx="7707862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 case study on ad-blocking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0BE14-9D69-5042-88EC-FC8F67225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92" y="2359210"/>
            <a:ext cx="1696027" cy="312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5418B2-17D8-BC4C-9DB9-E82F64F6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526" y="2231871"/>
            <a:ext cx="2184400" cy="567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C2F64-777F-C749-B358-D81FAD281B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427" y="3569883"/>
            <a:ext cx="4766518" cy="314957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E91DF98-8178-C34F-AAE1-0C422068C89E}"/>
              </a:ext>
            </a:extLst>
          </p:cNvPr>
          <p:cNvGrpSpPr/>
          <p:nvPr/>
        </p:nvGrpSpPr>
        <p:grpSpPr>
          <a:xfrm>
            <a:off x="280758" y="4117055"/>
            <a:ext cx="3805965" cy="2032364"/>
            <a:chOff x="280758" y="4117055"/>
            <a:chExt cx="3805965" cy="20323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0E88F6-7C3A-C148-ADCC-6C06B16D233A}"/>
                </a:ext>
              </a:extLst>
            </p:cNvPr>
            <p:cNvSpPr txBox="1"/>
            <p:nvPr/>
          </p:nvSpPr>
          <p:spPr>
            <a:xfrm>
              <a:off x="280758" y="4117055"/>
              <a:ext cx="3805965" cy="15696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”[…] </a:t>
              </a:r>
              <a:r>
                <a:rPr 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we deliberately ignore all signals invisible to humans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, including URLs and markup. Instead we consider visual and behavioral information. […] </a:t>
              </a:r>
              <a:r>
                <a:rPr 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We expect perceptual ad blocking to be less prone to an "arms race.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8C0C7E-7916-D542-97EB-4A57EFF93E64}"/>
                </a:ext>
              </a:extLst>
            </p:cNvPr>
            <p:cNvSpPr txBox="1"/>
            <p:nvPr/>
          </p:nvSpPr>
          <p:spPr>
            <a:xfrm>
              <a:off x="1106129" y="5810865"/>
              <a:ext cx="19319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Storey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 2017)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C0E710D-69EB-8B41-A4D4-0193E031C2EF}"/>
              </a:ext>
            </a:extLst>
          </p:cNvPr>
          <p:cNvSpPr/>
          <p:nvPr/>
        </p:nvSpPr>
        <p:spPr>
          <a:xfrm>
            <a:off x="1106129" y="2920224"/>
            <a:ext cx="7348758" cy="6199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humans can detect ads, so can ML!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79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586C-EA40-6D40-8CCC-A9F48F609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Detecting ad logos is not trivial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BE2FA-AC9C-5D49-8B71-32574FCB3B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661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strict guidelines, or only loosely followed: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>
              <a:spcBef>
                <a:spcPts val="1656"/>
              </a:spcBef>
              <a:buFont typeface="+mj-lt"/>
              <a:buAutoNum type="arabicPeriod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D1D06-BDCD-D044-8A46-1CA0528A1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14</a:t>
            </a:fld>
            <a:endParaRPr lang="en-US" altLang="en-US"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438671-7BD5-CD4E-AABF-76E6261F1E36}"/>
              </a:ext>
            </a:extLst>
          </p:cNvPr>
          <p:cNvGrpSpPr/>
          <p:nvPr/>
        </p:nvGrpSpPr>
        <p:grpSpPr>
          <a:xfrm>
            <a:off x="1849798" y="1750761"/>
            <a:ext cx="5301529" cy="1398246"/>
            <a:chOff x="1849798" y="2108832"/>
            <a:chExt cx="5301529" cy="139824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74B530-6327-814F-8250-550435ECB123}"/>
                </a:ext>
              </a:extLst>
            </p:cNvPr>
            <p:cNvSpPr/>
            <p:nvPr/>
          </p:nvSpPr>
          <p:spPr>
            <a:xfrm>
              <a:off x="1849798" y="2108832"/>
              <a:ext cx="5301529" cy="139824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C0872A-6FB5-C840-A786-0412CE091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1069" y="3202599"/>
              <a:ext cx="1350000" cy="270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919AFC-8B15-5542-A1FA-D7224C5D2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337" y="2144857"/>
              <a:ext cx="1465715" cy="27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E848DC-4B37-3447-A3EE-85227C479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5179" y="2147389"/>
              <a:ext cx="1465715" cy="27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43E0CA-D795-5040-A38D-B871E067A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66085" y="3200227"/>
              <a:ext cx="1465715" cy="27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65C3C2-7565-FF47-BE0A-187F965F3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7335" y="2851107"/>
              <a:ext cx="1465715" cy="27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6A919D-6FB7-0541-BACE-EC0881EC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31069" y="2852293"/>
              <a:ext cx="1465714" cy="27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D682CE-609C-5041-8738-29C26F184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77337" y="2500801"/>
              <a:ext cx="1465715" cy="27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C69355-99A1-7E4E-8E34-73CDF15AC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31069" y="2500801"/>
              <a:ext cx="1350000" cy="270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B19505-CEB9-AD4A-B1A3-7E1922E2B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23346" y="2150565"/>
              <a:ext cx="1388572" cy="270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7557A6-29B4-344F-B333-616BAB31C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26444" y="3046490"/>
              <a:ext cx="342000" cy="27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5D3B96C-36AF-5E4C-BC65-F695634A6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2158" y="2694998"/>
              <a:ext cx="259200" cy="27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23DF9AE-7D05-4E49-BD0E-0F7725C13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9751" y="3043111"/>
              <a:ext cx="291892" cy="27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20F0EB-F523-3649-8719-41EE955B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07768" y="2694998"/>
              <a:ext cx="347143" cy="2700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B263714-4A04-FF40-B066-8C91053A7B81}"/>
              </a:ext>
            </a:extLst>
          </p:cNvPr>
          <p:cNvSpPr txBox="1"/>
          <p:nvPr/>
        </p:nvSpPr>
        <p:spPr>
          <a:xfrm>
            <a:off x="674872" y="3450805"/>
            <a:ext cx="6225550" cy="2929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>
              <a:spcBef>
                <a:spcPts val="456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Fuzzy hashing + OCR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Storey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2017)</a:t>
            </a:r>
          </a:p>
          <a:p>
            <a:pPr marL="400050" indent="-285750">
              <a:spcBef>
                <a:spcPts val="456"/>
              </a:spcBef>
              <a:buFont typeface="Symbol" pitchFamily="2" charset="2"/>
              <a:buChar char="Þ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Fuzzy hashing is very brittle (e.g., shift all pixels by 1)</a:t>
            </a:r>
          </a:p>
          <a:p>
            <a:pPr marL="400050" indent="-285750">
              <a:spcBef>
                <a:spcPts val="456"/>
              </a:spcBef>
              <a:buFont typeface="Symbol" pitchFamily="2" charset="2"/>
              <a:buChar char="Þ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OCR has adversarial examples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(Song &amp;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Shmatikov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2018)</a:t>
            </a:r>
          </a:p>
          <a:p>
            <a:pPr marL="114300">
              <a:spcBef>
                <a:spcPts val="12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Unsupervised feature detector (SIFT)</a:t>
            </a:r>
          </a:p>
          <a:p>
            <a:pPr marL="400050" indent="-285750">
              <a:buFont typeface="Symbol" pitchFamily="2" charset="2"/>
              <a:buChar char="Þ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More robust method for matching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object features (“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keypoints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pPr marL="114300">
              <a:spcBef>
                <a:spcPts val="12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Deep object detector (YOLO)</a:t>
            </a:r>
          </a:p>
          <a:p>
            <a:pPr marL="400050" indent="-285750">
              <a:spcBef>
                <a:spcPts val="0"/>
              </a:spcBef>
              <a:buFont typeface="Symbol" pitchFamily="2" charset="2"/>
              <a:buChar char="Þ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Supervised learning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0A6B244-22E1-8848-B3D8-9EA89BE50B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97444" y="4532297"/>
            <a:ext cx="3071207" cy="15151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EB358B5-693F-C14B-A529-A7CCB6FC6AA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058" y="5049004"/>
            <a:ext cx="2917005" cy="163009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354D421-364D-424E-B08B-F1EE269B9719}"/>
              </a:ext>
            </a:extLst>
          </p:cNvPr>
          <p:cNvGrpSpPr/>
          <p:nvPr/>
        </p:nvGrpSpPr>
        <p:grpSpPr>
          <a:xfrm>
            <a:off x="0" y="4703383"/>
            <a:ext cx="761832" cy="1595807"/>
            <a:chOff x="56973" y="5080424"/>
            <a:chExt cx="761832" cy="1595807"/>
          </a:xfrm>
        </p:grpSpPr>
        <p:sp>
          <p:nvSpPr>
            <p:cNvPr id="36" name="Left Brace 35">
              <a:extLst>
                <a:ext uri="{FF2B5EF4-FFF2-40B4-BE49-F238E27FC236}">
                  <a16:creationId xmlns:a16="http://schemas.microsoft.com/office/drawing/2014/main" id="{FF15F6B0-C7CE-A748-A90E-F4CED56C7D3B}"/>
                </a:ext>
              </a:extLst>
            </p:cNvPr>
            <p:cNvSpPr/>
            <p:nvPr/>
          </p:nvSpPr>
          <p:spPr>
            <a:xfrm>
              <a:off x="530939" y="5080424"/>
              <a:ext cx="287866" cy="1595807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8E052B-F395-6643-82D2-A1DBEF5956BD}"/>
                </a:ext>
              </a:extLst>
            </p:cNvPr>
            <p:cNvSpPr txBox="1"/>
            <p:nvPr/>
          </p:nvSpPr>
          <p:spPr>
            <a:xfrm rot="16200000">
              <a:off x="-377601" y="5647495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This talk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336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79DA80F-A6FE-F74A-A17C-8BE078A7396D}"/>
              </a:ext>
            </a:extLst>
          </p:cNvPr>
          <p:cNvSpPr/>
          <p:nvPr/>
        </p:nvSpPr>
        <p:spPr>
          <a:xfrm>
            <a:off x="152401" y="1628862"/>
            <a:ext cx="4544290" cy="4056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FC2E5-0ED2-3B4F-999F-111AA5F13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15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059F5-BF22-1F49-B2F7-4AD6B00F6669}"/>
              </a:ext>
            </a:extLst>
          </p:cNvPr>
          <p:cNvSpPr/>
          <p:nvPr/>
        </p:nvSpPr>
        <p:spPr>
          <a:xfrm>
            <a:off x="276704" y="2349524"/>
            <a:ext cx="2535382" cy="31564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1F5A5-39B0-9A4A-A4E7-7FB24C487005}"/>
              </a:ext>
            </a:extLst>
          </p:cNvPr>
          <p:cNvSpPr/>
          <p:nvPr/>
        </p:nvSpPr>
        <p:spPr>
          <a:xfrm>
            <a:off x="3295851" y="3145577"/>
            <a:ext cx="1176951" cy="156439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 blocker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6ACBFE-452D-5B40-A06A-F1A84531F006}"/>
              </a:ext>
            </a:extLst>
          </p:cNvPr>
          <p:cNvSpPr/>
          <p:nvPr/>
        </p:nvSpPr>
        <p:spPr>
          <a:xfrm>
            <a:off x="7396494" y="1964459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Content provider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693CD-140F-F24E-9C8E-9D5083F856FD}"/>
              </a:ext>
            </a:extLst>
          </p:cNvPr>
          <p:cNvSpPr/>
          <p:nvPr/>
        </p:nvSpPr>
        <p:spPr>
          <a:xfrm>
            <a:off x="7396494" y="4219304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 network</a:t>
            </a: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B277AF2F-972F-6B43-A9B3-4D5B6C1A7FE7}"/>
              </a:ext>
            </a:extLst>
          </p:cNvPr>
          <p:cNvCxnSpPr>
            <a:stCxn id="7" idx="1"/>
            <a:endCxn id="6" idx="0"/>
          </p:cNvCxnSpPr>
          <p:nvPr/>
        </p:nvCxnSpPr>
        <p:spPr>
          <a:xfrm rot="10800000" flipV="1">
            <a:off x="3884328" y="2746655"/>
            <a:ext cx="3512167" cy="39892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FE1FA-75D0-BE4F-8A9F-4EFC3C302B53}"/>
              </a:ext>
            </a:extLst>
          </p:cNvPr>
          <p:cNvGrpSpPr/>
          <p:nvPr/>
        </p:nvGrpSpPr>
        <p:grpSpPr>
          <a:xfrm>
            <a:off x="5575993" y="2067090"/>
            <a:ext cx="1204384" cy="1388802"/>
            <a:chOff x="5575993" y="1596026"/>
            <a:chExt cx="1204384" cy="13888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D1D32D-60E5-C040-9C7C-0935520A46E6}"/>
                </a:ext>
              </a:extLst>
            </p:cNvPr>
            <p:cNvGrpSpPr/>
            <p:nvPr/>
          </p:nvGrpSpPr>
          <p:grpSpPr>
            <a:xfrm>
              <a:off x="5575995" y="1596029"/>
              <a:ext cx="1204382" cy="1388799"/>
              <a:chOff x="5783154" y="1851822"/>
              <a:chExt cx="854544" cy="10066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62A4FE-D504-4A4A-B184-CCE848B54A3D}"/>
                  </a:ext>
                </a:extLst>
              </p:cNvPr>
              <p:cNvSpPr/>
              <p:nvPr/>
            </p:nvSpPr>
            <p:spPr>
              <a:xfrm>
                <a:off x="5783154" y="1870111"/>
                <a:ext cx="854544" cy="9883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r>
                  <a:rPr 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Vivamus vehicula leo a justo. Quisque nec augue. Morbi mauris wisi, aliquet vitae, dignissim eget, sollicitudin molestie,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5663B5-AFBF-9249-ADF7-44E470AB365C}"/>
                  </a:ext>
                </a:extLst>
              </p:cNvPr>
              <p:cNvSpPr/>
              <p:nvPr/>
            </p:nvSpPr>
            <p:spPr>
              <a:xfrm>
                <a:off x="5783537" y="1851822"/>
                <a:ext cx="436770" cy="4775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C7DEB3-9064-E74A-A1C0-4838A06590AA}"/>
                  </a:ext>
                </a:extLst>
              </p:cNvPr>
              <p:cNvSpPr/>
              <p:nvPr/>
            </p:nvSpPr>
            <p:spPr>
              <a:xfrm>
                <a:off x="6220690" y="1851823"/>
                <a:ext cx="416625" cy="477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501B-F477-374E-A393-01AA558EE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575993" y="1596026"/>
              <a:ext cx="616117" cy="658779"/>
            </a:xfrm>
            <a:prstGeom prst="rect">
              <a:avLst/>
            </a:prstGeom>
          </p:spPr>
        </p:pic>
      </p:grp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8497D85-D038-2842-9E97-1C82C1741A5B}"/>
              </a:ext>
            </a:extLst>
          </p:cNvPr>
          <p:cNvCxnSpPr>
            <a:stCxn id="8" idx="1"/>
            <a:endCxn id="9" idx="2"/>
          </p:cNvCxnSpPr>
          <p:nvPr/>
        </p:nvCxnSpPr>
        <p:spPr>
          <a:xfrm rot="10800000">
            <a:off x="6178186" y="3455893"/>
            <a:ext cx="1218308" cy="154560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37D98B-8C9E-4F40-B052-DDBB7750FADA}"/>
              </a:ext>
            </a:extLst>
          </p:cNvPr>
          <p:cNvGrpSpPr/>
          <p:nvPr/>
        </p:nvGrpSpPr>
        <p:grpSpPr>
          <a:xfrm>
            <a:off x="5443643" y="4219304"/>
            <a:ext cx="1469086" cy="1465722"/>
            <a:chOff x="5149508" y="3962659"/>
            <a:chExt cx="1469086" cy="14657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404CE2-E220-6840-B021-8CBB9A3F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1A6E491-4E6A-EB49-9A53-BC20E86B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78517EE-4DC2-2F46-8BF5-1F608CAB745E}"/>
              </a:ext>
            </a:extLst>
          </p:cNvPr>
          <p:cNvCxnSpPr>
            <a:stCxn id="6" idx="1"/>
            <a:endCxn id="5" idx="3"/>
          </p:cNvCxnSpPr>
          <p:nvPr/>
        </p:nvCxnSpPr>
        <p:spPr>
          <a:xfrm flipH="1">
            <a:off x="2812086" y="3927774"/>
            <a:ext cx="4837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7F878E-8D35-DB44-8837-EBC08AC79688}"/>
              </a:ext>
            </a:extLst>
          </p:cNvPr>
          <p:cNvGrpSpPr/>
          <p:nvPr/>
        </p:nvGrpSpPr>
        <p:grpSpPr>
          <a:xfrm>
            <a:off x="419838" y="2869098"/>
            <a:ext cx="2249110" cy="2317884"/>
            <a:chOff x="419838" y="2869098"/>
            <a:chExt cx="2249110" cy="23178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74E8A5B-C0BA-9B49-8462-CD316A2AC678}"/>
                </a:ext>
              </a:extLst>
            </p:cNvPr>
            <p:cNvGrpSpPr/>
            <p:nvPr/>
          </p:nvGrpSpPr>
          <p:grpSpPr>
            <a:xfrm>
              <a:off x="419838" y="2869098"/>
              <a:ext cx="2249110" cy="2317884"/>
              <a:chOff x="5575993" y="1596026"/>
              <a:chExt cx="1204384" cy="138880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DEF5CA6-7795-3747-810F-75081403F750}"/>
                  </a:ext>
                </a:extLst>
              </p:cNvPr>
              <p:cNvGrpSpPr/>
              <p:nvPr/>
            </p:nvGrpSpPr>
            <p:grpSpPr>
              <a:xfrm>
                <a:off x="5575995" y="1596029"/>
                <a:ext cx="1204382" cy="1388799"/>
                <a:chOff x="5783154" y="1851822"/>
                <a:chExt cx="854544" cy="1006648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B8A3E59-BC2C-4F4E-9035-94E9571C766F}"/>
                    </a:ext>
                  </a:extLst>
                </p:cNvPr>
                <p:cNvSpPr/>
                <p:nvPr/>
              </p:nvSpPr>
              <p:spPr>
                <a:xfrm>
                  <a:off x="5783154" y="1870111"/>
                  <a:ext cx="854544" cy="98835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r>
                    <a:rPr 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Vivamus vehicula leo a justo. Quisque nec augue. Morbi mauris wisi, aliquet vitae, dignissim eget, sollicitudin molestie,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5141863-2C10-0C42-8EB8-3515F607CA53}"/>
                    </a:ext>
                  </a:extLst>
                </p:cNvPr>
                <p:cNvSpPr/>
                <p:nvPr/>
              </p:nvSpPr>
              <p:spPr>
                <a:xfrm>
                  <a:off x="5783537" y="1851822"/>
                  <a:ext cx="436770" cy="477503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51D665E-7272-7A4D-A75E-35912F6D9088}"/>
                    </a:ext>
                  </a:extLst>
                </p:cNvPr>
                <p:cNvSpPr/>
                <p:nvPr/>
              </p:nvSpPr>
              <p:spPr>
                <a:xfrm>
                  <a:off x="6220690" y="1851823"/>
                  <a:ext cx="416625" cy="477504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6D18ADB-0B96-8D44-87D4-136BD206E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/>
              <a:stretch/>
            </p:blipFill>
            <p:spPr>
              <a:xfrm>
                <a:off x="5575993" y="1596026"/>
                <a:ext cx="616117" cy="658779"/>
              </a:xfrm>
              <a:prstGeom prst="rect">
                <a:avLst/>
              </a:prstGeom>
            </p:spPr>
          </p:pic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7DBF9D2-2060-1B4E-8A95-08CA69ADE3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0397" y="2883693"/>
              <a:ext cx="1085901" cy="10848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FC88EAD-89A2-3243-9BB3-2241E134FD65}"/>
                </a:ext>
              </a:extLst>
            </p:cNvPr>
            <p:cNvCxnSpPr>
              <a:cxnSpLocks/>
            </p:cNvCxnSpPr>
            <p:nvPr/>
          </p:nvCxnSpPr>
          <p:spPr>
            <a:xfrm>
              <a:off x="1590359" y="2883690"/>
              <a:ext cx="1066302" cy="1057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C09DACE-A9B0-6F43-A3CF-FDB02DD9ACA3}"/>
              </a:ext>
            </a:extLst>
          </p:cNvPr>
          <p:cNvGrpSpPr/>
          <p:nvPr/>
        </p:nvGrpSpPr>
        <p:grpSpPr>
          <a:xfrm>
            <a:off x="6181613" y="2074202"/>
            <a:ext cx="598904" cy="658597"/>
            <a:chOff x="5149508" y="3962659"/>
            <a:chExt cx="1469086" cy="146572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E2E6FBA-3D2E-2B43-8C46-1BA34FF36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EBB1EDF-9D93-9842-BE68-AF9AFEC6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9C45F70F-C8F2-D241-A2C5-2DED49474522}"/>
              </a:ext>
            </a:extLst>
          </p:cNvPr>
          <p:cNvSpPr txBox="1">
            <a:spLocks/>
          </p:cNvSpPr>
          <p:nvPr/>
        </p:nvSpPr>
        <p:spPr bwMode="auto">
          <a:xfrm>
            <a:off x="948776" y="479388"/>
            <a:ext cx="7707862" cy="97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What’s the threat model for perceptual ad-blockers?</a:t>
            </a:r>
          </a:p>
        </p:txBody>
      </p:sp>
    </p:spTree>
    <p:extLst>
      <p:ext uri="{BB962C8B-B14F-4D97-AF65-F5344CB8AC3E}">
        <p14:creationId xmlns:p14="http://schemas.microsoft.com/office/powerpoint/2010/main" val="2224901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1358636B-9A93-974A-B591-8410C9AB3721}"/>
              </a:ext>
            </a:extLst>
          </p:cNvPr>
          <p:cNvCxnSpPr/>
          <p:nvPr/>
        </p:nvCxnSpPr>
        <p:spPr>
          <a:xfrm rot="10800000">
            <a:off x="6178186" y="3455893"/>
            <a:ext cx="1218308" cy="154560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79DA80F-A6FE-F74A-A17C-8BE078A7396D}"/>
              </a:ext>
            </a:extLst>
          </p:cNvPr>
          <p:cNvSpPr/>
          <p:nvPr/>
        </p:nvSpPr>
        <p:spPr>
          <a:xfrm>
            <a:off x="152401" y="1628862"/>
            <a:ext cx="4544290" cy="4056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Browser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FC2E5-0ED2-3B4F-999F-111AA5F13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059F5-BF22-1F49-B2F7-4AD6B00F6669}"/>
              </a:ext>
            </a:extLst>
          </p:cNvPr>
          <p:cNvSpPr/>
          <p:nvPr/>
        </p:nvSpPr>
        <p:spPr>
          <a:xfrm>
            <a:off x="276704" y="2349524"/>
            <a:ext cx="2535382" cy="31564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Webpage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1F5A5-39B0-9A4A-A4E7-7FB24C487005}"/>
              </a:ext>
            </a:extLst>
          </p:cNvPr>
          <p:cNvSpPr/>
          <p:nvPr/>
        </p:nvSpPr>
        <p:spPr>
          <a:xfrm>
            <a:off x="3295851" y="3145577"/>
            <a:ext cx="1176951" cy="156439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Ad blocker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6ACBFE-452D-5B40-A06A-F1A84531F006}"/>
              </a:ext>
            </a:extLst>
          </p:cNvPr>
          <p:cNvSpPr/>
          <p:nvPr/>
        </p:nvSpPr>
        <p:spPr>
          <a:xfrm>
            <a:off x="7396494" y="1964459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Content provider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693CD-140F-F24E-9C8E-9D5083F856FD}"/>
              </a:ext>
            </a:extLst>
          </p:cNvPr>
          <p:cNvSpPr/>
          <p:nvPr/>
        </p:nvSpPr>
        <p:spPr>
          <a:xfrm>
            <a:off x="7396494" y="4219304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Ad network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4E8A5B-C0BA-9B49-8462-CD316A2AC678}"/>
              </a:ext>
            </a:extLst>
          </p:cNvPr>
          <p:cNvGrpSpPr/>
          <p:nvPr/>
        </p:nvGrpSpPr>
        <p:grpSpPr>
          <a:xfrm>
            <a:off x="419838" y="2869098"/>
            <a:ext cx="2249110" cy="2317884"/>
            <a:chOff x="5575993" y="1596026"/>
            <a:chExt cx="1204384" cy="138880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EF5CA6-7795-3747-810F-75081403F750}"/>
                </a:ext>
              </a:extLst>
            </p:cNvPr>
            <p:cNvGrpSpPr/>
            <p:nvPr/>
          </p:nvGrpSpPr>
          <p:grpSpPr>
            <a:xfrm>
              <a:off x="5575995" y="1596029"/>
              <a:ext cx="1204382" cy="1388799"/>
              <a:chOff x="5783154" y="1851822"/>
              <a:chExt cx="854544" cy="100664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B8A3E59-BC2C-4F4E-9035-94E9571C766F}"/>
                  </a:ext>
                </a:extLst>
              </p:cNvPr>
              <p:cNvSpPr/>
              <p:nvPr/>
            </p:nvSpPr>
            <p:spPr>
              <a:xfrm>
                <a:off x="5783154" y="1870111"/>
                <a:ext cx="854544" cy="9883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Vivamus vehicula leo a justo. Quisque nec augue. Morbi mauris wisi, aliquet vitae, dignissim eget, sollicitudin molestie,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5141863-2C10-0C42-8EB8-3515F607CA53}"/>
                  </a:ext>
                </a:extLst>
              </p:cNvPr>
              <p:cNvSpPr/>
              <p:nvPr/>
            </p:nvSpPr>
            <p:spPr>
              <a:xfrm>
                <a:off x="5783537" y="1851822"/>
                <a:ext cx="436770" cy="4775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51D665E-7272-7A4D-A75E-35912F6D9088}"/>
                  </a:ext>
                </a:extLst>
              </p:cNvPr>
              <p:cNvSpPr/>
              <p:nvPr/>
            </p:nvSpPr>
            <p:spPr>
              <a:xfrm>
                <a:off x="6220690" y="1851823"/>
                <a:ext cx="416625" cy="477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D18ADB-0B96-8D44-87D4-136BD206E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575993" y="1596026"/>
              <a:ext cx="616117" cy="658779"/>
            </a:xfrm>
            <a:prstGeom prst="rect">
              <a:avLst/>
            </a:prstGeom>
          </p:spPr>
        </p:pic>
      </p:grp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B277AF2F-972F-6B43-A9B3-4D5B6C1A7FE7}"/>
              </a:ext>
            </a:extLst>
          </p:cNvPr>
          <p:cNvCxnSpPr>
            <a:stCxn id="7" idx="1"/>
            <a:endCxn id="6" idx="0"/>
          </p:cNvCxnSpPr>
          <p:nvPr/>
        </p:nvCxnSpPr>
        <p:spPr>
          <a:xfrm rot="10800000" flipV="1">
            <a:off x="3884328" y="2746655"/>
            <a:ext cx="3512167" cy="39892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FE1FA-75D0-BE4F-8A9F-4EFC3C302B53}"/>
              </a:ext>
            </a:extLst>
          </p:cNvPr>
          <p:cNvGrpSpPr/>
          <p:nvPr/>
        </p:nvGrpSpPr>
        <p:grpSpPr>
          <a:xfrm>
            <a:off x="5575993" y="2067090"/>
            <a:ext cx="1204384" cy="1388802"/>
            <a:chOff x="5575993" y="1596026"/>
            <a:chExt cx="1204384" cy="13888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D1D32D-60E5-C040-9C7C-0935520A46E6}"/>
                </a:ext>
              </a:extLst>
            </p:cNvPr>
            <p:cNvGrpSpPr/>
            <p:nvPr/>
          </p:nvGrpSpPr>
          <p:grpSpPr>
            <a:xfrm>
              <a:off x="5575995" y="1596029"/>
              <a:ext cx="1204382" cy="1388799"/>
              <a:chOff x="5783154" y="1851822"/>
              <a:chExt cx="854544" cy="10066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62A4FE-D504-4A4A-B184-CCE848B54A3D}"/>
                  </a:ext>
                </a:extLst>
              </p:cNvPr>
              <p:cNvSpPr/>
              <p:nvPr/>
            </p:nvSpPr>
            <p:spPr>
              <a:xfrm>
                <a:off x="5783154" y="1870111"/>
                <a:ext cx="854544" cy="9883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r>
                  <a:rPr lang="en-US" sz="700" dirty="0">
                    <a:solidFill>
                      <a:schemeClr val="tx1"/>
                    </a:solidFill>
                  </a:rPr>
                  <a:t>Vivamus vehicula leo a justo. Quisque nec augue. Morbi mauris wisi, aliquet vitae, dignissim eget, sollicitudin molestie,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5663B5-AFBF-9249-ADF7-44E470AB365C}"/>
                  </a:ext>
                </a:extLst>
              </p:cNvPr>
              <p:cNvSpPr/>
              <p:nvPr/>
            </p:nvSpPr>
            <p:spPr>
              <a:xfrm>
                <a:off x="5783537" y="1851822"/>
                <a:ext cx="436770" cy="4775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C7DEB3-9064-E74A-A1C0-4838A06590AA}"/>
                  </a:ext>
                </a:extLst>
              </p:cNvPr>
              <p:cNvSpPr/>
              <p:nvPr/>
            </p:nvSpPr>
            <p:spPr>
              <a:xfrm>
                <a:off x="6220690" y="1851823"/>
                <a:ext cx="416625" cy="477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501B-F477-374E-A393-01AA558EE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575993" y="1596026"/>
              <a:ext cx="616117" cy="65877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37D98B-8C9E-4F40-B052-DDBB7750FADA}"/>
              </a:ext>
            </a:extLst>
          </p:cNvPr>
          <p:cNvGrpSpPr/>
          <p:nvPr/>
        </p:nvGrpSpPr>
        <p:grpSpPr>
          <a:xfrm>
            <a:off x="5443643" y="4219304"/>
            <a:ext cx="1469086" cy="1465722"/>
            <a:chOff x="5149508" y="3962659"/>
            <a:chExt cx="1469086" cy="14657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404CE2-E220-6840-B021-8CBB9A3F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1A6E491-4E6A-EB49-9A53-BC20E86B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B588CF-DE24-414E-8AB9-3C8F58B1C2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5443643" y="4238088"/>
            <a:ext cx="1469086" cy="144693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175190B-F33E-8E4B-B6A9-BEEF74104A41}"/>
              </a:ext>
            </a:extLst>
          </p:cNvPr>
          <p:cNvGrpSpPr/>
          <p:nvPr/>
        </p:nvGrpSpPr>
        <p:grpSpPr>
          <a:xfrm>
            <a:off x="6181613" y="2074202"/>
            <a:ext cx="598904" cy="658597"/>
            <a:chOff x="5149508" y="3962659"/>
            <a:chExt cx="1469086" cy="146572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BD4F3A7-6833-B14B-9A40-3040B6722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C5A256B-4FD5-974A-A6E2-26A510E9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97D37D7-262C-7442-A24F-A23CADC0602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186" y="2060160"/>
            <a:ext cx="601652" cy="672639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2198C56-D33F-4A42-891D-26167C37D4D8}"/>
              </a:ext>
            </a:extLst>
          </p:cNvPr>
          <p:cNvCxnSpPr>
            <a:cxnSpLocks/>
          </p:cNvCxnSpPr>
          <p:nvPr/>
        </p:nvCxnSpPr>
        <p:spPr>
          <a:xfrm flipV="1">
            <a:off x="1570397" y="2883693"/>
            <a:ext cx="1085901" cy="10848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AE5E69-800B-FC4E-8BCB-EBD6B8499337}"/>
              </a:ext>
            </a:extLst>
          </p:cNvPr>
          <p:cNvCxnSpPr>
            <a:cxnSpLocks/>
          </p:cNvCxnSpPr>
          <p:nvPr/>
        </p:nvCxnSpPr>
        <p:spPr>
          <a:xfrm>
            <a:off x="1590359" y="2883690"/>
            <a:ext cx="1066302" cy="1057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2C87E-387A-0C4E-99AA-2E6EB3F2C4E2}"/>
              </a:ext>
            </a:extLst>
          </p:cNvPr>
          <p:cNvGrpSpPr/>
          <p:nvPr/>
        </p:nvGrpSpPr>
        <p:grpSpPr>
          <a:xfrm>
            <a:off x="1570397" y="2869098"/>
            <a:ext cx="1107701" cy="1112033"/>
            <a:chOff x="2114894" y="2593785"/>
            <a:chExt cx="1092996" cy="111203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0CDB21-E971-AE4B-B1F7-2058133B25CB}"/>
                </a:ext>
              </a:extLst>
            </p:cNvPr>
            <p:cNvGrpSpPr/>
            <p:nvPr/>
          </p:nvGrpSpPr>
          <p:grpSpPr>
            <a:xfrm>
              <a:off x="2114894" y="2600712"/>
              <a:ext cx="1092996" cy="1089729"/>
              <a:chOff x="5149508" y="3962659"/>
              <a:chExt cx="1469086" cy="146572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CDE4506-700C-464C-8CC4-E03493E34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9508" y="3962659"/>
                <a:ext cx="1469086" cy="1465722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06F76FF-9A7F-754C-AB1C-1F08FA1B5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9786" y="3969586"/>
                <a:ext cx="818808" cy="150833"/>
              </a:xfrm>
              <a:prstGeom prst="rect">
                <a:avLst/>
              </a:prstGeom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6B76117-D2AE-D44D-9CF8-30A7FE63B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4894" y="2593785"/>
              <a:ext cx="1092996" cy="1112033"/>
            </a:xfrm>
            <a:prstGeom prst="rect">
              <a:avLst/>
            </a:prstGeom>
          </p:spPr>
        </p:pic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B95D9F-4905-5B49-81EF-A1D90E6104CA}"/>
              </a:ext>
            </a:extLst>
          </p:cNvPr>
          <p:cNvCxnSpPr/>
          <p:nvPr/>
        </p:nvCxnSpPr>
        <p:spPr>
          <a:xfrm flipH="1">
            <a:off x="2812086" y="3927774"/>
            <a:ext cx="4837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54C07565-B2C0-5F48-AF18-DA27360DBE9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55" y="5112845"/>
            <a:ext cx="496738" cy="670852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B705610E-80E6-7843-B5A4-87ED1880D803}"/>
              </a:ext>
            </a:extLst>
          </p:cNvPr>
          <p:cNvSpPr txBox="1">
            <a:spLocks/>
          </p:cNvSpPr>
          <p:nvPr/>
        </p:nvSpPr>
        <p:spPr bwMode="auto">
          <a:xfrm>
            <a:off x="948776" y="479388"/>
            <a:ext cx="7707862" cy="97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What’s the threat model for perceptual ad-blockers?</a:t>
            </a:r>
          </a:p>
        </p:txBody>
      </p:sp>
    </p:spTree>
    <p:extLst>
      <p:ext uri="{BB962C8B-B14F-4D97-AF65-F5344CB8AC3E}">
        <p14:creationId xmlns:p14="http://schemas.microsoft.com/office/powerpoint/2010/main" val="3488449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79DA80F-A6FE-F74A-A17C-8BE078A7396D}"/>
              </a:ext>
            </a:extLst>
          </p:cNvPr>
          <p:cNvSpPr/>
          <p:nvPr/>
        </p:nvSpPr>
        <p:spPr>
          <a:xfrm>
            <a:off x="152401" y="1628862"/>
            <a:ext cx="4544290" cy="4056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Browser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F2E9CAB3-961F-6948-B3F3-669FB26B3D5B}"/>
              </a:ext>
            </a:extLst>
          </p:cNvPr>
          <p:cNvCxnSpPr/>
          <p:nvPr/>
        </p:nvCxnSpPr>
        <p:spPr>
          <a:xfrm rot="10800000">
            <a:off x="6178186" y="3455893"/>
            <a:ext cx="1218308" cy="154560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B5F00CFA-AAE8-384E-B46A-7092747130D1}"/>
              </a:ext>
            </a:extLst>
          </p:cNvPr>
          <p:cNvCxnSpPr/>
          <p:nvPr/>
        </p:nvCxnSpPr>
        <p:spPr>
          <a:xfrm rot="10800000" flipV="1">
            <a:off x="3884328" y="2746655"/>
            <a:ext cx="3512167" cy="39892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FC2E5-0ED2-3B4F-999F-111AA5F13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059F5-BF22-1F49-B2F7-4AD6B00F6669}"/>
              </a:ext>
            </a:extLst>
          </p:cNvPr>
          <p:cNvSpPr/>
          <p:nvPr/>
        </p:nvSpPr>
        <p:spPr>
          <a:xfrm>
            <a:off x="276704" y="2349524"/>
            <a:ext cx="2535382" cy="31564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Webpage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1F5A5-39B0-9A4A-A4E7-7FB24C487005}"/>
              </a:ext>
            </a:extLst>
          </p:cNvPr>
          <p:cNvSpPr/>
          <p:nvPr/>
        </p:nvSpPr>
        <p:spPr>
          <a:xfrm>
            <a:off x="3295851" y="3145577"/>
            <a:ext cx="1176951" cy="156439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Ad blocker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6ACBFE-452D-5B40-A06A-F1A84531F006}"/>
              </a:ext>
            </a:extLst>
          </p:cNvPr>
          <p:cNvSpPr/>
          <p:nvPr/>
        </p:nvSpPr>
        <p:spPr>
          <a:xfrm>
            <a:off x="7396494" y="1964459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Content provider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693CD-140F-F24E-9C8E-9D5083F856FD}"/>
              </a:ext>
            </a:extLst>
          </p:cNvPr>
          <p:cNvSpPr/>
          <p:nvPr/>
        </p:nvSpPr>
        <p:spPr>
          <a:xfrm>
            <a:off x="7396494" y="4219304"/>
            <a:ext cx="1388660" cy="156439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Ad network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EF5CA6-7795-3747-810F-75081403F750}"/>
              </a:ext>
            </a:extLst>
          </p:cNvPr>
          <p:cNvGrpSpPr/>
          <p:nvPr/>
        </p:nvGrpSpPr>
        <p:grpSpPr>
          <a:xfrm>
            <a:off x="419842" y="2869103"/>
            <a:ext cx="2249106" cy="2317879"/>
            <a:chOff x="5783154" y="1851822"/>
            <a:chExt cx="854544" cy="100664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8A3E59-BC2C-4F4E-9035-94E9571C766F}"/>
                </a:ext>
              </a:extLst>
            </p:cNvPr>
            <p:cNvSpPr/>
            <p:nvPr/>
          </p:nvSpPr>
          <p:spPr>
            <a:xfrm>
              <a:off x="5783154" y="1870111"/>
              <a:ext cx="854544" cy="98835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1400" dirty="0">
                  <a:solidFill>
                    <a:schemeClr val="tx1"/>
                  </a:solidFill>
                </a:rPr>
                <a:t>Vivamus vehicula leo a justo. Quisque nec augue. Morbi mauris wisi, aliquet vitae, dignissim eget, sollicitudin molestie,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141863-2C10-0C42-8EB8-3515F607CA53}"/>
                </a:ext>
              </a:extLst>
            </p:cNvPr>
            <p:cNvSpPr/>
            <p:nvPr/>
          </p:nvSpPr>
          <p:spPr>
            <a:xfrm>
              <a:off x="5783537" y="1851822"/>
              <a:ext cx="436770" cy="47750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1D665E-7272-7A4D-A75E-35912F6D9088}"/>
                </a:ext>
              </a:extLst>
            </p:cNvPr>
            <p:cNvSpPr/>
            <p:nvPr/>
          </p:nvSpPr>
          <p:spPr>
            <a:xfrm>
              <a:off x="6220690" y="1851823"/>
              <a:ext cx="416625" cy="47750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FE1FA-75D0-BE4F-8A9F-4EFC3C302B53}"/>
              </a:ext>
            </a:extLst>
          </p:cNvPr>
          <p:cNvGrpSpPr/>
          <p:nvPr/>
        </p:nvGrpSpPr>
        <p:grpSpPr>
          <a:xfrm>
            <a:off x="5575993" y="2067090"/>
            <a:ext cx="1204384" cy="1388802"/>
            <a:chOff x="5575993" y="1596026"/>
            <a:chExt cx="1204384" cy="13888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D1D32D-60E5-C040-9C7C-0935520A46E6}"/>
                </a:ext>
              </a:extLst>
            </p:cNvPr>
            <p:cNvGrpSpPr/>
            <p:nvPr/>
          </p:nvGrpSpPr>
          <p:grpSpPr>
            <a:xfrm>
              <a:off x="5575995" y="1596029"/>
              <a:ext cx="1204382" cy="1388799"/>
              <a:chOff x="5783154" y="1851822"/>
              <a:chExt cx="854544" cy="10066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62A4FE-D504-4A4A-B184-CCE848B54A3D}"/>
                  </a:ext>
                </a:extLst>
              </p:cNvPr>
              <p:cNvSpPr/>
              <p:nvPr/>
            </p:nvSpPr>
            <p:spPr>
              <a:xfrm>
                <a:off x="5783154" y="1870111"/>
                <a:ext cx="854544" cy="9883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r>
                  <a:rPr lang="en-US" sz="700" dirty="0">
                    <a:solidFill>
                      <a:schemeClr val="tx1"/>
                    </a:solidFill>
                  </a:rPr>
                  <a:t>Vivamus vehicula leo a justo. Quisque nec augue. Morbi mauris wisi, aliquet vitae, dignissim eget, sollicitudin molestie,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5663B5-AFBF-9249-ADF7-44E470AB365C}"/>
                  </a:ext>
                </a:extLst>
              </p:cNvPr>
              <p:cNvSpPr/>
              <p:nvPr/>
            </p:nvSpPr>
            <p:spPr>
              <a:xfrm>
                <a:off x="5783537" y="1851822"/>
                <a:ext cx="436770" cy="47750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C7DEB3-9064-E74A-A1C0-4838A06590AA}"/>
                  </a:ext>
                </a:extLst>
              </p:cNvPr>
              <p:cNvSpPr/>
              <p:nvPr/>
            </p:nvSpPr>
            <p:spPr>
              <a:xfrm>
                <a:off x="6220690" y="1851823"/>
                <a:ext cx="416625" cy="477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501B-F477-374E-A393-01AA558EE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575993" y="1596026"/>
              <a:ext cx="616117" cy="65877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37D98B-8C9E-4F40-B052-DDBB7750FADA}"/>
              </a:ext>
            </a:extLst>
          </p:cNvPr>
          <p:cNvGrpSpPr/>
          <p:nvPr/>
        </p:nvGrpSpPr>
        <p:grpSpPr>
          <a:xfrm>
            <a:off x="5443643" y="4219304"/>
            <a:ext cx="1469086" cy="1465722"/>
            <a:chOff x="5149508" y="3962659"/>
            <a:chExt cx="1469086" cy="14657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404CE2-E220-6840-B021-8CBB9A3F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1A6E491-4E6A-EB49-9A53-BC20E86B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78517EE-4DC2-2F46-8BF5-1F608CAB745E}"/>
              </a:ext>
            </a:extLst>
          </p:cNvPr>
          <p:cNvCxnSpPr>
            <a:stCxn id="6" idx="1"/>
            <a:endCxn id="5" idx="3"/>
          </p:cNvCxnSpPr>
          <p:nvPr/>
        </p:nvCxnSpPr>
        <p:spPr>
          <a:xfrm flipH="1">
            <a:off x="2812086" y="3927774"/>
            <a:ext cx="4837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B588CF-DE24-414E-8AB9-3C8F58B1C2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5443643" y="4238088"/>
            <a:ext cx="1469086" cy="14469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13889C7-6F24-854B-933B-03D25ECBDC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993" y="2081914"/>
            <a:ext cx="600843" cy="65088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567E09A-6B56-9142-BBB2-904F4BC7E593}"/>
              </a:ext>
            </a:extLst>
          </p:cNvPr>
          <p:cNvGrpSpPr/>
          <p:nvPr/>
        </p:nvGrpSpPr>
        <p:grpSpPr>
          <a:xfrm>
            <a:off x="6181613" y="2074202"/>
            <a:ext cx="598904" cy="658597"/>
            <a:chOff x="5149508" y="3962659"/>
            <a:chExt cx="1469086" cy="146572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1E6ECD2-0CD9-4D43-B6CF-CE6F1E09C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508" y="3962659"/>
              <a:ext cx="1469086" cy="146572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F5B6166-51FE-4245-AAD5-AADEAD65E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786" y="3969586"/>
              <a:ext cx="818808" cy="150833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F0DA385-3537-E149-87B1-FE26170496A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36" y="2060160"/>
            <a:ext cx="603001" cy="67263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A0B587D-27DC-D242-A89E-FEAF803B032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19838" y="2869098"/>
            <a:ext cx="1150559" cy="10994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1FAF7F-0B4F-0241-8F9C-4146869138B8}"/>
              </a:ext>
            </a:extLst>
          </p:cNvPr>
          <p:cNvGrpSpPr/>
          <p:nvPr/>
        </p:nvGrpSpPr>
        <p:grpSpPr>
          <a:xfrm>
            <a:off x="410708" y="2882424"/>
            <a:ext cx="1130540" cy="1084899"/>
            <a:chOff x="410708" y="2882424"/>
            <a:chExt cx="1130540" cy="108489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C1BFFE4-D7C9-2141-B2C8-793B5D26CB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708" y="2896058"/>
              <a:ext cx="1130540" cy="10712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CFBC697-9174-264B-9EA0-082878070CFE}"/>
                </a:ext>
              </a:extLst>
            </p:cNvPr>
            <p:cNvCxnSpPr>
              <a:cxnSpLocks/>
            </p:cNvCxnSpPr>
            <p:nvPr/>
          </p:nvCxnSpPr>
          <p:spPr>
            <a:xfrm>
              <a:off x="430670" y="2882424"/>
              <a:ext cx="1110578" cy="10845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A2AE2F-6FF6-B347-9AF0-1BE0FC447536}"/>
              </a:ext>
            </a:extLst>
          </p:cNvPr>
          <p:cNvGrpSpPr/>
          <p:nvPr/>
        </p:nvGrpSpPr>
        <p:grpSpPr>
          <a:xfrm>
            <a:off x="1570397" y="2867800"/>
            <a:ext cx="1107701" cy="1113331"/>
            <a:chOff x="2114894" y="2592487"/>
            <a:chExt cx="1092996" cy="111333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2A14F1-F9B7-934A-839F-F68C9BD4CD54}"/>
                </a:ext>
              </a:extLst>
            </p:cNvPr>
            <p:cNvGrpSpPr/>
            <p:nvPr/>
          </p:nvGrpSpPr>
          <p:grpSpPr>
            <a:xfrm>
              <a:off x="2114894" y="2600712"/>
              <a:ext cx="1092996" cy="1089729"/>
              <a:chOff x="5149508" y="3962659"/>
              <a:chExt cx="1469086" cy="1465722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608FCC9-C516-E742-8BEE-ADADFF45A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9508" y="3962659"/>
                <a:ext cx="1469086" cy="1465722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2E944674-CDB9-4A44-B1D8-F62CDBC11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9786" y="3969586"/>
                <a:ext cx="818808" cy="150833"/>
              </a:xfrm>
              <a:prstGeom prst="rect">
                <a:avLst/>
              </a:prstGeom>
            </p:spPr>
          </p:pic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A98189C-8F28-544A-8A2F-3471FFB9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4894" y="2592487"/>
              <a:ext cx="1092996" cy="1113331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3DA53F46-D8EA-9945-A9A2-4293B9C13EA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55" y="5112845"/>
            <a:ext cx="496738" cy="6708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DAA1E6-BE88-ED4B-9860-A01C4F825EC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55" y="2867800"/>
            <a:ext cx="496738" cy="670852"/>
          </a:xfrm>
          <a:prstGeom prst="rect">
            <a:avLst/>
          </a:prstGeom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D263C9BD-DD56-0049-A34D-14C94E8D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975339"/>
          </a:xfrm>
        </p:spPr>
        <p:txBody>
          <a:bodyPr/>
          <a:lstStyle/>
          <a:p>
            <a:r>
              <a:rPr lang="en-US" dirty="0"/>
              <a:t>What’s the threat model for perceptual ad-blockers?</a:t>
            </a:r>
          </a:p>
        </p:txBody>
      </p:sp>
    </p:spTree>
    <p:extLst>
      <p:ext uri="{BB962C8B-B14F-4D97-AF65-F5344CB8AC3E}">
        <p14:creationId xmlns:p14="http://schemas.microsoft.com/office/powerpoint/2010/main" val="3801416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1A8D-51E5-A047-AE46-27102732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975339"/>
          </a:xfrm>
        </p:spPr>
        <p:txBody>
          <a:bodyPr/>
          <a:lstStyle/>
          <a:p>
            <a:r>
              <a:rPr lang="en-US" dirty="0"/>
              <a:t>What’s the threat model for perceptual ad-blockers?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4D23D-CF3C-DA40-976E-0486608EFC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76" y="1627216"/>
            <a:ext cx="8026090" cy="504374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Pretty much the worst possible!</a:t>
            </a:r>
          </a:p>
          <a:p>
            <a:pPr marL="514350" lvl="1" indent="-514350">
              <a:spcBef>
                <a:spcPts val="2472"/>
              </a:spcBef>
              <a:buFont typeface="+mj-lt"/>
              <a:buAutoNum type="arabicPeriod"/>
            </a:pPr>
            <a:r>
              <a:rPr lang="en-US" b="1" dirty="0"/>
              <a:t>Adblocker</a:t>
            </a:r>
            <a:r>
              <a:rPr lang="en-US" dirty="0"/>
              <a:t> </a:t>
            </a:r>
            <a:r>
              <a:rPr lang="en-US" b="1" dirty="0"/>
              <a:t>is white-box </a:t>
            </a:r>
            <a:r>
              <a:rPr lang="en-US" sz="2400" dirty="0"/>
              <a:t>(browser extension)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Alternative would be a privacy &amp; bandwidth nightmare</a:t>
            </a:r>
          </a:p>
          <a:p>
            <a:pPr marL="514350" lvl="1" indent="-514350">
              <a:spcBef>
                <a:spcPts val="2472"/>
              </a:spcBef>
              <a:buFont typeface="+mj-lt"/>
              <a:buAutoNum type="arabicPeriod"/>
            </a:pPr>
            <a:r>
              <a:rPr lang="en-US" b="1" dirty="0"/>
              <a:t>Adblocker operates on (large) digital images</a:t>
            </a:r>
          </a:p>
          <a:p>
            <a:pPr marL="514350" lvl="1" indent="-514350">
              <a:spcBef>
                <a:spcPts val="2472"/>
              </a:spcBef>
              <a:buFont typeface="+mj-lt"/>
              <a:buAutoNum type="arabicPeriod"/>
            </a:pPr>
            <a:r>
              <a:rPr lang="en-US" b="1" dirty="0"/>
              <a:t>Adblocker needs to resist adversarial</a:t>
            </a:r>
            <a:r>
              <a:rPr lang="en-US" dirty="0"/>
              <a:t> </a:t>
            </a:r>
            <a:r>
              <a:rPr lang="en-US" b="1" dirty="0"/>
              <a:t>examples and “DOS” attacks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Perturb ads to evade ad blocker	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Punish ad-block users by perturbing benign content</a:t>
            </a:r>
          </a:p>
          <a:p>
            <a:pPr marL="514350" lvl="1" indent="-514350">
              <a:spcBef>
                <a:spcPts val="2472"/>
              </a:spcBef>
              <a:buFont typeface="+mj-lt"/>
              <a:buAutoNum type="arabicPeriod"/>
            </a:pPr>
            <a:r>
              <a:rPr lang="en-US" b="1" dirty="0"/>
              <a:t>Updating is more expensive than attacking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0C646-5D56-9B42-BD3B-39DB1C403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6099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4DE67-FBA5-9942-81DD-40F7ACD2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interesting contrast: CAPTCHAs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C14BB-5EB8-014D-BAD0-F5C54C561E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76" y="2489669"/>
            <a:ext cx="7700963" cy="1865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Deep ML models can solve text CAPTCHAs</a:t>
            </a:r>
          </a:p>
          <a:p>
            <a:pPr lvl="2">
              <a:spcBef>
                <a:spcPts val="1872"/>
              </a:spcBef>
              <a:buFont typeface="Symbol" pitchFamily="2" charset="2"/>
              <a:buChar char="Þ"/>
            </a:pPr>
            <a:r>
              <a:rPr lang="en-US" dirty="0"/>
              <a:t>Why don’t CAPTCHAs use adversarial examples?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CAPTCHA ≃ adversarial example for OCR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78610-B739-1A49-AF04-87DF8CD06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19</a:t>
            </a:fld>
            <a:endParaRPr lang="en-US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F1771B-B24E-254F-AC6F-DF5600504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35158"/>
              </p:ext>
            </p:extLst>
          </p:nvPr>
        </p:nvGraphicFramePr>
        <p:xfrm>
          <a:off x="157451" y="4355155"/>
          <a:ext cx="8756074" cy="1933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5564">
                  <a:extLst>
                    <a:ext uri="{9D8B030D-6E8A-4147-A177-3AD203B41FA5}">
                      <a16:colId xmlns:a16="http://schemas.microsoft.com/office/drawing/2014/main" val="1213963708"/>
                    </a:ext>
                  </a:extLst>
                </a:gridCol>
                <a:gridCol w="2978728">
                  <a:extLst>
                    <a:ext uri="{9D8B030D-6E8A-4147-A177-3AD203B41FA5}">
                      <a16:colId xmlns:a16="http://schemas.microsoft.com/office/drawing/2014/main" val="2618418509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3425944043"/>
                    </a:ext>
                  </a:extLst>
                </a:gridCol>
                <a:gridCol w="1801091">
                  <a:extLst>
                    <a:ext uri="{9D8B030D-6E8A-4147-A177-3AD203B41FA5}">
                      <a16:colId xmlns:a16="http://schemas.microsoft.com/office/drawing/2014/main" val="4195426986"/>
                    </a:ext>
                  </a:extLst>
                </a:gridCol>
              </a:tblGrid>
              <a:tr h="6413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Model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Vulnerable to 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Model Distribution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0411771"/>
                  </a:ext>
                </a:extLst>
              </a:tr>
              <a:tr h="398901">
                <a:tc>
                  <a:txBody>
                    <a:bodyPr/>
                    <a:lstStyle/>
                    <a:p>
                      <a:r>
                        <a:rPr lang="en-US" sz="2000" dirty="0"/>
                        <a:t>Ad blocker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White-box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Expensive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225911"/>
                  </a:ext>
                </a:extLst>
              </a:tr>
              <a:tr h="833128">
                <a:tc>
                  <a:txBody>
                    <a:bodyPr/>
                    <a:lstStyle/>
                    <a:p>
                      <a:r>
                        <a:rPr lang="en-US" sz="2000" dirty="0"/>
                        <a:t>CAPTCHA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“Black-box”</a:t>
                      </a:r>
                      <a:br>
                        <a:rPr lang="en-US" sz="2000" dirty="0">
                          <a:solidFill>
                            <a:srgbClr val="00A048"/>
                          </a:solidFill>
                        </a:rPr>
                      </a:br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(not even query access)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No</a:t>
                      </a:r>
                      <a:br>
                        <a:rPr lang="en-US" sz="2000" dirty="0">
                          <a:solidFill>
                            <a:srgbClr val="00A048"/>
                          </a:solidFill>
                        </a:rPr>
                      </a:br>
                      <a:endParaRPr lang="en-US" sz="2000" dirty="0">
                        <a:solidFill>
                          <a:srgbClr val="00A0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Cheap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A048"/>
                          </a:solidFill>
                        </a:rPr>
                        <a:t>(None)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87774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C12409B-CBCC-D047-8E05-4150EAED27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916" y="1211580"/>
            <a:ext cx="4559293" cy="11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6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9D2A0D0-98B7-E34A-AD6B-E1C6C2DC95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/>
          <a:lstStyle/>
          <a:p>
            <a:pPr marL="0" lvl="1" indent="0">
              <a:buNone/>
            </a:pPr>
            <a:r>
              <a:rPr lang="en-US"/>
              <a:t>First they came for images…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716DC-29CC-4542-AF35-61C4E2F0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Deep Learning Revolution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9EC42F-81B2-E147-AF18-FDB47634FD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54" y="2365263"/>
            <a:ext cx="7866984" cy="156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5D643D-E89A-924B-BD20-8FC5077431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51" y="3931233"/>
            <a:ext cx="7866985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98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137E-4C8F-C043-9E4B-1E90B500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9" y="858982"/>
            <a:ext cx="7707862" cy="5527963"/>
          </a:xfrm>
        </p:spPr>
        <p:txBody>
          <a:bodyPr anchor="ctr"/>
          <a:lstStyle/>
          <a:p>
            <a:pPr algn="ctr"/>
            <a:r>
              <a:rPr lang="en-US" sz="4000" b="1" cap="small" dirty="0"/>
              <a:t>Breaking Perceptual </a:t>
            </a:r>
            <a:br>
              <a:rPr lang="en-US" sz="4000" b="1" cap="small" dirty="0"/>
            </a:br>
            <a:r>
              <a:rPr lang="en-US" sz="4000" b="1" cap="small" dirty="0"/>
              <a:t>Ad-Blockers with </a:t>
            </a:r>
            <a:br>
              <a:rPr lang="en-US" sz="4000" b="1" cap="small" dirty="0"/>
            </a:br>
            <a:r>
              <a:rPr lang="en-US" sz="4000" b="1" cap="small" dirty="0"/>
              <a:t>adversarial Examples</a:t>
            </a:r>
            <a:endParaRPr lang="en-US" cap="small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B02D8-824C-FE49-B779-9B64348AF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76798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0268-BB4F-7B4E-BC4F-BE451B66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SIFT: How does it work? </a:t>
            </a:r>
            <a:r>
              <a:rPr lang="en-US" sz="1000" dirty="0"/>
              <a:t>(I don’t know exactly either)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1CB93-5D88-7B43-9056-1493A8443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AD1-22ED-0A4E-A9B3-21D112863A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712" y="4754178"/>
            <a:ext cx="4427487" cy="1668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81E09-4B44-414D-8055-91E2F0DB5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734" y="1400626"/>
            <a:ext cx="5447507" cy="2687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6D5BDB-8531-E849-980A-978A73358C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07" y="4566150"/>
            <a:ext cx="3385705" cy="18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49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C30-4EBF-3A40-93C6-794C4C27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Attack examples: SIFT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4A3D8-E18B-6940-8E6B-E33DAF0B6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22</a:t>
            </a:fld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AB7CFF-E0C1-4741-BB79-9B7AC01415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627" y="1342774"/>
            <a:ext cx="2865318" cy="297231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49AB965-ED3D-2249-ABF4-97D62E9B1A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0081" y="4878327"/>
            <a:ext cx="8006557" cy="143915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matches between the two logos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Attack uses standard black-box optimization</a:t>
            </a:r>
          </a:p>
          <a:p>
            <a:pPr lvl="2">
              <a:buFont typeface="Symbol" pitchFamily="2" charset="2"/>
              <a:buChar char="Þ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Gradient descent with black-box gradient estimates</a:t>
            </a:r>
          </a:p>
          <a:p>
            <a:pPr lvl="2">
              <a:buFont typeface="Symbol" pitchFamily="2" charset="2"/>
              <a:buChar char="Þ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There’s surely more efficient attacks but SIFT is complicated…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97A7BF-C8F9-9A4D-BFC4-BAD25A63E520}"/>
              </a:ext>
            </a:extLst>
          </p:cNvPr>
          <p:cNvSpPr txBox="1"/>
          <p:nvPr/>
        </p:nvSpPr>
        <p:spPr>
          <a:xfrm>
            <a:off x="2043756" y="429630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original ad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5957159-FF19-494F-A167-9DAF9D3C6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716" y="1342118"/>
            <a:ext cx="944229" cy="1836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2AEBB76-E33A-1044-A666-97B52A60CD2C}"/>
              </a:ext>
            </a:extLst>
          </p:cNvPr>
          <p:cNvGrpSpPr/>
          <p:nvPr/>
        </p:nvGrpSpPr>
        <p:grpSpPr>
          <a:xfrm>
            <a:off x="4918386" y="1324931"/>
            <a:ext cx="2865826" cy="3351640"/>
            <a:chOff x="4918386" y="1324931"/>
            <a:chExt cx="2865826" cy="33516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196EE88-5CDB-E448-864F-458C4C56C061}"/>
                </a:ext>
              </a:extLst>
            </p:cNvPr>
            <p:cNvSpPr txBox="1"/>
            <p:nvPr/>
          </p:nvSpPr>
          <p:spPr>
            <a:xfrm>
              <a:off x="5514918" y="4307239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perturbed logo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E43975C-7504-6D4F-815E-834F6AB73AE3}"/>
                </a:ext>
              </a:extLst>
            </p:cNvPr>
            <p:cNvGrpSpPr/>
            <p:nvPr/>
          </p:nvGrpSpPr>
          <p:grpSpPr>
            <a:xfrm>
              <a:off x="4918386" y="1324931"/>
              <a:ext cx="2865826" cy="2990152"/>
              <a:chOff x="4918386" y="1324931"/>
              <a:chExt cx="2865826" cy="299015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B399F37-33BD-BC43-BACE-797E70E3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8386" y="1325430"/>
                <a:ext cx="2865318" cy="2989653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48B87A0-2F6B-1142-8208-B4315A49981E}"/>
                  </a:ext>
                </a:extLst>
              </p:cNvPr>
              <p:cNvGrpSpPr/>
              <p:nvPr/>
            </p:nvGrpSpPr>
            <p:grpSpPr>
              <a:xfrm>
                <a:off x="6841011" y="1324931"/>
                <a:ext cx="943201" cy="183892"/>
                <a:chOff x="6847429" y="1324931"/>
                <a:chExt cx="996687" cy="183892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7BE6F81D-F12B-E14D-A866-520C0B2D45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47430" y="1325223"/>
                  <a:ext cx="996686" cy="183600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0731B586-CED7-3C49-B7D1-AD960206BB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7429" y="1324931"/>
                  <a:ext cx="86838" cy="8476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FCA0EC-3FAB-9145-B461-E71370E1340F}"/>
              </a:ext>
            </a:extLst>
          </p:cNvPr>
          <p:cNvGrpSpPr/>
          <p:nvPr/>
        </p:nvGrpSpPr>
        <p:grpSpPr>
          <a:xfrm>
            <a:off x="1118935" y="2409763"/>
            <a:ext cx="6760631" cy="600268"/>
            <a:chOff x="1118935" y="2409763"/>
            <a:chExt cx="6760631" cy="60026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7876F2F-905D-3546-8E76-9D6E8368C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8935" y="2415588"/>
              <a:ext cx="3057137" cy="594443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E23B6A7-EC38-504A-B90C-A05C1DBF717B}"/>
                </a:ext>
              </a:extLst>
            </p:cNvPr>
            <p:cNvGrpSpPr>
              <a:grpSpLocks/>
            </p:cNvGrpSpPr>
            <p:nvPr/>
          </p:nvGrpSpPr>
          <p:grpSpPr>
            <a:xfrm>
              <a:off x="4826450" y="2409763"/>
              <a:ext cx="3053116" cy="594000"/>
              <a:chOff x="6840541" y="1324931"/>
              <a:chExt cx="996790" cy="183892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AECBAB8-A9C1-1E44-8F11-1D4F364E1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40645" y="1325223"/>
                <a:ext cx="996686" cy="183600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0E55909-E630-EC47-9517-97E6FA976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40541" y="1324931"/>
                <a:ext cx="86838" cy="847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81282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5D48C78-9DA8-AE42-82E5-72A34168B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666" y="1386602"/>
            <a:ext cx="470571" cy="21553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F096CD1-06EE-DF41-AF0F-5F02CA3D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8" y="1386602"/>
            <a:ext cx="561267" cy="225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5D18B-9EEF-734A-95C2-48CE54AF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examples: SIFT Denial Of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3F66D-03FC-E848-B6C6-79ACC24DF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AB712E2-1C31-E747-A080-E49302C7C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3699" y="3919850"/>
            <a:ext cx="8142940" cy="355520"/>
          </a:xfrm>
        </p:spPr>
        <p:txBody>
          <a:bodyPr>
            <a:noAutofit/>
          </a:bodyPr>
          <a:lstStyle/>
          <a:p>
            <a:r>
              <a:rPr lang="en-US" sz="2400" dirty="0"/>
              <a:t>Logos are similar in gray scale but not in color space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BAA01C-0F52-044F-AC52-557DFD83749F}"/>
              </a:ext>
            </a:extLst>
          </p:cNvPr>
          <p:cNvGrpSpPr/>
          <p:nvPr/>
        </p:nvGrpSpPr>
        <p:grpSpPr>
          <a:xfrm>
            <a:off x="5486399" y="1386132"/>
            <a:ext cx="2204410" cy="2322563"/>
            <a:chOff x="4217418" y="2466786"/>
            <a:chExt cx="2204410" cy="232256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FD4A633-2511-4645-8181-002DBF04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9257" y="2466786"/>
              <a:ext cx="1172571" cy="216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7EFBE3-03E2-284E-B304-E21E80180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4217418" y="2682786"/>
              <a:ext cx="2204409" cy="2106563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51B617-6562-E248-936C-E1438889D853}"/>
              </a:ext>
            </a:extLst>
          </p:cNvPr>
          <p:cNvGrpSpPr/>
          <p:nvPr/>
        </p:nvGrpSpPr>
        <p:grpSpPr>
          <a:xfrm>
            <a:off x="1261194" y="5825142"/>
            <a:ext cx="6190513" cy="843232"/>
            <a:chOff x="1261194" y="5726044"/>
            <a:chExt cx="6190513" cy="7067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E4049B-9E72-1E49-AA1D-835F2358A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3564" y="5820022"/>
              <a:ext cx="3022600" cy="4699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6EA9472-85D9-FB47-BA06-8105959C5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1194" y="5842141"/>
              <a:ext cx="1816265" cy="59028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58EB4DB-A0FA-2C45-AFFA-7D0D37DF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83738" y="5726044"/>
              <a:ext cx="1867969" cy="706799"/>
            </a:xfrm>
            <a:prstGeom prst="rect">
              <a:avLst/>
            </a:prstGeom>
          </p:spPr>
        </p:pic>
      </p:grpSp>
      <p:sp>
        <p:nvSpPr>
          <p:cNvPr id="51" name="Content Placeholder 37">
            <a:extLst>
              <a:ext uri="{FF2B5EF4-FFF2-40B4-BE49-F238E27FC236}">
                <a16:creationId xmlns:a16="http://schemas.microsoft.com/office/drawing/2014/main" id="{0E6378CD-2BF8-F342-9D68-FBEFD2A63DD4}"/>
              </a:ext>
            </a:extLst>
          </p:cNvPr>
          <p:cNvSpPr txBox="1">
            <a:spLocks/>
          </p:cNvSpPr>
          <p:nvPr/>
        </p:nvSpPr>
        <p:spPr>
          <a:xfrm>
            <a:off x="513699" y="5231975"/>
            <a:ext cx="8297793" cy="85160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2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Alternative: high confidence matches for visually close</a:t>
            </a:r>
            <a:br>
              <a:rPr lang="en-US" sz="2400" dirty="0"/>
            </a:br>
            <a:r>
              <a:rPr lang="en-US" sz="2400" dirty="0"/>
              <a:t>—yet semantically different—objects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ADC1246-E842-2544-BAF5-9864CB4EF738}"/>
              </a:ext>
            </a:extLst>
          </p:cNvPr>
          <p:cNvGrpSpPr/>
          <p:nvPr/>
        </p:nvGrpSpPr>
        <p:grpSpPr>
          <a:xfrm>
            <a:off x="2894985" y="4409608"/>
            <a:ext cx="3276068" cy="690634"/>
            <a:chOff x="2894985" y="4368043"/>
            <a:chExt cx="3276068" cy="69063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BEF7544-0CDE-404C-A121-4779BCEF3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97453" y="4842487"/>
              <a:ext cx="1173600" cy="21619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A09F550-AEBA-604F-829A-718C0962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94985" y="4842487"/>
              <a:ext cx="1173600" cy="21618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CE95690-F824-5B4F-BE50-59195E2C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94985" y="4373907"/>
              <a:ext cx="1172571" cy="21599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1E6F3B9-63C9-604C-8301-A20C15168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7453" y="4368043"/>
              <a:ext cx="1172571" cy="216000"/>
            </a:xfrm>
            <a:prstGeom prst="rect">
              <a:avLst/>
            </a:prstGeom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8084602-18EA-E540-B5B6-FB0200957347}"/>
                </a:ext>
              </a:extLst>
            </p:cNvPr>
            <p:cNvCxnSpPr>
              <a:stCxn id="49" idx="2"/>
              <a:endCxn id="46" idx="0"/>
            </p:cNvCxnSpPr>
            <p:nvPr/>
          </p:nvCxnSpPr>
          <p:spPr>
            <a:xfrm>
              <a:off x="3481271" y="4589907"/>
              <a:ext cx="514" cy="2525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33408D4-7C0E-794A-B32C-FE574697FFB0}"/>
                </a:ext>
              </a:extLst>
            </p:cNvPr>
            <p:cNvCxnSpPr/>
            <p:nvPr/>
          </p:nvCxnSpPr>
          <p:spPr>
            <a:xfrm>
              <a:off x="5583738" y="4574389"/>
              <a:ext cx="514" cy="2525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44D9E67-C6D6-CD4D-96E1-89E889B91D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952072" y="1602132"/>
            <a:ext cx="2208932" cy="21108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053EDEE-6B25-2240-9144-FB11B0B3E9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8890" y="1381401"/>
            <a:ext cx="1192114" cy="2196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8AD48826-A543-AD4E-BF38-ADC83ABF0854}"/>
              </a:ext>
            </a:extLst>
          </p:cNvPr>
          <p:cNvSpPr/>
          <p:nvPr/>
        </p:nvSpPr>
        <p:spPr>
          <a:xfrm>
            <a:off x="1952071" y="1381401"/>
            <a:ext cx="1048303" cy="22277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329C-EDE9-074D-B121-F64490A7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examples: YOLO object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FECE8-54C2-6B46-8286-97EF0E19F6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8022067" cy="50120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Object detector trained to recognize </a:t>
            </a:r>
            <a:r>
              <a:rPr lang="en-US" dirty="0" err="1"/>
              <a:t>AdChoice</a:t>
            </a:r>
            <a:r>
              <a:rPr lang="en-US" dirty="0"/>
              <a:t> logo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Test accuracy is &gt;90%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0% accuracy with l</a:t>
            </a:r>
            <a:r>
              <a:rPr lang="en-US" baseline="-25000" dirty="0"/>
              <a:t>∞ </a:t>
            </a:r>
            <a:r>
              <a:rPr lang="en-US" dirty="0"/>
              <a:t>perturbations ≤ 8/256</a:t>
            </a:r>
          </a:p>
          <a:p>
            <a:pPr lvl="2">
              <a:buFont typeface="Symbol" pitchFamily="2" charset="2"/>
              <a:buChar char="Þ"/>
            </a:pPr>
            <a:endParaRPr lang="en-US" dirty="0"/>
          </a:p>
          <a:p>
            <a:pPr lvl="2">
              <a:buFont typeface="Symbol" pitchFamily="2" charset="2"/>
              <a:buChar char="Þ"/>
            </a:pPr>
            <a:endParaRPr lang="en-US" dirty="0"/>
          </a:p>
          <a:p>
            <a:pPr lvl="2">
              <a:buFont typeface="Symbol" pitchFamily="2" charset="2"/>
              <a:buChar char="Þ"/>
            </a:pPr>
            <a:endParaRPr lang="en-US" dirty="0"/>
          </a:p>
          <a:p>
            <a:pPr lvl="2">
              <a:buFont typeface="Symbol" pitchFamily="2" charset="2"/>
              <a:buChar char="Þ"/>
            </a:pPr>
            <a:endParaRPr lang="en-US" dirty="0"/>
          </a:p>
          <a:p>
            <a:pPr marL="344488" lvl="2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Similar but simpler task than Sentinel (</a:t>
            </a:r>
            <a:r>
              <a:rPr lang="en-US" dirty="0" err="1"/>
              <a:t>Adblock</a:t>
            </a:r>
            <a:r>
              <a:rPr lang="en-US" dirty="0"/>
              <a:t> Plus)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Sentinel tries to detect ads in a whole webpage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For now, it breaks even on non-adversarial inputs…</a:t>
            </a:r>
            <a:br>
              <a:rPr lang="en-US" dirty="0"/>
            </a:br>
            <a:endParaRPr lang="en-US" b="1" dirty="0"/>
          </a:p>
          <a:p>
            <a:pPr>
              <a:buFont typeface="Symbol" pitchFamily="2" charset="2"/>
              <a:buChar char="Þ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65FAA-AF5E-E542-9DDA-667BCB3C5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337B4-347C-784C-AEC8-FA3C77AEED6F}"/>
              </a:ext>
            </a:extLst>
          </p:cNvPr>
          <p:cNvSpPr txBox="1"/>
          <p:nvPr/>
        </p:nvSpPr>
        <p:spPr>
          <a:xfrm>
            <a:off x="2081869" y="44689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95D3A-4AA8-8242-83E0-EC1317D2DDDF}"/>
              </a:ext>
            </a:extLst>
          </p:cNvPr>
          <p:cNvSpPr txBox="1"/>
          <p:nvPr/>
        </p:nvSpPr>
        <p:spPr>
          <a:xfrm>
            <a:off x="6603738" y="44689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50AB97-228F-494F-9D7C-A1A8412A7F7B}"/>
              </a:ext>
            </a:extLst>
          </p:cNvPr>
          <p:cNvGrpSpPr/>
          <p:nvPr/>
        </p:nvGrpSpPr>
        <p:grpSpPr>
          <a:xfrm>
            <a:off x="5340190" y="2831904"/>
            <a:ext cx="1493869" cy="1354321"/>
            <a:chOff x="6421444" y="2934929"/>
            <a:chExt cx="1493869" cy="13543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061984-0216-D449-865D-A70FFDD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1444" y="2934929"/>
              <a:ext cx="1493869" cy="13543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6338A9-B7E3-694A-9DA3-06D6F04C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1505" y="2964425"/>
              <a:ext cx="194400" cy="1800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F358C2-29D1-C744-97FB-398A3843C02E}"/>
              </a:ext>
            </a:extLst>
          </p:cNvPr>
          <p:cNvGrpSpPr/>
          <p:nvPr/>
        </p:nvGrpSpPr>
        <p:grpSpPr>
          <a:xfrm>
            <a:off x="2236917" y="2802408"/>
            <a:ext cx="1493869" cy="1354321"/>
            <a:chOff x="1690101" y="2934929"/>
            <a:chExt cx="1493869" cy="13543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92B109-61F4-9342-9861-C9839E441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0101" y="2934929"/>
              <a:ext cx="1493869" cy="13543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F7A2D6-C4FA-3C48-865B-682D88B56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059" y="2964425"/>
              <a:ext cx="194400" cy="180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FE8EB7-9B75-8942-813F-2ED0748866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4814" y="2949675"/>
              <a:ext cx="252196" cy="216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80C4DD53-0937-644C-95FA-711590B6D9C9}"/>
              </a:ext>
            </a:extLst>
          </p:cNvPr>
          <p:cNvSpPr/>
          <p:nvPr/>
        </p:nvSpPr>
        <p:spPr>
          <a:xfrm>
            <a:off x="4033617" y="323725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50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182AE-8FA3-2E41-8D8A-3463B905D8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122220"/>
            <a:ext cx="7700963" cy="5101416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Hussain et al. 2017: Train a generic ad/no-ad classifier (for sentiment analysis)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Accuracy around 88% !</a:t>
            </a:r>
          </a:p>
          <a:p>
            <a:pPr lvl="2">
              <a:buFont typeface="Symbol" pitchFamily="2" charset="2"/>
              <a:buChar char="Þ"/>
            </a:pPr>
            <a:r>
              <a:rPr lang="en-US" dirty="0"/>
              <a:t>0% accuracy with l</a:t>
            </a:r>
            <a:r>
              <a:rPr lang="en-US" baseline="-25000" dirty="0"/>
              <a:t>∞ </a:t>
            </a:r>
            <a:r>
              <a:rPr lang="en-US" dirty="0"/>
              <a:t>perturbations ≤ 4/256</a:t>
            </a:r>
            <a:endParaRPr lang="en-US" baseline="-25000" dirty="0"/>
          </a:p>
          <a:p>
            <a:pPr marL="0" lvl="1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FB2EE-CFEF-EF47-8819-78B2C5DCD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796B7F-7ECD-9945-831B-F994888B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5" y="479389"/>
            <a:ext cx="8171873" cy="642830"/>
          </a:xfrm>
        </p:spPr>
        <p:txBody>
          <a:bodyPr/>
          <a:lstStyle/>
          <a:p>
            <a:r>
              <a:rPr lang="en-US" dirty="0"/>
              <a:t>Perceptual ad-blockers without ad-indicators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18BA96-F02A-6C46-8B50-A91FB13A8C82}"/>
              </a:ext>
            </a:extLst>
          </p:cNvPr>
          <p:cNvGrpSpPr/>
          <p:nvPr/>
        </p:nvGrpSpPr>
        <p:grpSpPr>
          <a:xfrm>
            <a:off x="1113483" y="3920650"/>
            <a:ext cx="6774160" cy="2302986"/>
            <a:chOff x="1113483" y="3920650"/>
            <a:chExt cx="6774160" cy="23029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C83502C-9283-A446-BA20-CEE3517A71A1}"/>
                </a:ext>
              </a:extLst>
            </p:cNvPr>
            <p:cNvGrpSpPr/>
            <p:nvPr/>
          </p:nvGrpSpPr>
          <p:grpSpPr>
            <a:xfrm>
              <a:off x="1113483" y="3920650"/>
              <a:ext cx="6774160" cy="1625600"/>
              <a:chOff x="955678" y="3920650"/>
              <a:chExt cx="6774160" cy="16256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AAD0ADB-FFC5-F74E-B5A0-0D6BF54AC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55678" y="3920650"/>
                <a:ext cx="1625600" cy="16256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D2A04E0-F6FB-A940-9665-0BA2441CC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04238" y="3920650"/>
                <a:ext cx="1625600" cy="16256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2523EF-9945-D14E-B644-E933424F0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2404" y="3920650"/>
                <a:ext cx="1625600" cy="16256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0E1764-7F1C-5446-BDF4-2C2226033A8C}"/>
                  </a:ext>
                </a:extLst>
              </p:cNvPr>
              <p:cNvSpPr txBox="1"/>
              <p:nvPr/>
            </p:nvSpPr>
            <p:spPr>
              <a:xfrm>
                <a:off x="2581278" y="4601497"/>
                <a:ext cx="1039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+ 0.01 ⨉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210A72-BE58-F542-8301-673BCC07BD46}"/>
                  </a:ext>
                </a:extLst>
              </p:cNvPr>
              <p:cNvSpPr txBox="1"/>
              <p:nvPr/>
            </p:nvSpPr>
            <p:spPr>
              <a:xfrm>
                <a:off x="5553675" y="460149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=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4FAA4D-67EF-9D46-BF70-FE8892F49E83}"/>
                </a:ext>
              </a:extLst>
            </p:cNvPr>
            <p:cNvSpPr txBox="1"/>
            <p:nvPr/>
          </p:nvSpPr>
          <p:spPr>
            <a:xfrm>
              <a:off x="1539798" y="5761971"/>
              <a:ext cx="7729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“Ad”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D79233-91D3-FF49-9063-36D2CA763FFE}"/>
                </a:ext>
              </a:extLst>
            </p:cNvPr>
            <p:cNvSpPr txBox="1"/>
            <p:nvPr/>
          </p:nvSpPr>
          <p:spPr>
            <a:xfrm>
              <a:off x="6460411" y="5761971"/>
              <a:ext cx="1228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“No Ad”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848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C347F-C497-624A-BB2A-9C47AFA0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A80DF-BFB7-924F-8F4A-A45256D188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Adversarial examples are here to stay</a:t>
            </a:r>
          </a:p>
          <a:p>
            <a:pPr lvl="2"/>
            <a:r>
              <a:rPr lang="en-US" dirty="0"/>
              <a:t>No defense can address realistic attacks</a:t>
            </a:r>
          </a:p>
          <a:p>
            <a:pPr lvl="2"/>
            <a:r>
              <a:rPr lang="en-US" dirty="0"/>
              <a:t>A truly robust defense likely implies a huge breakthrough in non-secure ML as well</a:t>
            </a:r>
          </a:p>
          <a:p>
            <a:pPr lvl="2"/>
            <a:endParaRPr lang="en-US" dirty="0"/>
          </a:p>
          <a:p>
            <a:pPr marL="0" lvl="1" indent="0">
              <a:buNone/>
            </a:pPr>
            <a:r>
              <a:rPr lang="en-US" dirty="0"/>
              <a:t>Security-sensitive ML seems hopeless if adversary has white-box model access</a:t>
            </a:r>
          </a:p>
          <a:p>
            <a:pPr lvl="2"/>
            <a:r>
              <a:rPr lang="en-US" dirty="0"/>
              <a:t>Ad-blocking ticks most of the “worst-case” boxes</a:t>
            </a:r>
          </a:p>
          <a:p>
            <a:pPr lvl="2"/>
            <a:r>
              <a:rPr lang="en-US" dirty="0"/>
              <a:t>ML is unlikely to change the ad-blocker </a:t>
            </a:r>
            <a:br>
              <a:rPr lang="en-US" dirty="0"/>
            </a:br>
            <a:r>
              <a:rPr lang="en-US" dirty="0"/>
              <a:t>cat &amp; mouse game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D1A73-D189-2745-93F3-C4563A504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26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2DE188-31B2-E140-B115-CF61238D9FAA}"/>
              </a:ext>
            </a:extLst>
          </p:cNvPr>
          <p:cNvGrpSpPr/>
          <p:nvPr/>
        </p:nvGrpSpPr>
        <p:grpSpPr>
          <a:xfrm>
            <a:off x="7031377" y="4591502"/>
            <a:ext cx="2112627" cy="3045205"/>
            <a:chOff x="7031377" y="4591502"/>
            <a:chExt cx="2112627" cy="3045205"/>
          </a:xfrm>
        </p:grpSpPr>
        <p:sp>
          <p:nvSpPr>
            <p:cNvPr id="6" name="Diagonal Stripe 5">
              <a:extLst>
                <a:ext uri="{FF2B5EF4-FFF2-40B4-BE49-F238E27FC236}">
                  <a16:creationId xmlns:a16="http://schemas.microsoft.com/office/drawing/2014/main" id="{BA49CCF8-7FF6-C943-84CC-E6797B911E9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31377" y="4770004"/>
              <a:ext cx="2112627" cy="2087995"/>
            </a:xfrm>
            <a:prstGeom prst="diagStripe">
              <a:avLst>
                <a:gd name="adj" fmla="val 39730"/>
              </a:avLst>
            </a:prstGeom>
            <a:solidFill>
              <a:schemeClr val="bg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C513A5-EC93-C947-826A-333F1E244A95}"/>
                </a:ext>
              </a:extLst>
            </p:cNvPr>
            <p:cNvSpPr txBox="1"/>
            <p:nvPr/>
          </p:nvSpPr>
          <p:spPr>
            <a:xfrm rot="18885891">
              <a:off x="6864786" y="5821717"/>
              <a:ext cx="304520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6"/>
                  </a:solidFill>
                </a:rPr>
                <a:t>THANKS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315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716DC-29CC-4542-AF35-61C4E2F0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Deep Learning Revolution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143D6C-867F-CE43-B50E-01C1C4E408D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And then everything else…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1A1E1A-6688-224C-B095-A1FB13768C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88" y="1962558"/>
            <a:ext cx="6806623" cy="2396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E7528-C1DE-CC4F-9415-07B7582763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95" y="4174590"/>
            <a:ext cx="3708691" cy="2469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60FCB-5EED-2845-89E2-E760A1C04C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369" y="2488061"/>
            <a:ext cx="4089833" cy="3373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FD203C-D1A0-4C45-8904-75A7BC562F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899" y="3342119"/>
            <a:ext cx="5298939" cy="15595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5555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716DC-29CC-4542-AF35-61C4E2F0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ML Revolution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9C46B-B3EB-6F4C-8A52-08EABFFA1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4DB119-EC1E-294D-8E3E-3F9F1C1A18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938940" cy="5012056"/>
          </a:xfrm>
        </p:spPr>
        <p:txBody>
          <a:bodyPr/>
          <a:lstStyle/>
          <a:p>
            <a:pPr marL="0" lvl="1" indent="0">
              <a:buNone/>
            </a:pPr>
            <a:r>
              <a:rPr lang="en-US" dirty="0"/>
              <a:t>Including things that likely won’t work…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5D6AD0-0C71-5A46-ABBB-C384DEED4142}"/>
              </a:ext>
            </a:extLst>
          </p:cNvPr>
          <p:cNvGrpSpPr/>
          <p:nvPr/>
        </p:nvGrpSpPr>
        <p:grpSpPr>
          <a:xfrm>
            <a:off x="1122217" y="1927418"/>
            <a:ext cx="6331527" cy="4748813"/>
            <a:chOff x="1122217" y="1927418"/>
            <a:chExt cx="6331527" cy="47488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474686-C640-6B4A-BC52-0AD4C604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217" y="2740218"/>
              <a:ext cx="6331527" cy="393601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A6BD73-85DB-5041-AADA-D56C7F3E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6750" y="1927418"/>
              <a:ext cx="2730500" cy="81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79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8712254-7D54-5745-AA3F-A3EEF10ED9F8}"/>
              </a:ext>
            </a:extLst>
          </p:cNvPr>
          <p:cNvSpPr/>
          <p:nvPr/>
        </p:nvSpPr>
        <p:spPr>
          <a:xfrm>
            <a:off x="2832606" y="4224791"/>
            <a:ext cx="183842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02B40-774C-BC4A-8312-D24FD7A3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5" y="479388"/>
            <a:ext cx="8171873" cy="6506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does this mean for privacy &amp;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8BDAC-ED7C-4346-9E5F-1E09C081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65972" y="6506438"/>
            <a:ext cx="846137" cy="363537"/>
          </a:xfrm>
        </p:spPr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5</a:t>
            </a:fld>
            <a:endParaRPr lang="en-US" altLang="en-US" dirty="0"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035EA5-30DF-3943-BCA2-3463EBB0CF8E}"/>
              </a:ext>
            </a:extLst>
          </p:cNvPr>
          <p:cNvGrpSpPr/>
          <p:nvPr/>
        </p:nvGrpSpPr>
        <p:grpSpPr>
          <a:xfrm>
            <a:off x="106322" y="2296427"/>
            <a:ext cx="8211502" cy="4548565"/>
            <a:chOff x="106322" y="2296427"/>
            <a:chExt cx="8211502" cy="45485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45E5EE-16CC-A641-9A5F-36B37E6E4A3D}"/>
                </a:ext>
              </a:extLst>
            </p:cNvPr>
            <p:cNvGrpSpPr/>
            <p:nvPr/>
          </p:nvGrpSpPr>
          <p:grpSpPr>
            <a:xfrm>
              <a:off x="6860950" y="3325969"/>
              <a:ext cx="1456874" cy="1397931"/>
              <a:chOff x="6860950" y="3325969"/>
              <a:chExt cx="1456874" cy="139793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1E99765-7393-9343-A676-4D26F2C547A1}"/>
                  </a:ext>
                </a:extLst>
              </p:cNvPr>
              <p:cNvSpPr/>
              <p:nvPr/>
            </p:nvSpPr>
            <p:spPr>
              <a:xfrm rot="16200000">
                <a:off x="6622255" y="3717194"/>
                <a:ext cx="1046778" cy="264327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753231-4736-1E48-8E7E-F27EAFC52FD8}"/>
                  </a:ext>
                </a:extLst>
              </p:cNvPr>
              <p:cNvSpPr/>
              <p:nvPr/>
            </p:nvSpPr>
            <p:spPr>
              <a:xfrm rot="16200000">
                <a:off x="7316841" y="3968037"/>
                <a:ext cx="545092" cy="264327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E4DC7EB-4843-6B4F-A117-CC837DA86B13}"/>
                  </a:ext>
                </a:extLst>
              </p:cNvPr>
              <p:cNvSpPr/>
              <p:nvPr/>
            </p:nvSpPr>
            <p:spPr>
              <a:xfrm rot="16200000">
                <a:off x="7940877" y="4127741"/>
                <a:ext cx="184506" cy="264327"/>
              </a:xfrm>
              <a:prstGeom prst="rect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C26FD8-E4C2-B046-81C9-F44D80A64A83}"/>
                  </a:ext>
                </a:extLst>
              </p:cNvPr>
              <p:cNvSpPr txBox="1"/>
              <p:nvPr/>
            </p:nvSpPr>
            <p:spPr>
              <a:xfrm>
                <a:off x="6860950" y="434792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dog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FA7804F-5C8C-444E-895F-E6C04955AC2A}"/>
                  </a:ext>
                </a:extLst>
              </p:cNvPr>
              <p:cNvSpPr txBox="1"/>
              <p:nvPr/>
            </p:nvSpPr>
            <p:spPr>
              <a:xfrm>
                <a:off x="7343165" y="4347928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cat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03A7772-AD60-2E49-9EC4-FB0F69F19D89}"/>
                  </a:ext>
                </a:extLst>
              </p:cNvPr>
              <p:cNvSpPr txBox="1"/>
              <p:nvPr/>
            </p:nvSpPr>
            <p:spPr>
              <a:xfrm>
                <a:off x="7748437" y="435456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bird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48C82C0-825E-A142-9A2D-ADD5E2FB6158}"/>
                </a:ext>
              </a:extLst>
            </p:cNvPr>
            <p:cNvGrpSpPr/>
            <p:nvPr/>
          </p:nvGrpSpPr>
          <p:grpSpPr>
            <a:xfrm>
              <a:off x="106322" y="2296427"/>
              <a:ext cx="8159650" cy="4548565"/>
              <a:chOff x="106322" y="2296427"/>
              <a:chExt cx="8159650" cy="454856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1202E5F-E870-534C-9C81-B5B39FC0C3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93173" y="2623915"/>
                <a:ext cx="1269899" cy="1240531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807D5DF-82E2-2C42-A28B-D0A5A752D5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8182" y="3244180"/>
                <a:ext cx="1445914" cy="508"/>
              </a:xfrm>
              <a:prstGeom prst="straightConnector1">
                <a:avLst/>
              </a:prstGeom>
              <a:ln w="41275">
                <a:solidFill>
                  <a:schemeClr val="bg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EE9CFA1-80CC-0646-95CC-C2357AFE8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47922" y="3871869"/>
                <a:ext cx="2460498" cy="2089250"/>
              </a:xfrm>
              <a:prstGeom prst="straightConnector1">
                <a:avLst/>
              </a:prstGeom>
              <a:ln w="41275">
                <a:solidFill>
                  <a:schemeClr val="bg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8A88E2C-5B58-D344-9CBE-B40D8CF36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2149" y="3244180"/>
                <a:ext cx="1625844" cy="583474"/>
              </a:xfrm>
              <a:prstGeom prst="straightConnector1">
                <a:avLst/>
              </a:prstGeom>
              <a:ln w="41275">
                <a:solidFill>
                  <a:schemeClr val="bg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A048566-9B93-6248-8A54-83E545DB1486}"/>
                  </a:ext>
                </a:extLst>
              </p:cNvPr>
              <p:cNvGrpSpPr/>
              <p:nvPr/>
            </p:nvGrpSpPr>
            <p:grpSpPr>
              <a:xfrm>
                <a:off x="729804" y="2549343"/>
                <a:ext cx="1108661" cy="1166806"/>
                <a:chOff x="729804" y="2549343"/>
                <a:chExt cx="1108661" cy="1166806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CFA201AB-2EEF-7F49-AD6C-C2ADDD0125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9804" y="2549343"/>
                  <a:ext cx="780797" cy="778387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065CAA15-63A2-3B4B-95B8-41C5CD8C78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9433" y="2736746"/>
                  <a:ext cx="792000" cy="79200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BDCB07D-0D80-D146-B7C2-DB63A22EA65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6465" y="2924149"/>
                  <a:ext cx="792000" cy="79200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FBED595-2FEE-024B-8386-B5BF05C5ED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51429" y="5655709"/>
                <a:ext cx="800783" cy="80104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7E95656-47CD-FC4F-B3AC-2AC833CCAC55}"/>
                  </a:ext>
                </a:extLst>
              </p:cNvPr>
              <p:cNvSpPr txBox="1"/>
              <p:nvPr/>
            </p:nvSpPr>
            <p:spPr>
              <a:xfrm>
                <a:off x="106322" y="6506438"/>
                <a:ext cx="31502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Adapted from (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Goodfellow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2018)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E32A23A-9C26-6B49-B3CD-DE5CC336F2C7}"/>
                  </a:ext>
                </a:extLst>
              </p:cNvPr>
              <p:cNvSpPr txBox="1"/>
              <p:nvPr/>
            </p:nvSpPr>
            <p:spPr>
              <a:xfrm>
                <a:off x="340155" y="3781767"/>
                <a:ext cx="16723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Training data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A341F46-B745-F74F-9A24-90ACA60E83E5}"/>
                  </a:ext>
                </a:extLst>
              </p:cNvPr>
              <p:cNvSpPr txBox="1"/>
              <p:nvPr/>
            </p:nvSpPr>
            <p:spPr>
              <a:xfrm>
                <a:off x="3057806" y="2296427"/>
                <a:ext cx="24929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Outsourced learning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C5FB5D1-DA8C-0149-86B9-476FAD0F639C}"/>
                  </a:ext>
                </a:extLst>
              </p:cNvPr>
              <p:cNvSpPr txBox="1"/>
              <p:nvPr/>
            </p:nvSpPr>
            <p:spPr>
              <a:xfrm>
                <a:off x="6700672" y="2854258"/>
                <a:ext cx="15653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Test outputs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8BB4CCA-1E1B-AF4F-98C8-5DD65E4C7D32}"/>
                  </a:ext>
                </a:extLst>
              </p:cNvPr>
              <p:cNvSpPr txBox="1"/>
              <p:nvPr/>
            </p:nvSpPr>
            <p:spPr>
              <a:xfrm>
                <a:off x="3081242" y="5231861"/>
                <a:ext cx="12238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Test data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084959B-6530-4B43-9C76-30907E219CCB}"/>
                  </a:ext>
                </a:extLst>
              </p:cNvPr>
              <p:cNvSpPr txBox="1"/>
              <p:nvPr/>
            </p:nvSpPr>
            <p:spPr>
              <a:xfrm>
                <a:off x="5357211" y="4912841"/>
                <a:ext cx="26340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Outsourced inference</a:t>
                </a: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74B23-CF48-D944-9023-99F20C713C0D}"/>
              </a:ext>
            </a:extLst>
          </p:cNvPr>
          <p:cNvSpPr/>
          <p:nvPr/>
        </p:nvSpPr>
        <p:spPr>
          <a:xfrm>
            <a:off x="220904" y="4581987"/>
            <a:ext cx="2084390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Robust statistics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1BC7CF-C922-0C41-A5E2-32D57AE0D8BE}"/>
              </a:ext>
            </a:extLst>
          </p:cNvPr>
          <p:cNvSpPr/>
          <p:nvPr/>
        </p:nvSpPr>
        <p:spPr>
          <a:xfrm>
            <a:off x="2777317" y="1561460"/>
            <a:ext cx="305396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230702-1D9F-174F-8515-8941F79D1632}"/>
              </a:ext>
            </a:extLst>
          </p:cNvPr>
          <p:cNvSpPr/>
          <p:nvPr/>
        </p:nvSpPr>
        <p:spPr>
          <a:xfrm>
            <a:off x="4897983" y="5664490"/>
            <a:ext cx="3552510" cy="8359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  <a:p>
            <a:pPr marL="342900" indent="-342900" algn="ctr">
              <a:buFont typeface="Symbol" pitchFamily="2" charset="2"/>
              <a:buChar char="Þ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Check out Slalom! [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B18]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34DFFB-9D4B-9E4F-9859-DAB8BDE05E21}"/>
              </a:ext>
            </a:extLst>
          </p:cNvPr>
          <p:cNvSpPr/>
          <p:nvPr/>
        </p:nvSpPr>
        <p:spPr>
          <a:xfrm>
            <a:off x="6298223" y="1799360"/>
            <a:ext cx="239081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Differential privacy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83FCD6-DDAC-9A49-A378-9F53A5F381C7}"/>
              </a:ext>
            </a:extLst>
          </p:cNvPr>
          <p:cNvSpPr/>
          <p:nvPr/>
        </p:nvSpPr>
        <p:spPr>
          <a:xfrm>
            <a:off x="3348419" y="4232089"/>
            <a:ext cx="834145" cy="36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A0D588-AF56-F94E-B0E1-3A0D1810775A}"/>
              </a:ext>
            </a:extLst>
          </p:cNvPr>
          <p:cNvSpPr/>
          <p:nvPr/>
        </p:nvSpPr>
        <p:spPr>
          <a:xfrm>
            <a:off x="243238" y="4180804"/>
            <a:ext cx="2039723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poisoning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DC31B0-882D-564F-998A-37E9C1BA4709}"/>
              </a:ext>
            </a:extLst>
          </p:cNvPr>
          <p:cNvSpPr/>
          <p:nvPr/>
        </p:nvSpPr>
        <p:spPr>
          <a:xfrm>
            <a:off x="3059643" y="1966347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424915-0D35-5F40-A98F-12C42735E03C}"/>
              </a:ext>
            </a:extLst>
          </p:cNvPr>
          <p:cNvSpPr/>
          <p:nvPr/>
        </p:nvSpPr>
        <p:spPr>
          <a:xfrm>
            <a:off x="5898207" y="2206882"/>
            <a:ext cx="3023691" cy="6755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inference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theft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ZJRR16]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D8B6B9-5D09-E145-9A8D-D5AAEC960826}"/>
              </a:ext>
            </a:extLst>
          </p:cNvPr>
          <p:cNvSpPr/>
          <p:nvPr/>
        </p:nvSpPr>
        <p:spPr>
          <a:xfrm>
            <a:off x="5405760" y="5271209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D7DBA4-B827-F344-940D-D9C34B39D9CA}"/>
              </a:ext>
            </a:extLst>
          </p:cNvPr>
          <p:cNvSpPr/>
          <p:nvPr/>
        </p:nvSpPr>
        <p:spPr>
          <a:xfrm>
            <a:off x="2916207" y="4627035"/>
            <a:ext cx="1671229" cy="602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292048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02B40-774C-BC4A-8312-D24FD7A3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5" y="479388"/>
            <a:ext cx="8171873" cy="6506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does this mean for privacy &amp;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8BDAC-ED7C-4346-9E5F-1E09C081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65972" y="6506438"/>
            <a:ext cx="846137" cy="363537"/>
          </a:xfrm>
        </p:spPr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6</a:t>
            </a:fld>
            <a:endParaRPr lang="en-US" altLang="en-US" dirty="0"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45E5EE-16CC-A641-9A5F-36B37E6E4A3D}"/>
              </a:ext>
            </a:extLst>
          </p:cNvPr>
          <p:cNvGrpSpPr/>
          <p:nvPr/>
        </p:nvGrpSpPr>
        <p:grpSpPr>
          <a:xfrm>
            <a:off x="6860950" y="3325969"/>
            <a:ext cx="1456874" cy="1397931"/>
            <a:chOff x="6860950" y="3325969"/>
            <a:chExt cx="1456874" cy="139793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E99765-7393-9343-A676-4D26F2C547A1}"/>
                </a:ext>
              </a:extLst>
            </p:cNvPr>
            <p:cNvSpPr/>
            <p:nvPr/>
          </p:nvSpPr>
          <p:spPr>
            <a:xfrm rot="16200000">
              <a:off x="6622255" y="3717194"/>
              <a:ext cx="1046778" cy="26432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3753231-4736-1E48-8E7E-F27EAFC52FD8}"/>
                </a:ext>
              </a:extLst>
            </p:cNvPr>
            <p:cNvSpPr/>
            <p:nvPr/>
          </p:nvSpPr>
          <p:spPr>
            <a:xfrm rot="16200000">
              <a:off x="7316841" y="3968037"/>
              <a:ext cx="545092" cy="264327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E4DC7EB-4843-6B4F-A117-CC837DA86B13}"/>
                </a:ext>
              </a:extLst>
            </p:cNvPr>
            <p:cNvSpPr/>
            <p:nvPr/>
          </p:nvSpPr>
          <p:spPr>
            <a:xfrm rot="16200000">
              <a:off x="7940877" y="4127741"/>
              <a:ext cx="184506" cy="264327"/>
            </a:xfrm>
            <a:prstGeom prst="rect">
              <a:avLst/>
            </a:prstGeom>
            <a:solidFill>
              <a:srgbClr val="FF6666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C26FD8-E4C2-B046-81C9-F44D80A64A83}"/>
                </a:ext>
              </a:extLst>
            </p:cNvPr>
            <p:cNvSpPr txBox="1"/>
            <p:nvPr/>
          </p:nvSpPr>
          <p:spPr>
            <a:xfrm>
              <a:off x="6860950" y="434792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A7804F-5C8C-444E-895F-E6C04955AC2A}"/>
                </a:ext>
              </a:extLst>
            </p:cNvPr>
            <p:cNvSpPr txBox="1"/>
            <p:nvPr/>
          </p:nvSpPr>
          <p:spPr>
            <a:xfrm>
              <a:off x="7343165" y="4347928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03A7772-AD60-2E49-9EC4-FB0F69F19D89}"/>
                </a:ext>
              </a:extLst>
            </p:cNvPr>
            <p:cNvSpPr txBox="1"/>
            <p:nvPr/>
          </p:nvSpPr>
          <p:spPr>
            <a:xfrm>
              <a:off x="7748437" y="435456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bird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1202E5F-E870-534C-9C81-B5B39FC0C3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173" y="2623915"/>
            <a:ext cx="1269899" cy="12405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07D5DF-82E2-2C42-A28B-D0A5A752D577}"/>
              </a:ext>
            </a:extLst>
          </p:cNvPr>
          <p:cNvCxnSpPr>
            <a:cxnSpLocks/>
          </p:cNvCxnSpPr>
          <p:nvPr/>
        </p:nvCxnSpPr>
        <p:spPr>
          <a:xfrm>
            <a:off x="2078182" y="3244180"/>
            <a:ext cx="1445914" cy="508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E9CFA1-80CC-0646-95CC-C2357AFE818F}"/>
              </a:ext>
            </a:extLst>
          </p:cNvPr>
          <p:cNvCxnSpPr>
            <a:cxnSpLocks/>
          </p:cNvCxnSpPr>
          <p:nvPr/>
        </p:nvCxnSpPr>
        <p:spPr>
          <a:xfrm flipV="1">
            <a:off x="4247922" y="3871869"/>
            <a:ext cx="2460498" cy="2089250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A88E2C-5B58-D344-9CBE-B40D8CF360C1}"/>
              </a:ext>
            </a:extLst>
          </p:cNvPr>
          <p:cNvCxnSpPr>
            <a:cxnSpLocks/>
          </p:cNvCxnSpPr>
          <p:nvPr/>
        </p:nvCxnSpPr>
        <p:spPr>
          <a:xfrm>
            <a:off x="5132149" y="3244180"/>
            <a:ext cx="1625844" cy="583474"/>
          </a:xfrm>
          <a:prstGeom prst="straightConnector1">
            <a:avLst/>
          </a:prstGeom>
          <a:ln w="41275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A048566-9B93-6248-8A54-83E545DB1486}"/>
              </a:ext>
            </a:extLst>
          </p:cNvPr>
          <p:cNvGrpSpPr/>
          <p:nvPr/>
        </p:nvGrpSpPr>
        <p:grpSpPr>
          <a:xfrm>
            <a:off x="729804" y="2549343"/>
            <a:ext cx="1108661" cy="1166806"/>
            <a:chOff x="729804" y="2549343"/>
            <a:chExt cx="1108661" cy="116680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FA201AB-2EEF-7F49-AD6C-C2ADDD01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04" y="2549343"/>
              <a:ext cx="780797" cy="77838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5CAA15-63A2-3B4B-95B8-41C5CD8C7889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433" y="2736746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BDCB07D-0D80-D146-B7C2-DB63A22EA652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65" y="2924149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FBED595-2FEE-024B-8386-B5BF05C5ED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429" y="5655709"/>
            <a:ext cx="800783" cy="801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7E95656-47CD-FC4F-B3AC-2AC833CCAC55}"/>
              </a:ext>
            </a:extLst>
          </p:cNvPr>
          <p:cNvSpPr txBox="1"/>
          <p:nvPr/>
        </p:nvSpPr>
        <p:spPr>
          <a:xfrm>
            <a:off x="106322" y="6506438"/>
            <a:ext cx="3150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Adapted from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Goodfellow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2018)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32A23A-9C26-6B49-B3CD-DE5CC336F2C7}"/>
              </a:ext>
            </a:extLst>
          </p:cNvPr>
          <p:cNvSpPr txBox="1"/>
          <p:nvPr/>
        </p:nvSpPr>
        <p:spPr>
          <a:xfrm>
            <a:off x="340155" y="3781767"/>
            <a:ext cx="1672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data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A341F46-B745-F74F-9A24-90ACA60E83E5}"/>
              </a:ext>
            </a:extLst>
          </p:cNvPr>
          <p:cNvSpPr txBox="1"/>
          <p:nvPr/>
        </p:nvSpPr>
        <p:spPr>
          <a:xfrm>
            <a:off x="3057806" y="229642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learning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5FB5D1-DA8C-0149-86B9-476FAD0F639C}"/>
              </a:ext>
            </a:extLst>
          </p:cNvPr>
          <p:cNvSpPr txBox="1"/>
          <p:nvPr/>
        </p:nvSpPr>
        <p:spPr>
          <a:xfrm>
            <a:off x="6700672" y="2854258"/>
            <a:ext cx="156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outputs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BB4CCA-1E1B-AF4F-98C8-5DD65E4C7D32}"/>
              </a:ext>
            </a:extLst>
          </p:cNvPr>
          <p:cNvSpPr txBox="1"/>
          <p:nvPr/>
        </p:nvSpPr>
        <p:spPr>
          <a:xfrm>
            <a:off x="3081242" y="5231861"/>
            <a:ext cx="1223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data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84959B-6530-4B43-9C76-30907E219CCB}"/>
              </a:ext>
            </a:extLst>
          </p:cNvPr>
          <p:cNvSpPr txBox="1"/>
          <p:nvPr/>
        </p:nvSpPr>
        <p:spPr>
          <a:xfrm>
            <a:off x="5357211" y="4912841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Outsourced inference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74B23-CF48-D944-9023-99F20C713C0D}"/>
              </a:ext>
            </a:extLst>
          </p:cNvPr>
          <p:cNvSpPr/>
          <p:nvPr/>
        </p:nvSpPr>
        <p:spPr>
          <a:xfrm>
            <a:off x="220904" y="4581987"/>
            <a:ext cx="2084390" cy="360000"/>
          </a:xfrm>
          <a:prstGeom prst="rect">
            <a:avLst/>
          </a:prstGeom>
          <a:solidFill>
            <a:srgbClr val="FF9E26"/>
          </a:solidFill>
          <a:ln>
            <a:solidFill>
              <a:srgbClr val="FF9E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Robust statistics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1BC7CF-C922-0C41-A5E2-32D57AE0D8BE}"/>
              </a:ext>
            </a:extLst>
          </p:cNvPr>
          <p:cNvSpPr/>
          <p:nvPr/>
        </p:nvSpPr>
        <p:spPr>
          <a:xfrm>
            <a:off x="2777317" y="1561460"/>
            <a:ext cx="305396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230702-1D9F-174F-8515-8941F79D1632}"/>
              </a:ext>
            </a:extLst>
          </p:cNvPr>
          <p:cNvSpPr/>
          <p:nvPr/>
        </p:nvSpPr>
        <p:spPr>
          <a:xfrm>
            <a:off x="4897983" y="5664490"/>
            <a:ext cx="3552510" cy="8359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Crypto, Trusted hardware</a:t>
            </a:r>
          </a:p>
          <a:p>
            <a:pPr marL="342900" indent="-342900" algn="ctr">
              <a:buFont typeface="Symbol" pitchFamily="2" charset="2"/>
              <a:buChar char="Þ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Check out Slalom! [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B18]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34DFFB-9D4B-9E4F-9859-DAB8BDE05E21}"/>
              </a:ext>
            </a:extLst>
          </p:cNvPr>
          <p:cNvSpPr/>
          <p:nvPr/>
        </p:nvSpPr>
        <p:spPr>
          <a:xfrm>
            <a:off x="6298223" y="1799360"/>
            <a:ext cx="2390817" cy="36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Differential privacy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83FCD6-DDAC-9A49-A378-9F53A5F381C7}"/>
              </a:ext>
            </a:extLst>
          </p:cNvPr>
          <p:cNvSpPr/>
          <p:nvPr/>
        </p:nvSpPr>
        <p:spPr>
          <a:xfrm>
            <a:off x="3348419" y="4232089"/>
            <a:ext cx="834145" cy="36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A0D588-AF56-F94E-B0E1-3A0D1810775A}"/>
              </a:ext>
            </a:extLst>
          </p:cNvPr>
          <p:cNvSpPr/>
          <p:nvPr/>
        </p:nvSpPr>
        <p:spPr>
          <a:xfrm>
            <a:off x="243238" y="4180804"/>
            <a:ext cx="2039723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poisoning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DC31B0-882D-564F-998A-37E9C1BA4709}"/>
              </a:ext>
            </a:extLst>
          </p:cNvPr>
          <p:cNvSpPr/>
          <p:nvPr/>
        </p:nvSpPr>
        <p:spPr>
          <a:xfrm>
            <a:off x="3059643" y="1966347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424915-0D35-5F40-A98F-12C42735E03C}"/>
              </a:ext>
            </a:extLst>
          </p:cNvPr>
          <p:cNvSpPr/>
          <p:nvPr/>
        </p:nvSpPr>
        <p:spPr>
          <a:xfrm>
            <a:off x="5898207" y="2206882"/>
            <a:ext cx="3023691" cy="6755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inference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theft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ZJRR16]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D8B6B9-5D09-E145-9A8D-D5AAEC960826}"/>
              </a:ext>
            </a:extLst>
          </p:cNvPr>
          <p:cNvSpPr/>
          <p:nvPr/>
        </p:nvSpPr>
        <p:spPr>
          <a:xfrm>
            <a:off x="5405760" y="5271209"/>
            <a:ext cx="2536957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&amp; integrity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D7DBA4-B827-F344-940D-D9C34B39D9CA}"/>
              </a:ext>
            </a:extLst>
          </p:cNvPr>
          <p:cNvSpPr/>
          <p:nvPr/>
        </p:nvSpPr>
        <p:spPr>
          <a:xfrm>
            <a:off x="2916207" y="4627035"/>
            <a:ext cx="1671229" cy="602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AD435C4D-D5BC-2946-8E61-1663A7606E08}"/>
              </a:ext>
            </a:extLst>
          </p:cNvPr>
          <p:cNvSpPr/>
          <p:nvPr/>
        </p:nvSpPr>
        <p:spPr>
          <a:xfrm>
            <a:off x="2571750" y="3724617"/>
            <a:ext cx="2326233" cy="3063225"/>
          </a:xfrm>
          <a:prstGeom prst="donut">
            <a:avLst>
              <a:gd name="adj" fmla="val 36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50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5" grpId="0"/>
      <p:bldP spid="59" grpId="0"/>
      <p:bldP spid="24" grpId="0" animBg="1"/>
      <p:bldP spid="25" grpId="0" animBg="1"/>
      <p:bldP spid="26" grpId="0" animBg="1"/>
      <p:bldP spid="30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0E1A6-B3C6-4C40-A292-AEA28FF26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7</a:t>
            </a:fld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8A4FC86-60D9-3C41-83BD-C4ABFD73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6" b="35249"/>
          <a:stretch/>
        </p:blipFill>
        <p:spPr>
          <a:xfrm>
            <a:off x="1037274" y="2241308"/>
            <a:ext cx="7052403" cy="1741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0E981-30A1-C74D-901D-A92D97A5842B}"/>
              </a:ext>
            </a:extLst>
          </p:cNvPr>
          <p:cNvSpPr txBox="1"/>
          <p:nvPr/>
        </p:nvSpPr>
        <p:spPr>
          <a:xfrm>
            <a:off x="2426220" y="6462352"/>
            <a:ext cx="4291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Szegedy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2013,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Goodfellow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1E81C-B1D4-6841-8558-616AC321C74D}"/>
              </a:ext>
            </a:extLst>
          </p:cNvPr>
          <p:cNvSpPr txBox="1"/>
          <p:nvPr/>
        </p:nvSpPr>
        <p:spPr>
          <a:xfrm>
            <a:off x="637310" y="4089635"/>
            <a:ext cx="2814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Pretty sure this is a panda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C1316-9E94-CE4E-B7C7-22EF763861B6}"/>
              </a:ext>
            </a:extLst>
          </p:cNvPr>
          <p:cNvSpPr txBox="1"/>
          <p:nvPr/>
        </p:nvSpPr>
        <p:spPr>
          <a:xfrm>
            <a:off x="5816617" y="4089635"/>
            <a:ext cx="2880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I’m certain this is a gibbon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D58EBF-5B0A-5740-AE43-4BA128434DB4}"/>
              </a:ext>
            </a:extLst>
          </p:cNvPr>
          <p:cNvSpPr txBox="1">
            <a:spLocks/>
          </p:cNvSpPr>
          <p:nvPr/>
        </p:nvSpPr>
        <p:spPr bwMode="auto">
          <a:xfrm>
            <a:off x="948775" y="479388"/>
            <a:ext cx="8171873" cy="6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2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ML models make surprising mistakes</a:t>
            </a:r>
          </a:p>
        </p:txBody>
      </p:sp>
    </p:spTree>
    <p:extLst>
      <p:ext uri="{BB962C8B-B14F-4D97-AF65-F5344CB8AC3E}">
        <p14:creationId xmlns:p14="http://schemas.microsoft.com/office/powerpoint/2010/main" val="8788383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E5BC-91E9-5B41-AAAE-0B639CBB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Attacks on cyber-physical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50CAD-409A-9640-84B4-A92DBAA93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8</a:t>
            </a:fld>
            <a:endParaRPr lang="en-US" altLang="en-US"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87E55B-BF4B-EC49-9AEF-3F55234A5364}"/>
              </a:ext>
            </a:extLst>
          </p:cNvPr>
          <p:cNvGrpSpPr/>
          <p:nvPr/>
        </p:nvGrpSpPr>
        <p:grpSpPr>
          <a:xfrm>
            <a:off x="948776" y="4544530"/>
            <a:ext cx="2054867" cy="2251234"/>
            <a:chOff x="948776" y="4544530"/>
            <a:chExt cx="2054867" cy="22512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67E37D-747D-694D-B7B4-C7DB38BBA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9809" y="4544530"/>
              <a:ext cx="1913834" cy="22103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B1EA84-927F-1946-87B0-99531A60B258}"/>
                </a:ext>
              </a:extLst>
            </p:cNvPr>
            <p:cNvSpPr txBox="1"/>
            <p:nvPr/>
          </p:nvSpPr>
          <p:spPr>
            <a:xfrm>
              <a:off x="948776" y="6210989"/>
              <a:ext cx="1963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Carlini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 2016,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Cisse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 2017)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BA9BD4-F970-AB40-B8F2-7408165ACE82}"/>
              </a:ext>
            </a:extLst>
          </p:cNvPr>
          <p:cNvGrpSpPr/>
          <p:nvPr/>
        </p:nvGrpSpPr>
        <p:grpSpPr>
          <a:xfrm>
            <a:off x="806786" y="1251383"/>
            <a:ext cx="1874231" cy="3334591"/>
            <a:chOff x="806786" y="1251383"/>
            <a:chExt cx="1874231" cy="33345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90DF1E-C8F0-0B4F-98FB-DC8D9C17E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8776" y="1251383"/>
              <a:ext cx="1633534" cy="30112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121423-F7F6-2F43-BF7E-345CF3789355}"/>
                </a:ext>
              </a:extLst>
            </p:cNvPr>
            <p:cNvSpPr txBox="1"/>
            <p:nvPr/>
          </p:nvSpPr>
          <p:spPr>
            <a:xfrm>
              <a:off x="806786" y="4247420"/>
              <a:ext cx="18742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(Sharif et al. 2016)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8B9F0F-0165-0B48-950E-FE858E2D45B4}"/>
              </a:ext>
            </a:extLst>
          </p:cNvPr>
          <p:cNvGrpSpPr/>
          <p:nvPr/>
        </p:nvGrpSpPr>
        <p:grpSpPr>
          <a:xfrm>
            <a:off x="4221480" y="1251318"/>
            <a:ext cx="2032929" cy="2687618"/>
            <a:chOff x="4221480" y="1251318"/>
            <a:chExt cx="2032929" cy="26876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2087B3-2DE3-6045-882D-0B16BBFA3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2180" y="1251318"/>
              <a:ext cx="1771530" cy="233405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67213C-AEB1-F045-B349-B9A708552BE0}"/>
                </a:ext>
              </a:extLst>
            </p:cNvPr>
            <p:cNvSpPr txBox="1"/>
            <p:nvPr/>
          </p:nvSpPr>
          <p:spPr>
            <a:xfrm>
              <a:off x="4221480" y="3600382"/>
              <a:ext cx="20329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err="1">
                  <a:latin typeface="Arial" panose="020B0604020202020204" pitchFamily="34" charset="0"/>
                  <a:cs typeface="Arial" panose="020B0604020202020204" pitchFamily="34" charset="0"/>
                </a:rPr>
                <a:t>Kurakin</a:t>
              </a:r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 et al. 2016)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44BE67-9256-F646-9978-6D287611CEE0}"/>
              </a:ext>
            </a:extLst>
          </p:cNvPr>
          <p:cNvGrpSpPr/>
          <p:nvPr/>
        </p:nvGrpSpPr>
        <p:grpSpPr>
          <a:xfrm>
            <a:off x="6715168" y="1443619"/>
            <a:ext cx="2021707" cy="2211884"/>
            <a:chOff x="6715168" y="1443619"/>
            <a:chExt cx="2021707" cy="221188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1E8134-F14A-A245-894A-8052A6FABCD4}"/>
                </a:ext>
              </a:extLst>
            </p:cNvPr>
            <p:cNvSpPr txBox="1"/>
            <p:nvPr/>
          </p:nvSpPr>
          <p:spPr>
            <a:xfrm>
              <a:off x="6715168" y="3316949"/>
              <a:ext cx="2021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Athalye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 2018)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8EFD9E-B40B-0843-AAC0-702DA8BB8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4585" y="1443619"/>
              <a:ext cx="1952995" cy="1949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71ABD1-1185-4D41-9FD6-8E04F23C882E}"/>
              </a:ext>
            </a:extLst>
          </p:cNvPr>
          <p:cNvGrpSpPr/>
          <p:nvPr/>
        </p:nvGrpSpPr>
        <p:grpSpPr>
          <a:xfrm>
            <a:off x="3346935" y="3925633"/>
            <a:ext cx="4045018" cy="2651279"/>
            <a:chOff x="3346935" y="3925633"/>
            <a:chExt cx="4045018" cy="265127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301B02-0DCB-A24D-BCB5-8AF0132D6497}"/>
                </a:ext>
              </a:extLst>
            </p:cNvPr>
            <p:cNvGrpSpPr/>
            <p:nvPr/>
          </p:nvGrpSpPr>
          <p:grpSpPr>
            <a:xfrm>
              <a:off x="3346935" y="4247420"/>
              <a:ext cx="4045018" cy="2329492"/>
              <a:chOff x="3346935" y="4247420"/>
              <a:chExt cx="4045018" cy="232949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D76A8FA-1713-E24E-BD32-0432487CA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04981" y="4247420"/>
                <a:ext cx="1494397" cy="165508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AD411F-4BD2-4740-BBE2-6564C4230C9D}"/>
                  </a:ext>
                </a:extLst>
              </p:cNvPr>
              <p:cNvSpPr txBox="1"/>
              <p:nvPr/>
            </p:nvSpPr>
            <p:spPr>
              <a:xfrm>
                <a:off x="3346935" y="5872435"/>
                <a:ext cx="20104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Eykholt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et al. 2017)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56E83C-97E5-B241-88AD-0AC61920153C}"/>
                  </a:ext>
                </a:extLst>
              </p:cNvPr>
              <p:cNvSpPr txBox="1"/>
              <p:nvPr/>
            </p:nvSpPr>
            <p:spPr>
              <a:xfrm>
                <a:off x="5357422" y="6238358"/>
                <a:ext cx="20345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Eykholt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et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al.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2018)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34AC5B-CE10-FB46-8095-6F58AB827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1047" y="3925633"/>
              <a:ext cx="1574800" cy="229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89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42FFC-0AF9-684F-8183-0D02E111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are the defenses?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115ED-A26E-6340-B6D7-5BACBE2E98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Adversarial training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Szegedy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2013,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Goodfellow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2015,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Kurakin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2016,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2017,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Madry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2017, Kannan et al. 2018</a:t>
            </a:r>
          </a:p>
          <a:p>
            <a:pPr>
              <a:spcBef>
                <a:spcPts val="1872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Convex relaxations with provable guarantees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Raghunathan et al. 2018, Kolter &amp; Wong 2018, Sinha et al. 2018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lot of broken defenses…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8959B-6A3C-684F-A65C-596A4FE68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>
                <a:cs typeface="Arial" panose="020B0604020202020204" pitchFamily="34" charset="0"/>
              </a:rPr>
              <a:pPr/>
              <a:t>9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48F2B2-A9C1-164D-854A-7D47F5BFD0A5}"/>
              </a:ext>
            </a:extLst>
          </p:cNvPr>
          <p:cNvSpPr/>
          <p:nvPr/>
        </p:nvSpPr>
        <p:spPr>
          <a:xfrm>
            <a:off x="5802602" y="1399805"/>
            <a:ext cx="2854036" cy="11723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Prevent “all/most attacks”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a given norm ball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AB7A179-7C68-424A-9692-A79D97C62D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24" y="4213219"/>
            <a:ext cx="6270596" cy="143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C18422-4DEC-6B49-B0EC-09485D0571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89"/>
          <a:stretch/>
        </p:blipFill>
        <p:spPr>
          <a:xfrm>
            <a:off x="1980213" y="5353811"/>
            <a:ext cx="6195073" cy="12837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4BE2981-F6EF-3B4E-AB22-88C20DDA3D72}"/>
              </a:ext>
            </a:extLst>
          </p:cNvPr>
          <p:cNvSpPr/>
          <p:nvPr/>
        </p:nvSpPr>
        <p:spPr>
          <a:xfrm>
            <a:off x="1311965" y="2160104"/>
            <a:ext cx="3723861" cy="28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38100" dist="25400" dir="2700000" algn="br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7EE8F9F-5064-A942-9D53-6D9D28F5CCCB}"/>
              </a:ext>
            </a:extLst>
          </p:cNvPr>
          <p:cNvSpPr/>
          <p:nvPr/>
        </p:nvSpPr>
        <p:spPr>
          <a:xfrm>
            <a:off x="1317385" y="3056970"/>
            <a:ext cx="6117085" cy="316703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38100" dist="25400" dir="2700000" algn="br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39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5" grpId="0" animBg="1"/>
      <p:bldP spid="76" grpId="0" animBg="1"/>
    </p:bldLst>
  </p:timing>
</p:sld>
</file>

<file path=ppt/theme/theme1.xml><?xml version="1.0" encoding="utf-8"?>
<a:theme xmlns:a="http://schemas.openxmlformats.org/drawingml/2006/main" name="SU_Preso_4x3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pfl18adblock" id="{F7489CE9-DF4A-3C4F-B8E9-6BEF12C955C0}" vid="{CE366F56-58DD-6D44-9F2C-D514631D094E}"/>
    </a:ext>
  </a:extLst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pfl18adblock" id="{F7489CE9-DF4A-3C4F-B8E9-6BEF12C955C0}" vid="{B1923693-61C1-6446-8D1A-713418F125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SU_Preso_4x3_v6</Template>
  <TotalTime>0</TotalTime>
  <Words>1534</Words>
  <Application>Microsoft Macintosh PowerPoint</Application>
  <PresentationFormat>On-screen Show (4:3)</PresentationFormat>
  <Paragraphs>281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Calibri</vt:lpstr>
      <vt:lpstr>Source Sans Pro</vt:lpstr>
      <vt:lpstr>Source Sans Pro Semibold</vt:lpstr>
      <vt:lpstr>Symbol</vt:lpstr>
      <vt:lpstr>Wingdings</vt:lpstr>
      <vt:lpstr>SU_Preso_4x3_v6</vt:lpstr>
      <vt:lpstr>SU_Template_TopBar</vt:lpstr>
      <vt:lpstr>What's next for adversarial ML?</vt:lpstr>
      <vt:lpstr>The Deep Learning Revolution</vt:lpstr>
      <vt:lpstr>The Deep Learning Revolution</vt:lpstr>
      <vt:lpstr>The ML Revolution</vt:lpstr>
      <vt:lpstr>What does this mean for privacy &amp; security?</vt:lpstr>
      <vt:lpstr>What does this mean for privacy &amp; security?</vt:lpstr>
      <vt:lpstr>PowerPoint Presentation</vt:lpstr>
      <vt:lpstr>Attacks on cyber-physical systems</vt:lpstr>
      <vt:lpstr>Where are the defenses?</vt:lpstr>
      <vt:lpstr>PowerPoint Presentation</vt:lpstr>
      <vt:lpstr>Adversarial examples  are here to stay!  For many things that humans can do “robustly”, ML will fail miserably!</vt:lpstr>
      <vt:lpstr>PowerPoint Presentation</vt:lpstr>
      <vt:lpstr>PowerPoint Presentation</vt:lpstr>
      <vt:lpstr>Detecting ad logos is not trivial </vt:lpstr>
      <vt:lpstr>PowerPoint Presentation</vt:lpstr>
      <vt:lpstr>PowerPoint Presentation</vt:lpstr>
      <vt:lpstr>What’s the threat model for perceptual ad-blockers?</vt:lpstr>
      <vt:lpstr>What’s the threat model for perceptual ad-blockers?</vt:lpstr>
      <vt:lpstr>An interesting contrast: CAPTCHAs</vt:lpstr>
      <vt:lpstr>Breaking Perceptual  Ad-Blockers with  adversarial Examples</vt:lpstr>
      <vt:lpstr>SIFT: How does it work? (I don’t know exactly either)</vt:lpstr>
      <vt:lpstr>Attack examples: SIFT detector</vt:lpstr>
      <vt:lpstr>Attack examples: SIFT Denial Of Service</vt:lpstr>
      <vt:lpstr>Attack examples: YOLO object detector</vt:lpstr>
      <vt:lpstr>Perceptual ad-blockers without ad-indicators</vt:lpstr>
      <vt:lpstr>Conclusion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What's next for adversarial ML?</dc:title>
  <dc:creator>florian.tramer@gmail.com</dc:creator>
  <dc:description>2012 PowerPoint template redesign</dc:description>
  <cp:lastModifiedBy>florian.tramer@gmail.com</cp:lastModifiedBy>
  <cp:revision>2</cp:revision>
  <dcterms:created xsi:type="dcterms:W3CDTF">2018-07-10T06:26:25Z</dcterms:created>
  <dcterms:modified xsi:type="dcterms:W3CDTF">2018-09-21T21:41:44Z</dcterms:modified>
</cp:coreProperties>
</file>