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775" r:id="rId3"/>
    <p:sldId id="827" r:id="rId4"/>
    <p:sldId id="828" r:id="rId5"/>
    <p:sldId id="800" r:id="rId6"/>
    <p:sldId id="801" r:id="rId7"/>
    <p:sldId id="819" r:id="rId8"/>
    <p:sldId id="777" r:id="rId9"/>
    <p:sldId id="811" r:id="rId10"/>
    <p:sldId id="732" r:id="rId11"/>
    <p:sldId id="817" r:id="rId12"/>
    <p:sldId id="790" r:id="rId13"/>
    <p:sldId id="791" r:id="rId14"/>
    <p:sldId id="818" r:id="rId15"/>
    <p:sldId id="733" r:id="rId16"/>
    <p:sldId id="776" r:id="rId17"/>
    <p:sldId id="815" r:id="rId18"/>
    <p:sldId id="820" r:id="rId19"/>
    <p:sldId id="821" r:id="rId20"/>
    <p:sldId id="781" r:id="rId21"/>
    <p:sldId id="792" r:id="rId22"/>
    <p:sldId id="797" r:id="rId23"/>
    <p:sldId id="813" r:id="rId24"/>
    <p:sldId id="812" r:id="rId25"/>
    <p:sldId id="782" r:id="rId26"/>
    <p:sldId id="798" r:id="rId27"/>
    <p:sldId id="826" r:id="rId28"/>
    <p:sldId id="814" r:id="rId29"/>
    <p:sldId id="783" r:id="rId30"/>
    <p:sldId id="822" r:id="rId31"/>
    <p:sldId id="823" r:id="rId32"/>
    <p:sldId id="785" r:id="rId33"/>
    <p:sldId id="786" r:id="rId34"/>
    <p:sldId id="788" r:id="rId35"/>
    <p:sldId id="824" r:id="rId36"/>
    <p:sldId id="825" r:id="rId37"/>
    <p:sldId id="80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806"/>
    <a:srgbClr val="FF7E79"/>
    <a:srgbClr val="A47DDB"/>
    <a:srgbClr val="9773C6"/>
    <a:srgbClr val="C294FD"/>
    <a:srgbClr val="F7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33"/>
    <p:restoredTop sz="82960"/>
  </p:normalViewPr>
  <p:slideViewPr>
    <p:cSldViewPr snapToGrid="0" snapToObjects="1">
      <p:cViewPr varScale="1">
        <p:scale>
          <a:sx n="88" d="100"/>
          <a:sy n="88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6EE61-E838-8C42-9049-CBBCEDCE8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9EF1A-3EC6-CD40-BE99-5CB3BB063D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A6B8-1F8A-5A4E-B45C-F026447EC016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02144-86B8-2E46-B91A-944094697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C4A4-6A94-224C-8265-02527D9D7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B999-A417-6F44-BEE0-292CC672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4C72-545A-C840-966A-2AF3F8AD51BA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97AC-713F-F247-B474-1EADE421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7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2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6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5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8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0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2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0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7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65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5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5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78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3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89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5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87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12EE-110F-174F-AB3D-94A9605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D280-1E95-E648-80A9-5C98D5DF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4EB7-51BF-534C-885C-F2B878E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00D0-2F3F-024B-92F1-B9F66FA6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B7FD-6775-5C4D-AA9F-DE2677A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581F-3297-8D4C-954E-8EF5F55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D85BD-96B7-3247-856D-FFF07922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D9BF-8C72-6348-94C5-5A46CB8D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D374-71EA-7F4D-AF96-6F678EFE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BDEF-005A-4C4A-8E0F-6F5E934C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05211-A1B3-F54E-8BEF-B1846C31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E644-6C20-E741-AD61-4EACA72B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04EB-C5D1-A74B-B2E0-EEF9F06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7FD-418C-7C43-BD3D-7BC16E95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8293-2F79-2348-B3FB-45E8824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06401" y="2032000"/>
            <a:ext cx="11404600" cy="41916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82817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7065-1FDE-A447-A881-C7CABFF5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44CB-E1E1-BD46-B15B-9F9AB20F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A575-E363-B847-AF30-F3D6416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90CD-FDC5-C84C-8550-78772D8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C0FA-D50E-C14A-8E46-A212F61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DDF1-05AE-424B-A84D-55388E1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D916-5C02-3746-B020-7FD6DF74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D127-8DC4-004C-9075-39A64E4B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1FC3-F608-554E-8F0E-74D4352A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D940-0B68-8045-A0E9-1E4E6582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A10-075A-854F-85DF-275C175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012C-50F1-A648-8105-B08FDCB7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0563-77CF-8F44-B5CD-59DF9668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3E27-945A-4D47-ABD7-436421F6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AF04D-F068-E144-9500-740DA653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4D7C-AD6E-8D4C-A7FB-8A191BD5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E7CE-1C53-3C4F-AD26-F0174503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1E412-3989-A745-AC65-57F217D3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62F68-59CD-5A47-B197-75CD2AAB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D4A6-41F1-0945-A048-15079851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2885-3307-1B46-BE25-7FB394E0B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18B1B-89C8-EB40-AF3F-D63A5CA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E26D4-0AF0-9841-AC64-F53A5A8D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37420-91F7-BA4D-A891-1D85B0A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0971-F668-0749-B2DD-91DEC79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F7859-7192-394F-A985-BD6FF147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286C0-612A-1D4B-B18C-CA175D31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A47F1-9084-834B-ACAC-75450272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C56E0-0D3F-4A4F-BDCD-3F56694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C1E6C-CF70-CE45-995B-A46C7BF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1EAEE-2967-8449-80C5-5FBDCABC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0FD-C776-D04D-B4DA-FC761D6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E11D-D950-4544-8438-E219208B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E8862-425A-644F-B1A5-0DA33B5F3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07AE-6464-2C44-847B-B2BFBA5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DA52-7E7F-3B49-8D80-3910A122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DA3A-66FE-CD43-98CF-C3D1AA55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88E6-078F-944B-8E6C-CE2B6DAD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000CD-9E11-E846-9C4D-6B313621C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FDE78-5C61-684C-9FFF-B415DFDE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C11BF-05A0-B54E-9D3E-4FD8E118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4867D-78EE-0142-8DF0-0097C244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50B6-98B3-344B-B79A-BFABEE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9A64D-1DFC-2D4D-9402-06DA568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0D31-CD38-394E-A563-AC84CA19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C06A-98BE-CB4D-BCAB-D65832B31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A980-819D-2842-A8C0-00A548AE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97AE-E087-1943-9B48-22A603191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2.jpeg"/><Relationship Id="rId10" Type="http://schemas.openxmlformats.org/officeDocument/2006/relationships/image" Target="../media/image39.tiff"/><Relationship Id="rId4" Type="http://schemas.openxmlformats.org/officeDocument/2006/relationships/image" Target="../media/image29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bout.fb.com/news/2021/02/update-on-our-progress-on-ai-and-hate-speech-detec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e.net/blog/ai/harnessing-ai-to-combat-fraud-and-abuse-ai-is-the-key-to-robust-defens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1930-BD73-7E49-8F5C-8AEC9433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64" y="457200"/>
            <a:ext cx="11123271" cy="2971800"/>
          </a:xfrm>
        </p:spPr>
        <p:txBody>
          <a:bodyPr anchor="ctr"/>
          <a:lstStyle/>
          <a:p>
            <a:r>
              <a:rPr lang="en-US" dirty="0"/>
              <a:t>When </a:t>
            </a:r>
            <a:r>
              <a:rPr lang="en-US" b="1" i="1" dirty="0"/>
              <a:t>not</a:t>
            </a:r>
            <a:r>
              <a:rPr lang="en-US" dirty="0"/>
              <a:t> to use </a:t>
            </a:r>
            <a:br>
              <a:rPr lang="en-US" dirty="0"/>
            </a:br>
            <a:r>
              <a:rPr lang="en-US" dirty="0"/>
              <a:t>adversarial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830B3-4209-4E48-BF0D-C26938A5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1"/>
            <a:ext cx="9144000" cy="263258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ea typeface="+mn-ea"/>
                <a:cs typeface="+mn-cs"/>
              </a:rPr>
              <a:t>Florian </a:t>
            </a:r>
            <a:r>
              <a:rPr lang="en-US" sz="3600" b="1" dirty="0" err="1">
                <a:ea typeface="+mn-ea"/>
                <a:cs typeface="+mn-cs"/>
              </a:rPr>
              <a:t>Tramèr</a:t>
            </a:r>
            <a:endParaRPr lang="en-US" sz="3600" b="1" dirty="0">
              <a:ea typeface="+mn-ea"/>
              <a:cs typeface="+mn-cs"/>
            </a:endParaRPr>
          </a:p>
          <a:p>
            <a:r>
              <a:rPr lang="en-US" sz="3600" dirty="0"/>
              <a:t>Google Brain &amp; ETHZ</a:t>
            </a:r>
          </a:p>
          <a:p>
            <a:endParaRPr lang="en-US" sz="3600" dirty="0"/>
          </a:p>
          <a:p>
            <a:r>
              <a:rPr lang="en-US" sz="3600" dirty="0"/>
              <a:t>AAAI 2022 workshop on </a:t>
            </a:r>
            <a:br>
              <a:rPr lang="en-US" sz="3600" dirty="0"/>
            </a:br>
            <a:r>
              <a:rPr lang="en-US" sz="3600" dirty="0"/>
              <a:t>Adversarial Machine Learning and Beyond</a:t>
            </a:r>
          </a:p>
        </p:txBody>
      </p:sp>
    </p:spTree>
    <p:extLst>
      <p:ext uri="{BB962C8B-B14F-4D97-AF65-F5344CB8AC3E}">
        <p14:creationId xmlns:p14="http://schemas.microsoft.com/office/powerpoint/2010/main" val="26102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C28F2D34-EB76-AE45-9CC9-5206ED5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10368"/>
            <a:ext cx="11728174" cy="1325563"/>
          </a:xfrm>
        </p:spPr>
        <p:txBody>
          <a:bodyPr>
            <a:normAutofit/>
          </a:bodyPr>
          <a:lstStyle/>
          <a:p>
            <a:r>
              <a:rPr lang="en-US" sz="4200" dirty="0"/>
              <a:t>Can </a:t>
            </a:r>
            <a:r>
              <a:rPr lang="en-US" sz="4200" dirty="0">
                <a:solidFill>
                  <a:srgbClr val="C00000"/>
                </a:solidFill>
              </a:rPr>
              <a:t>adversarial examples </a:t>
            </a:r>
            <a:r>
              <a:rPr lang="en-US" sz="4200" dirty="0"/>
              <a:t>save us from this dystopia?</a:t>
            </a:r>
            <a:endParaRPr lang="en-US" sz="4200" dirty="0">
              <a:solidFill>
                <a:srgbClr val="7030A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55CACA-7018-2944-A67C-795BA3AFE76C}"/>
              </a:ext>
            </a:extLst>
          </p:cNvPr>
          <p:cNvSpPr/>
          <p:nvPr/>
        </p:nvSpPr>
        <p:spPr>
          <a:xfrm>
            <a:off x="189911" y="6048784"/>
            <a:ext cx="11944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“Fawkes: Protecting Privacy against Unauthorized Deep Learning Models”, Shan et al., USENIX 2020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LowKey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Leveraging Adversarial Attacks to Protect Social Media Users from Facial Recognition”,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Cherepanova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et al., ICLR 2021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EDFD52-8ACA-2F4D-AB60-431D657C36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731" y="1907610"/>
            <a:ext cx="8471880" cy="2149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7E2EB6-7CB3-EC46-B107-E9F53D4848D5}"/>
              </a:ext>
            </a:extLst>
          </p:cNvPr>
          <p:cNvGrpSpPr/>
          <p:nvPr/>
        </p:nvGrpSpPr>
        <p:grpSpPr>
          <a:xfrm>
            <a:off x="503255" y="4513300"/>
            <a:ext cx="11307745" cy="1152636"/>
            <a:chOff x="503255" y="4622484"/>
            <a:chExt cx="11307745" cy="115263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33AD867-AFDE-8745-A5E4-FD004CD0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255" y="4657520"/>
              <a:ext cx="3251200" cy="1117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6B19316-0673-E446-B74A-93A50B670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8507" y="4622484"/>
              <a:ext cx="7602493" cy="11526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934CA7F-ED4C-DF48-9E46-F22704CA8F05}"/>
                </a:ext>
              </a:extLst>
            </p:cNvPr>
            <p:cNvSpPr/>
            <p:nvPr/>
          </p:nvSpPr>
          <p:spPr>
            <a:xfrm>
              <a:off x="6287286" y="5387669"/>
              <a:ext cx="1995054" cy="34713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F5064A-3293-5542-A6A6-FD6E6289102A}"/>
                </a:ext>
              </a:extLst>
            </p:cNvPr>
            <p:cNvSpPr/>
            <p:nvPr/>
          </p:nvSpPr>
          <p:spPr>
            <a:xfrm>
              <a:off x="796580" y="5384684"/>
              <a:ext cx="1008884" cy="34713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8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EE1997-E97D-1A4E-BBF7-EC78CE13946F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1047852" y="4107074"/>
            <a:ext cx="1863562" cy="28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6F63B5-6A9A-1342-A2D4-DBD693694DF9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1050861" y="4772819"/>
            <a:ext cx="1856708" cy="9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AB532D-D9E1-5E4F-ABE7-27A3AC1484D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050933" y="3423706"/>
            <a:ext cx="1860481" cy="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What Oprah Knows for Sure About Mental Illness">
            <a:extLst>
              <a:ext uri="{FF2B5EF4-FFF2-40B4-BE49-F238E27FC236}">
                <a16:creationId xmlns:a16="http://schemas.microsoft.com/office/drawing/2014/main" id="{B0176447-4CC4-BF43-9A2E-79A8C4DF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"/>
          <a:stretch/>
        </p:blipFill>
        <p:spPr bwMode="auto">
          <a:xfrm>
            <a:off x="497845" y="3104020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231CF6FB-2562-634E-A18B-BFE7A4C2D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1414" y="3178609"/>
            <a:ext cx="527901" cy="4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Flikflix | Oprah Winfrey">
            <a:extLst>
              <a:ext uri="{FF2B5EF4-FFF2-40B4-BE49-F238E27FC236}">
                <a16:creationId xmlns:a16="http://schemas.microsoft.com/office/drawing/2014/main" id="{7FCB6BC9-1926-B648-9182-3CCF97F9F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811" y="4452779"/>
            <a:ext cx="55805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Oprah Winfrey Ponytail - Oprah Winfrey Looks - StyleBistro">
            <a:extLst>
              <a:ext uri="{FF2B5EF4-FFF2-40B4-BE49-F238E27FC236}">
                <a16:creationId xmlns:a16="http://schemas.microsoft.com/office/drawing/2014/main" id="{E00ACB82-BF6C-F14D-9B50-1DBA0D333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764" y="3787034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8B0E7DA3-8968-9C47-B33C-CEDC93AD7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421" y="3534634"/>
            <a:ext cx="1128184" cy="11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Flikflix | Oprah Winfrey">
            <a:extLst>
              <a:ext uri="{FF2B5EF4-FFF2-40B4-BE49-F238E27FC236}">
                <a16:creationId xmlns:a16="http://schemas.microsoft.com/office/drawing/2014/main" id="{BB22A80F-F422-CB4B-BA66-F431A94EE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0203" y="4452779"/>
            <a:ext cx="55805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Oprah Winfrey Ponytail - Oprah Winfrey Looks - StyleBistro">
            <a:extLst>
              <a:ext uri="{FF2B5EF4-FFF2-40B4-BE49-F238E27FC236}">
                <a16:creationId xmlns:a16="http://schemas.microsoft.com/office/drawing/2014/main" id="{968686F1-1278-3643-93C7-B4C97E6A7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2156" y="3787034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Psychopath Renderer">
            <a:extLst>
              <a:ext uri="{FF2B5EF4-FFF2-40B4-BE49-F238E27FC236}">
                <a16:creationId xmlns:a16="http://schemas.microsoft.com/office/drawing/2014/main" id="{5EED4B70-63B0-DB43-A9C2-E3A673F30601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137" y="3782025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Psychopath Renderer">
            <a:extLst>
              <a:ext uri="{FF2B5EF4-FFF2-40B4-BE49-F238E27FC236}">
                <a16:creationId xmlns:a16="http://schemas.microsoft.com/office/drawing/2014/main" id="{5875A8DA-A1B7-284F-A740-B1C0FFB5C139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155" y="4462582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D401B3D8-5815-974D-AE2E-D42E978F1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1414" y="3850290"/>
            <a:ext cx="527901" cy="5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9C467566-0938-564B-A401-9F9E6977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569" y="4521710"/>
            <a:ext cx="535590" cy="5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Database Icon – Free Download, PNG and Vector">
            <a:extLst>
              <a:ext uri="{FF2B5EF4-FFF2-40B4-BE49-F238E27FC236}">
                <a16:creationId xmlns:a16="http://schemas.microsoft.com/office/drawing/2014/main" id="{77DF0FAC-83BF-9340-B5A6-0816E806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362" y="3475025"/>
            <a:ext cx="1128184" cy="11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EEF96B-F757-5140-B93F-830BC3842F0B}"/>
              </a:ext>
            </a:extLst>
          </p:cNvPr>
          <p:cNvSpPr txBox="1"/>
          <p:nvPr/>
        </p:nvSpPr>
        <p:spPr>
          <a:xfrm>
            <a:off x="85385" y="2152666"/>
            <a:ext cx="391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Users perturb the pictures they post online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59E07-1F83-1D4C-9B0C-DEF9CBE36D94}"/>
              </a:ext>
            </a:extLst>
          </p:cNvPr>
          <p:cNvSpPr txBox="1"/>
          <p:nvPr/>
        </p:nvSpPr>
        <p:spPr>
          <a:xfrm>
            <a:off x="3997535" y="2152666"/>
            <a:ext cx="432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Online pictures are scraped to build a model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8C608E-92F4-3B48-92EB-A9660EAB4161}"/>
              </a:ext>
            </a:extLst>
          </p:cNvPr>
          <p:cNvCxnSpPr>
            <a:cxnSpLocks/>
          </p:cNvCxnSpPr>
          <p:nvPr/>
        </p:nvCxnSpPr>
        <p:spPr>
          <a:xfrm>
            <a:off x="6779546" y="4081589"/>
            <a:ext cx="3478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388D91-6A86-544F-A848-1DB2B1720A6B}"/>
              </a:ext>
            </a:extLst>
          </p:cNvPr>
          <p:cNvCxnSpPr>
            <a:cxnSpLocks/>
            <a:stCxn id="34" idx="3"/>
            <a:endCxn id="19" idx="1"/>
          </p:cNvCxnSpPr>
          <p:nvPr/>
        </p:nvCxnSpPr>
        <p:spPr>
          <a:xfrm>
            <a:off x="4757288" y="3423706"/>
            <a:ext cx="894074" cy="61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B7A391-E43C-E64D-8B25-B3B8D24808FE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757288" y="4109935"/>
            <a:ext cx="8818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21D362-A0A5-534D-BC8A-25B48257DB46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761132" y="4216882"/>
            <a:ext cx="880026" cy="565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24288C4E-DEC7-E44F-BEA0-47954D5A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0691" y="3693473"/>
            <a:ext cx="936298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D98ABC72-C47A-BF47-BEC8-6BC7BCFC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662" y="3534634"/>
            <a:ext cx="1128184" cy="11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DB7E76-FD42-784F-A2B4-ED763A18E172}"/>
              </a:ext>
            </a:extLst>
          </p:cNvPr>
          <p:cNvCxnSpPr>
            <a:cxnSpLocks/>
          </p:cNvCxnSpPr>
          <p:nvPr/>
        </p:nvCxnSpPr>
        <p:spPr>
          <a:xfrm flipV="1">
            <a:off x="9787762" y="4095994"/>
            <a:ext cx="249801" cy="1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A08B2D-4EC3-6E4B-B0C8-04259590C591}"/>
              </a:ext>
            </a:extLst>
          </p:cNvPr>
          <p:cNvCxnSpPr>
            <a:cxnSpLocks/>
          </p:cNvCxnSpPr>
          <p:nvPr/>
        </p:nvCxnSpPr>
        <p:spPr>
          <a:xfrm flipV="1">
            <a:off x="11034711" y="4105656"/>
            <a:ext cx="249801" cy="1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8C15EC-CCB9-F74F-BDE3-98C1DB4590C6}"/>
              </a:ext>
            </a:extLst>
          </p:cNvPr>
          <p:cNvSpPr txBox="1"/>
          <p:nvPr/>
        </p:nvSpPr>
        <p:spPr>
          <a:xfrm>
            <a:off x="8126605" y="2152666"/>
            <a:ext cx="406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Unperturbed test pictures aren’t recognized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EBAC91-AB00-2F44-96B8-F9763AE741BE}"/>
              </a:ext>
            </a:extLst>
          </p:cNvPr>
          <p:cNvSpPr txBox="1"/>
          <p:nvPr/>
        </p:nvSpPr>
        <p:spPr>
          <a:xfrm>
            <a:off x="11284512" y="3844046"/>
            <a:ext cx="88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6" descr="What Oprah Knows for Sure About Mental Illness">
            <a:extLst>
              <a:ext uri="{FF2B5EF4-FFF2-40B4-BE49-F238E27FC236}">
                <a16:creationId xmlns:a16="http://schemas.microsoft.com/office/drawing/2014/main" id="{213E2613-2F0A-B04B-9D22-71674B0E5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"/>
          <a:stretch/>
        </p:blipFill>
        <p:spPr bwMode="auto">
          <a:xfrm>
            <a:off x="1685137" y="3104020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Psychopath Renderer">
            <a:extLst>
              <a:ext uri="{FF2B5EF4-FFF2-40B4-BE49-F238E27FC236}">
                <a16:creationId xmlns:a16="http://schemas.microsoft.com/office/drawing/2014/main" id="{D48E8BEC-1A30-4E48-ACD6-AFA74E6E006C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137" y="3106881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8A36787F-F3FF-B34D-A373-0AE0C3401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387" y="3178609"/>
            <a:ext cx="527901" cy="4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50999CC7-228F-804E-A0D2-D2AC7CDDD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387" y="3850290"/>
            <a:ext cx="527901" cy="5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92F95239-7F8F-504D-827C-AEB5DD358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542" y="4521710"/>
            <a:ext cx="535590" cy="5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What Oprah Knows for Sure About Mental Illness">
            <a:extLst>
              <a:ext uri="{FF2B5EF4-FFF2-40B4-BE49-F238E27FC236}">
                <a16:creationId xmlns:a16="http://schemas.microsoft.com/office/drawing/2014/main" id="{D5CE0288-D037-2048-ADA5-1CBCB022F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"/>
          <a:stretch/>
        </p:blipFill>
        <p:spPr bwMode="auto">
          <a:xfrm>
            <a:off x="5897856" y="4218293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Psychopath Renderer">
            <a:extLst>
              <a:ext uri="{FF2B5EF4-FFF2-40B4-BE49-F238E27FC236}">
                <a16:creationId xmlns:a16="http://schemas.microsoft.com/office/drawing/2014/main" id="{8A14016C-A209-BE47-993C-42C935798BA7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56" y="4221154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Oprah Winfrey Ponytail - Oprah Winfrey Looks - StyleBistro">
            <a:extLst>
              <a:ext uri="{FF2B5EF4-FFF2-40B4-BE49-F238E27FC236}">
                <a16:creationId xmlns:a16="http://schemas.microsoft.com/office/drawing/2014/main" id="{70E4AE13-0905-464E-AFAF-79C80041D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9014" y="4296383"/>
            <a:ext cx="5530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Psychopath Renderer">
            <a:extLst>
              <a:ext uri="{FF2B5EF4-FFF2-40B4-BE49-F238E27FC236}">
                <a16:creationId xmlns:a16="http://schemas.microsoft.com/office/drawing/2014/main" id="{DFEE9994-4C63-7F45-8663-F8E78F49D50B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995" y="4291374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 descr="Flikflix | Oprah Winfrey">
            <a:extLst>
              <a:ext uri="{FF2B5EF4-FFF2-40B4-BE49-F238E27FC236}">
                <a16:creationId xmlns:a16="http://schemas.microsoft.com/office/drawing/2014/main" id="{1117C59F-E89A-AC4E-8A0B-21176AF63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305" y="4357463"/>
            <a:ext cx="55805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Psychopath Renderer">
            <a:extLst>
              <a:ext uri="{FF2B5EF4-FFF2-40B4-BE49-F238E27FC236}">
                <a16:creationId xmlns:a16="http://schemas.microsoft.com/office/drawing/2014/main" id="{F2FB3107-49C7-5845-8654-7E41FAC67038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257" y="4350333"/>
            <a:ext cx="5577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ular Callout 43">
            <a:extLst>
              <a:ext uri="{FF2B5EF4-FFF2-40B4-BE49-F238E27FC236}">
                <a16:creationId xmlns:a16="http://schemas.microsoft.com/office/drawing/2014/main" id="{F07F4179-AE6A-7E45-BA00-BC37631A91ED}"/>
              </a:ext>
            </a:extLst>
          </p:cNvPr>
          <p:cNvSpPr/>
          <p:nvPr/>
        </p:nvSpPr>
        <p:spPr>
          <a:xfrm>
            <a:off x="7127370" y="5102662"/>
            <a:ext cx="4389891" cy="797517"/>
          </a:xfrm>
          <a:prstGeom prst="wedgeRectCallout">
            <a:avLst>
              <a:gd name="adj1" fmla="val -7238"/>
              <a:gd name="adj2" fmla="val -858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Unperturbed picture taken by the police, or a stalker, etc.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28F2D34-EB76-AE45-9CC9-5206ED5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10368"/>
            <a:ext cx="11728174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</a:rPr>
              <a:t>Poisoning facial recognition </a:t>
            </a:r>
            <a:r>
              <a:rPr lang="en-US" sz="4200" dirty="0"/>
              <a:t>with adversarial examples</a:t>
            </a:r>
            <a:endParaRPr lang="en-US" sz="4200" dirty="0">
              <a:solidFill>
                <a:srgbClr val="7030A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679481-E0CD-B440-959C-2412072043E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83" y="3085261"/>
            <a:ext cx="1705033" cy="3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E905-2B26-AC4D-9416-1C91EDF0D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496290"/>
            <a:ext cx="11404600" cy="4076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Misconception #1: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∀ models ∃ attack ≠ ∃ attack ∀ models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4913-A12C-994D-ADAE-826B4893E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12</a:t>
            </a:fld>
            <a:endParaRPr lang="en-US" alt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A3BD211-FC59-A44A-9D14-B53F60D02BD6}"/>
              </a:ext>
            </a:extLst>
          </p:cNvPr>
          <p:cNvSpPr/>
          <p:nvPr/>
        </p:nvSpPr>
        <p:spPr>
          <a:xfrm rot="5400000">
            <a:off x="3054927" y="1641770"/>
            <a:ext cx="368670" cy="5048458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CC9D6-CF0D-DA48-B60B-273F9A6EB079}"/>
              </a:ext>
            </a:extLst>
          </p:cNvPr>
          <p:cNvSpPr txBox="1"/>
          <p:nvPr/>
        </p:nvSpPr>
        <p:spPr>
          <a:xfrm>
            <a:off x="991050" y="4379514"/>
            <a:ext cx="449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this is empirically true (so far)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CFAD8-28F3-5E48-97B4-A5EAAAEF438C}"/>
              </a:ext>
            </a:extLst>
          </p:cNvPr>
          <p:cNvSpPr txBox="1"/>
          <p:nvPr/>
        </p:nvSpPr>
        <p:spPr>
          <a:xfrm>
            <a:off x="8541808" y="6371229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Nicholas </a:t>
            </a:r>
            <a:r>
              <a:rPr lang="en-US" dirty="0" err="1"/>
              <a:t>Carlini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E905-2B26-AC4D-9416-1C91EDF0D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496290"/>
            <a:ext cx="11404600" cy="4076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Misconception #2: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The attacker can adapt to any defense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4913-A12C-994D-ADAE-826B4893E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0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7397-9E29-EA4D-923A-11179E2F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365125"/>
            <a:ext cx="10889974" cy="1325563"/>
          </a:xfrm>
        </p:spPr>
        <p:txBody>
          <a:bodyPr/>
          <a:lstStyle/>
          <a:p>
            <a:r>
              <a:rPr lang="en-US" dirty="0"/>
              <a:t>The problem (1): </a:t>
            </a:r>
            <a:r>
              <a:rPr lang="en-US" dirty="0">
                <a:solidFill>
                  <a:srgbClr val="C00000"/>
                </a:solidFill>
              </a:rPr>
              <a:t>adaptive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E2AB-FD07-BE4F-BA04-B7E9B76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14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59021-A62B-D644-A83C-CB43B24B1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117" y="1924185"/>
            <a:ext cx="4076700" cy="1037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766B4-C87A-C340-BD53-5C0D8FA4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830" y="3266378"/>
            <a:ext cx="3159274" cy="21884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E1A848-C7C4-454E-A87F-3900F0317664}"/>
              </a:ext>
            </a:extLst>
          </p:cNvPr>
          <p:cNvCxnSpPr/>
          <p:nvPr/>
        </p:nvCxnSpPr>
        <p:spPr>
          <a:xfrm>
            <a:off x="2929923" y="2818460"/>
            <a:ext cx="34454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l Pacino - Actors Who Have Played the Devil - Zimbio">
            <a:extLst>
              <a:ext uri="{FF2B5EF4-FFF2-40B4-BE49-F238E27FC236}">
                <a16:creationId xmlns:a16="http://schemas.microsoft.com/office/drawing/2014/main" id="{B7578084-02BF-B248-A197-BBF552559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0"/>
          <a:stretch/>
        </p:blipFill>
        <p:spPr bwMode="auto">
          <a:xfrm>
            <a:off x="3750962" y="1924184"/>
            <a:ext cx="1575404" cy="18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06EE0A-9173-904A-89E4-957A59DBD3EA}"/>
              </a:ext>
            </a:extLst>
          </p:cNvPr>
          <p:cNvCxnSpPr/>
          <p:nvPr/>
        </p:nvCxnSpPr>
        <p:spPr>
          <a:xfrm>
            <a:off x="2929922" y="4913820"/>
            <a:ext cx="344547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l Pacino - Actors Who Have Played the Devil - Zimbio">
            <a:extLst>
              <a:ext uri="{FF2B5EF4-FFF2-40B4-BE49-F238E27FC236}">
                <a16:creationId xmlns:a16="http://schemas.microsoft.com/office/drawing/2014/main" id="{98F35AED-400F-E747-8D3D-59BE22360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1"/>
          <a:stretch/>
        </p:blipFill>
        <p:spPr bwMode="auto">
          <a:xfrm>
            <a:off x="3755726" y="4002290"/>
            <a:ext cx="1575404" cy="18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Psychopath Renderer">
            <a:extLst>
              <a:ext uri="{FF2B5EF4-FFF2-40B4-BE49-F238E27FC236}">
                <a16:creationId xmlns:a16="http://schemas.microsoft.com/office/drawing/2014/main" id="{88CB7415-1D84-C942-9E04-B7B9854E433E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962" y="3976890"/>
            <a:ext cx="160034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7D33E85-214B-FB45-8EFA-6CEB17EE70D5}"/>
              </a:ext>
            </a:extLst>
          </p:cNvPr>
          <p:cNvSpPr/>
          <p:nvPr/>
        </p:nvSpPr>
        <p:spPr>
          <a:xfrm>
            <a:off x="981134" y="2198456"/>
            <a:ext cx="1913066" cy="3150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Adversarial 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9F242-07CA-E044-855C-30674DEF5BDD}"/>
              </a:ext>
            </a:extLst>
          </p:cNvPr>
          <p:cNvSpPr txBox="1"/>
          <p:nvPr/>
        </p:nvSpPr>
        <p:spPr>
          <a:xfrm>
            <a:off x="463826" y="6356350"/>
            <a:ext cx="656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“Data Poisoning Won’t Save You From Facial Recognition”, ICLR 2022</a:t>
            </a:r>
          </a:p>
        </p:txBody>
      </p:sp>
    </p:spTree>
    <p:extLst>
      <p:ext uri="{BB962C8B-B14F-4D97-AF65-F5344CB8AC3E}">
        <p14:creationId xmlns:p14="http://schemas.microsoft.com/office/powerpoint/2010/main" val="178139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7397-9E29-EA4D-923A-11179E2F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365125"/>
            <a:ext cx="10889974" cy="1325563"/>
          </a:xfrm>
        </p:spPr>
        <p:txBody>
          <a:bodyPr/>
          <a:lstStyle/>
          <a:p>
            <a:r>
              <a:rPr lang="en-US" dirty="0"/>
              <a:t>The problem (2): </a:t>
            </a:r>
            <a:r>
              <a:rPr lang="en-US" dirty="0">
                <a:solidFill>
                  <a:srgbClr val="C00000"/>
                </a:solidFill>
              </a:rPr>
              <a:t>retroactive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E2AB-FD07-BE4F-BA04-B7E9B76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15</a:t>
            </a:fld>
            <a:endParaRPr lang="en-US" sz="1600" dirty="0"/>
          </a:p>
        </p:txBody>
      </p:sp>
      <p:pic>
        <p:nvPicPr>
          <p:cNvPr id="5" name="Picture 14" descr="Want to know how Deep Learning works? Here&amp;#39;s a quick guide for everyone.">
            <a:extLst>
              <a:ext uri="{FF2B5EF4-FFF2-40B4-BE49-F238E27FC236}">
                <a16:creationId xmlns:a16="http://schemas.microsoft.com/office/drawing/2014/main" id="{1E1926CD-4430-D649-A325-D48DE52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731" y="3253225"/>
            <a:ext cx="1413881" cy="9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Database Icon – Free Download, PNG and Vector">
            <a:extLst>
              <a:ext uri="{FF2B5EF4-FFF2-40B4-BE49-F238E27FC236}">
                <a16:creationId xmlns:a16="http://schemas.microsoft.com/office/drawing/2014/main" id="{C5E764FA-469D-7548-ADE1-898D3A4E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131" y="2416760"/>
            <a:ext cx="1128184" cy="11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44E2CB-36B2-A64C-B6FC-AD656892FBC4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>
            <a:off x="2333057" y="2365441"/>
            <a:ext cx="894074" cy="61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E6B4EF-4E35-C741-B39C-39FE444B94B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333057" y="3051670"/>
            <a:ext cx="8818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69A135-8AC0-8C40-B2CC-562D0B512B6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336901" y="3158617"/>
            <a:ext cx="880026" cy="565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3BA927A2-3642-1E4F-A374-77FE3DB7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5156" y="2120344"/>
            <a:ext cx="527901" cy="4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66590DAE-4494-4C45-9B1F-AAEF82A9C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5156" y="2792025"/>
            <a:ext cx="527901" cy="5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Liquidate Your Likes: Turning Social Media Into Revenue – Channel Futures">
            <a:extLst>
              <a:ext uri="{FF2B5EF4-FFF2-40B4-BE49-F238E27FC236}">
                <a16:creationId xmlns:a16="http://schemas.microsoft.com/office/drawing/2014/main" id="{74933929-7438-AB4F-B536-51998A83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311" y="3463445"/>
            <a:ext cx="535590" cy="5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night Sword Clip Art | Sword clip art | Sword drawing, Knight sword, Sword  craft">
            <a:extLst>
              <a:ext uri="{FF2B5EF4-FFF2-40B4-BE49-F238E27FC236}">
                <a16:creationId xmlns:a16="http://schemas.microsoft.com/office/drawing/2014/main" id="{7CE70906-3E50-D743-8893-322C930B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35" y="2458408"/>
            <a:ext cx="1044706" cy="11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EFBC6F-767A-224C-9801-30FAA98D8ADF}"/>
              </a:ext>
            </a:extLst>
          </p:cNvPr>
          <p:cNvSpPr txBox="1"/>
          <p:nvPr/>
        </p:nvSpPr>
        <p:spPr>
          <a:xfrm>
            <a:off x="262445" y="4742106"/>
            <a:ext cx="5657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Facial recognition provider scrapes pictures produced with </a:t>
            </a:r>
            <a:r>
              <a:rPr lang="en-US" sz="2800" dirty="0">
                <a:solidFill>
                  <a:srgbClr val="C00000"/>
                </a:solidFill>
              </a:rPr>
              <a:t>attacks that target today’s models</a:t>
            </a:r>
          </a:p>
        </p:txBody>
      </p:sp>
      <p:pic>
        <p:nvPicPr>
          <p:cNvPr id="16" name="Picture 8" descr="10+ Hourglass Clipart - Preview : Hourglass Icon Ve | HDClipartAll">
            <a:extLst>
              <a:ext uri="{FF2B5EF4-FFF2-40B4-BE49-F238E27FC236}">
                <a16:creationId xmlns:a16="http://schemas.microsoft.com/office/drawing/2014/main" id="{B18FEF07-B5A2-404E-B378-7C90C5166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583" y="1202390"/>
            <a:ext cx="1322118" cy="30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atabase Icon – Free Download, PNG and Vector">
            <a:extLst>
              <a:ext uri="{FF2B5EF4-FFF2-40B4-BE49-F238E27FC236}">
                <a16:creationId xmlns:a16="http://schemas.microsoft.com/office/drawing/2014/main" id="{8D453649-4EA9-C740-BEF6-0C2B0571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044" y="1940695"/>
            <a:ext cx="1128184" cy="11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13B664-AA6D-9A4C-9D9B-4BAB107478E1}"/>
              </a:ext>
            </a:extLst>
          </p:cNvPr>
          <p:cNvCxnSpPr>
            <a:cxnSpLocks/>
          </p:cNvCxnSpPr>
          <p:nvPr/>
        </p:nvCxnSpPr>
        <p:spPr>
          <a:xfrm>
            <a:off x="8995239" y="3006266"/>
            <a:ext cx="339015" cy="2744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B8C58-D809-854A-8728-D346C25E5865}"/>
              </a:ext>
            </a:extLst>
          </p:cNvPr>
          <p:cNvSpPr txBox="1"/>
          <p:nvPr/>
        </p:nvSpPr>
        <p:spPr>
          <a:xfrm>
            <a:off x="6609240" y="4742105"/>
            <a:ext cx="545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Facial recognition provider </a:t>
            </a:r>
            <a:r>
              <a:rPr lang="en-US" sz="2800" dirty="0">
                <a:solidFill>
                  <a:srgbClr val="C00000"/>
                </a:solidFill>
              </a:rPr>
              <a:t>trains new </a:t>
            </a:r>
            <a:r>
              <a:rPr lang="en-US" sz="2800" b="1" i="1" dirty="0">
                <a:solidFill>
                  <a:srgbClr val="C00000"/>
                </a:solidFill>
              </a:rPr>
              <a:t>better</a:t>
            </a:r>
            <a:r>
              <a:rPr lang="en-US" sz="2800" dirty="0">
                <a:solidFill>
                  <a:srgbClr val="C00000"/>
                </a:solidFill>
              </a:rPr>
              <a:t> model</a:t>
            </a:r>
            <a:r>
              <a:rPr lang="en-US" sz="2800" dirty="0"/>
              <a:t> on poisoned data collected in the past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5793C6-DF6E-834A-ADF5-9F2C606E63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39" y="3409911"/>
            <a:ext cx="534524" cy="540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C97BE6-C4C1-8A42-BA35-D86EFC2E7322}"/>
              </a:ext>
            </a:extLst>
          </p:cNvPr>
          <p:cNvSpPr txBox="1"/>
          <p:nvPr/>
        </p:nvSpPr>
        <p:spPr>
          <a:xfrm>
            <a:off x="3443730" y="3933613"/>
            <a:ext cx="50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wait one year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CB6734-2673-8B41-855A-37EEB254339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553" y="2004778"/>
            <a:ext cx="1705033" cy="370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5A734F5-2EEF-7A41-AB96-29C731F3C4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46" y="2504787"/>
            <a:ext cx="1705033" cy="3701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FFE339-8909-A94C-A68E-388D4FEA8CBB}"/>
              </a:ext>
            </a:extLst>
          </p:cNvPr>
          <p:cNvSpPr txBox="1"/>
          <p:nvPr/>
        </p:nvSpPr>
        <p:spPr>
          <a:xfrm>
            <a:off x="463826" y="6356350"/>
            <a:ext cx="656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“Data Poisoning Won’t Save You From Facial Recognition”, ICLR 2022</a:t>
            </a:r>
          </a:p>
        </p:txBody>
      </p:sp>
    </p:spTree>
    <p:extLst>
      <p:ext uri="{BB962C8B-B14F-4D97-AF65-F5344CB8AC3E}">
        <p14:creationId xmlns:p14="http://schemas.microsoft.com/office/powerpoint/2010/main" val="41309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BE98-C338-4248-B491-57492746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44036FB-8001-7D49-BA75-B88C8619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436" y="1680452"/>
            <a:ext cx="9364756" cy="4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3175A4-904E-7B45-BFFA-BD83B06E2547}"/>
              </a:ext>
            </a:extLst>
          </p:cNvPr>
          <p:cNvSpPr/>
          <p:nvPr/>
        </p:nvSpPr>
        <p:spPr>
          <a:xfrm>
            <a:off x="6242538" y="4448908"/>
            <a:ext cx="1160585" cy="791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ACBF7-E82F-FB41-B401-1A40DAB83188}"/>
              </a:ext>
            </a:extLst>
          </p:cNvPr>
          <p:cNvSpPr/>
          <p:nvPr/>
        </p:nvSpPr>
        <p:spPr>
          <a:xfrm>
            <a:off x="8610600" y="4674351"/>
            <a:ext cx="1672087" cy="791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6A8C1D-CC80-1E45-B5E6-0959E186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365125"/>
            <a:ext cx="10889974" cy="1325563"/>
          </a:xfrm>
        </p:spPr>
        <p:txBody>
          <a:bodyPr/>
          <a:lstStyle/>
          <a:p>
            <a:r>
              <a:rPr lang="en-US" dirty="0"/>
              <a:t>Adversarial examples </a:t>
            </a:r>
            <a:r>
              <a:rPr lang="en-US" b="1" i="1" dirty="0">
                <a:solidFill>
                  <a:srgbClr val="C00000"/>
                </a:solidFill>
              </a:rPr>
              <a:t>won’t</a:t>
            </a:r>
            <a:r>
              <a:rPr lang="en-US" dirty="0"/>
              <a:t> save 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6BC57-A617-4243-97AC-C9B2E071BE2E}"/>
              </a:ext>
            </a:extLst>
          </p:cNvPr>
          <p:cNvSpPr txBox="1"/>
          <p:nvPr/>
        </p:nvSpPr>
        <p:spPr>
          <a:xfrm>
            <a:off x="463826" y="6356350"/>
            <a:ext cx="656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“Data Poisoning Won’t Save You From Facial Recognition”, ICLR 2022</a:t>
            </a:r>
          </a:p>
        </p:txBody>
      </p:sp>
    </p:spTree>
    <p:extLst>
      <p:ext uri="{BB962C8B-B14F-4D97-AF65-F5344CB8AC3E}">
        <p14:creationId xmlns:p14="http://schemas.microsoft.com/office/powerpoint/2010/main" val="4096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936E-9601-E94C-AED1-5CCB473D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7" y="3908276"/>
            <a:ext cx="11396078" cy="2265530"/>
          </a:xfrm>
        </p:spPr>
        <p:txBody>
          <a:bodyPr>
            <a:noAutofit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(+)</a:t>
            </a:r>
            <a:r>
              <a:rPr lang="en-US" dirty="0"/>
              <a:t> Here, </a:t>
            </a:r>
            <a:r>
              <a:rPr lang="en-US" dirty="0">
                <a:solidFill>
                  <a:srgbClr val="0070C0"/>
                </a:solidFill>
              </a:rPr>
              <a:t>the attacker </a:t>
            </a:r>
            <a:r>
              <a:rPr lang="en-US" i="1" dirty="0">
                <a:solidFill>
                  <a:srgbClr val="0070C0"/>
                </a:solidFill>
              </a:rPr>
              <a:t>can</a:t>
            </a:r>
            <a:r>
              <a:rPr lang="en-US" dirty="0">
                <a:solidFill>
                  <a:srgbClr val="0070C0"/>
                </a:solidFill>
              </a:rPr>
              <a:t> adapt</a:t>
            </a:r>
            <a:r>
              <a:rPr lang="en-US" dirty="0"/>
              <a:t> to the facial recognition system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(+)</a:t>
            </a:r>
            <a:r>
              <a:rPr lang="en-US" dirty="0"/>
              <a:t> This works </a:t>
            </a:r>
            <a:r>
              <a:rPr lang="en-US" i="1" dirty="0">
                <a:solidFill>
                  <a:srgbClr val="0070C0"/>
                </a:solidFill>
              </a:rPr>
              <a:t>against YOLO* !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(-)</a:t>
            </a:r>
            <a:r>
              <a:rPr lang="en-US" dirty="0"/>
              <a:t> What </a:t>
            </a:r>
            <a:r>
              <a:rPr lang="en-US" i="1" dirty="0">
                <a:solidFill>
                  <a:srgbClr val="0070C0"/>
                </a:solidFill>
              </a:rPr>
              <a:t>guarantee</a:t>
            </a:r>
            <a:r>
              <a:rPr lang="en-US" dirty="0"/>
              <a:t> is there that this works against </a:t>
            </a:r>
            <a:r>
              <a:rPr lang="en-US" i="1" dirty="0">
                <a:solidFill>
                  <a:srgbClr val="0070C0"/>
                </a:solidFill>
              </a:rPr>
              <a:t>any real system?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(-)</a:t>
            </a:r>
            <a:r>
              <a:rPr lang="en-US" dirty="0"/>
              <a:t> Are we giving people a </a:t>
            </a:r>
            <a:r>
              <a:rPr lang="en-US" i="1" dirty="0">
                <a:solidFill>
                  <a:srgbClr val="0070C0"/>
                </a:solidFill>
              </a:rPr>
              <a:t>false sense of 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BFBF7-D6B4-A447-BF5E-4CA74233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E01DFE-D5E8-8847-8C05-C0EC15F2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365125"/>
            <a:ext cx="10889974" cy="1325563"/>
          </a:xfrm>
        </p:spPr>
        <p:txBody>
          <a:bodyPr/>
          <a:lstStyle/>
          <a:p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evasion attacks </a:t>
            </a:r>
            <a:r>
              <a:rPr lang="en-US" dirty="0"/>
              <a:t>any better?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33069-9330-8048-BB4E-623B9E212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58"/>
          <a:stretch/>
        </p:blipFill>
        <p:spPr>
          <a:xfrm>
            <a:off x="2248186" y="1460202"/>
            <a:ext cx="7321255" cy="22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dirty="0"/>
              <a:t> against </a:t>
            </a:r>
            <a:r>
              <a:rPr lang="en-US" sz="3600" dirty="0">
                <a:solidFill>
                  <a:srgbClr val="C00000"/>
                </a:solidFill>
              </a:rPr>
              <a:t>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against 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attacking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anything “real”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5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against 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i="1" dirty="0"/>
              <a:t> </a:t>
            </a:r>
            <a:r>
              <a:rPr lang="en-US" sz="3600" dirty="0"/>
              <a:t>against </a:t>
            </a:r>
            <a:r>
              <a:rPr lang="en-US" sz="3600" dirty="0">
                <a:solidFill>
                  <a:srgbClr val="C00000"/>
                </a:solidFill>
              </a:rPr>
              <a:t>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attacking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anything “real”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9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74FC-0665-CA4F-A037-C1AAD2FD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5030787"/>
            <a:ext cx="10889974" cy="1325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i="1" dirty="0"/>
              <a:t> </a:t>
            </a:r>
            <a:r>
              <a:rPr lang="en-US" sz="4000" b="1" i="1" dirty="0">
                <a:solidFill>
                  <a:srgbClr val="C00000"/>
                </a:solidFill>
              </a:rPr>
              <a:t>All</a:t>
            </a:r>
            <a:r>
              <a:rPr lang="en-US" sz="4000" dirty="0">
                <a:solidFill>
                  <a:srgbClr val="C00000"/>
                </a:solidFill>
              </a:rPr>
              <a:t> models are vulnerable</a:t>
            </a:r>
            <a:r>
              <a:rPr lang="en-US" sz="4000" dirty="0"/>
              <a:t> to some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 The adversary can </a:t>
            </a:r>
            <a:r>
              <a:rPr lang="en-US" sz="4000" dirty="0">
                <a:solidFill>
                  <a:srgbClr val="C00000"/>
                </a:solidFill>
              </a:rPr>
              <a:t>adapt to </a:t>
            </a:r>
            <a:r>
              <a:rPr lang="en-US" sz="4000" b="1" i="1" dirty="0">
                <a:solidFill>
                  <a:srgbClr val="C00000"/>
                </a:solidFill>
              </a:rPr>
              <a:t>any</a:t>
            </a:r>
            <a:r>
              <a:rPr lang="en-US" sz="4000" dirty="0">
                <a:solidFill>
                  <a:srgbClr val="C00000"/>
                </a:solidFill>
              </a:rPr>
              <a:t>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The current state of </a:t>
            </a:r>
            <a:r>
              <a:rPr lang="en-US" sz="4200" dirty="0">
                <a:solidFill>
                  <a:srgbClr val="C00000"/>
                </a:solidFill>
              </a:rPr>
              <a:t>adversarial examples</a:t>
            </a:r>
          </a:p>
        </p:txBody>
      </p:sp>
      <p:pic>
        <p:nvPicPr>
          <p:cNvPr id="20" name="Picture 2" descr="Attacking Machine Learning with Adversarial Examples">
            <a:extLst>
              <a:ext uri="{FF2B5EF4-FFF2-40B4-BE49-F238E27FC236}">
                <a16:creationId xmlns:a16="http://schemas.microsoft.com/office/drawing/2014/main" id="{9C7E4BDE-7159-8841-85C7-C3BC6BB3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50" y="1958475"/>
            <a:ext cx="6739900" cy="25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9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AF54-37DA-5748-BC96-6D71C3F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A simple privacy attack: </a:t>
            </a:r>
            <a:r>
              <a:rPr lang="en-US" dirty="0">
                <a:solidFill>
                  <a:srgbClr val="C00000"/>
                </a:solidFill>
              </a:rPr>
              <a:t>membership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B7FF-0872-FD4C-93C1-4EA7AC3D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97651860-FB09-2D48-AAB2-EA42C07B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575" y="2739039"/>
            <a:ext cx="2152758" cy="21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Database Icon – Free Download, PNG and Vector">
            <a:extLst>
              <a:ext uri="{FF2B5EF4-FFF2-40B4-BE49-F238E27FC236}">
                <a16:creationId xmlns:a16="http://schemas.microsoft.com/office/drawing/2014/main" id="{25C402E1-E81A-1D40-95DD-29F7FC56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384" y="2618450"/>
            <a:ext cx="2305206" cy="2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E70439DA-91B7-0F4F-83D0-9EB78834D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2809" y="4159673"/>
            <a:ext cx="159683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4C3F73E6-7317-A84B-B046-FBA58CAE1A3B}"/>
              </a:ext>
            </a:extLst>
          </p:cNvPr>
          <p:cNvSpPr/>
          <p:nvPr/>
        </p:nvSpPr>
        <p:spPr>
          <a:xfrm>
            <a:off x="3867190" y="3382433"/>
            <a:ext cx="919785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eastie, Freebsd Daemon clip art (116604) Free SVG Download / 4 Vector">
            <a:extLst>
              <a:ext uri="{FF2B5EF4-FFF2-40B4-BE49-F238E27FC236}">
                <a16:creationId xmlns:a16="http://schemas.microsoft.com/office/drawing/2014/main" id="{9B24A37B-A007-7E43-BDD7-03BA00B6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42" y="3375462"/>
            <a:ext cx="1705782" cy="2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17C18C65-691E-1E43-A1D4-F273D4172612}"/>
              </a:ext>
            </a:extLst>
          </p:cNvPr>
          <p:cNvSpPr/>
          <p:nvPr/>
        </p:nvSpPr>
        <p:spPr>
          <a:xfrm>
            <a:off x="8361872" y="1315077"/>
            <a:ext cx="3830128" cy="2708442"/>
          </a:xfrm>
          <a:prstGeom prst="cloudCallout">
            <a:avLst>
              <a:gd name="adj1" fmla="val -39824"/>
              <a:gd name="adj2" fmla="val 521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Was </a:t>
            </a:r>
            <a:br>
              <a:rPr lang="en-US" sz="3600" dirty="0"/>
            </a:br>
            <a:r>
              <a:rPr lang="en-US" sz="3600" dirty="0"/>
              <a:t>in the training set?</a:t>
            </a:r>
          </a:p>
        </p:txBody>
      </p:sp>
      <p:pic>
        <p:nvPicPr>
          <p:cNvPr id="12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DB164CFF-C328-8E4B-81FE-C3138C3B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76936" y="1715869"/>
            <a:ext cx="936298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1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AF54-37DA-5748-BC96-6D71C3F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Membership leakage from </a:t>
            </a:r>
            <a:r>
              <a:rPr lang="en-US" dirty="0">
                <a:solidFill>
                  <a:srgbClr val="C00000"/>
                </a:solidFill>
              </a:rPr>
              <a:t>model confidence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B7FF-0872-FD4C-93C1-4EA7AC3D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6E5B85DE-441A-2041-92EE-81EC49C0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31" y="2584333"/>
            <a:ext cx="2025929" cy="20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86D8CD-32C2-E94E-BA04-63B579AA2C79}"/>
              </a:ext>
            </a:extLst>
          </p:cNvPr>
          <p:cNvCxnSpPr>
            <a:cxnSpLocks/>
          </p:cNvCxnSpPr>
          <p:nvPr/>
        </p:nvCxnSpPr>
        <p:spPr>
          <a:xfrm>
            <a:off x="2910538" y="4116416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E1E2AB-5100-EF42-B59D-CB62C478DA37}"/>
              </a:ext>
            </a:extLst>
          </p:cNvPr>
          <p:cNvGrpSpPr/>
          <p:nvPr/>
        </p:nvGrpSpPr>
        <p:grpSpPr>
          <a:xfrm>
            <a:off x="4446043" y="3306010"/>
            <a:ext cx="1035165" cy="751978"/>
            <a:chOff x="3605842" y="4372113"/>
            <a:chExt cx="1035165" cy="7519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28AD0C-862C-E346-A419-DD01BB141860}"/>
                </a:ext>
              </a:extLst>
            </p:cNvPr>
            <p:cNvSpPr/>
            <p:nvPr/>
          </p:nvSpPr>
          <p:spPr>
            <a:xfrm>
              <a:off x="3605842" y="4830792"/>
              <a:ext cx="207033" cy="2932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759686-0790-3E44-9B7D-CD729402023E}"/>
                </a:ext>
              </a:extLst>
            </p:cNvPr>
            <p:cNvSpPr/>
            <p:nvPr/>
          </p:nvSpPr>
          <p:spPr>
            <a:xfrm>
              <a:off x="3812875" y="4372113"/>
              <a:ext cx="207033" cy="7519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F2484E-3920-324F-BA9D-3CA0B4631E16}"/>
                </a:ext>
              </a:extLst>
            </p:cNvPr>
            <p:cNvSpPr/>
            <p:nvPr/>
          </p:nvSpPr>
          <p:spPr>
            <a:xfrm>
              <a:off x="4019908" y="4678392"/>
              <a:ext cx="207033" cy="44569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B653F7-86C4-2941-8134-D2D3C54E71EA}"/>
                </a:ext>
              </a:extLst>
            </p:cNvPr>
            <p:cNvSpPr/>
            <p:nvPr/>
          </p:nvSpPr>
          <p:spPr>
            <a:xfrm>
              <a:off x="4226941" y="4941210"/>
              <a:ext cx="207033" cy="1828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C37B69-6AB1-9A47-B616-8FAC397C6DD6}"/>
                </a:ext>
              </a:extLst>
            </p:cNvPr>
            <p:cNvSpPr/>
            <p:nvPr/>
          </p:nvSpPr>
          <p:spPr>
            <a:xfrm>
              <a:off x="4433974" y="4650621"/>
              <a:ext cx="207033" cy="4734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DF6F08-DE00-A147-BCD8-1DC18DBA7B6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9136811" y="4137232"/>
            <a:ext cx="988209" cy="711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FD79E7-80DA-B14F-ACE3-83C284CDB98C}"/>
              </a:ext>
            </a:extLst>
          </p:cNvPr>
          <p:cNvCxnSpPr>
            <a:cxnSpLocks/>
          </p:cNvCxnSpPr>
          <p:nvPr/>
        </p:nvCxnSpPr>
        <p:spPr>
          <a:xfrm>
            <a:off x="9136811" y="4137232"/>
            <a:ext cx="988209" cy="145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5B08C3-C1BC-7F4E-8402-F251342F6D0E}"/>
              </a:ext>
            </a:extLst>
          </p:cNvPr>
          <p:cNvSpPr txBox="1"/>
          <p:nvPr/>
        </p:nvSpPr>
        <p:spPr>
          <a:xfrm>
            <a:off x="10095760" y="4065587"/>
            <a:ext cx="152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Member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91BDBA-8DA1-7944-AA0E-F5E0307D31B8}"/>
              </a:ext>
            </a:extLst>
          </p:cNvPr>
          <p:cNvSpPr txBox="1"/>
          <p:nvPr/>
        </p:nvSpPr>
        <p:spPr>
          <a:xfrm>
            <a:off x="10125020" y="4617549"/>
            <a:ext cx="184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Non-member</a:t>
            </a:r>
          </a:p>
        </p:txBody>
      </p:sp>
      <p:pic>
        <p:nvPicPr>
          <p:cNvPr id="44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2CB66877-AF9A-7949-8E8A-09646FA0C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043" y="1899308"/>
            <a:ext cx="936298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5CCEB2-CD15-294F-8177-C83D06931B54}"/>
              </a:ext>
            </a:extLst>
          </p:cNvPr>
          <p:cNvCxnSpPr/>
          <p:nvPr/>
        </p:nvCxnSpPr>
        <p:spPr>
          <a:xfrm flipH="1">
            <a:off x="2932981" y="2778481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AB8DD5-D514-B945-BA19-E437D8C0FE70}"/>
              </a:ext>
            </a:extLst>
          </p:cNvPr>
          <p:cNvSpPr txBox="1"/>
          <p:nvPr/>
        </p:nvSpPr>
        <p:spPr>
          <a:xfrm>
            <a:off x="463826" y="6356350"/>
            <a:ext cx="909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“Membership Inference Attacks against Machine Learning Models”, Shokri et al., IEEE S&amp;P 2017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8172101-E93F-8644-9D76-30F011575CCA}"/>
              </a:ext>
            </a:extLst>
          </p:cNvPr>
          <p:cNvSpPr/>
          <p:nvPr/>
        </p:nvSpPr>
        <p:spPr>
          <a:xfrm>
            <a:off x="7223744" y="2388361"/>
            <a:ext cx="2034563" cy="2206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distinguisher</a:t>
            </a:r>
          </a:p>
        </p:txBody>
      </p:sp>
      <p:pic>
        <p:nvPicPr>
          <p:cNvPr id="28" name="Picture 27" descr="Beastie, Freebsd Daemon clip art (116604) Free SVG Download / 4 Vector">
            <a:extLst>
              <a:ext uri="{FF2B5EF4-FFF2-40B4-BE49-F238E27FC236}">
                <a16:creationId xmlns:a16="http://schemas.microsoft.com/office/drawing/2014/main" id="{B28C6AF8-D990-7F44-B378-2794B3B6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70" y="1762333"/>
            <a:ext cx="1705782" cy="2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loud Callout 28">
            <a:extLst>
              <a:ext uri="{FF2B5EF4-FFF2-40B4-BE49-F238E27FC236}">
                <a16:creationId xmlns:a16="http://schemas.microsoft.com/office/drawing/2014/main" id="{55AE90C7-A88B-1042-9AEE-D88795C0AFB8}"/>
              </a:ext>
            </a:extLst>
          </p:cNvPr>
          <p:cNvSpPr/>
          <p:nvPr/>
        </p:nvSpPr>
        <p:spPr>
          <a:xfrm>
            <a:off x="3561154" y="4174845"/>
            <a:ext cx="6018756" cy="2055911"/>
          </a:xfrm>
          <a:prstGeom prst="cloudCallout">
            <a:avLst>
              <a:gd name="adj1" fmla="val 33453"/>
              <a:gd name="adj2" fmla="val -533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if the example was not a member, the model wouldn’t be so confident</a:t>
            </a:r>
          </a:p>
        </p:txBody>
      </p:sp>
    </p:spTree>
    <p:extLst>
      <p:ext uri="{BB962C8B-B14F-4D97-AF65-F5344CB8AC3E}">
        <p14:creationId xmlns:p14="http://schemas.microsoft.com/office/powerpoint/2010/main" val="131343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AF54-37DA-5748-BC96-6D71C3F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365125"/>
            <a:ext cx="11905397" cy="1325563"/>
          </a:xfrm>
        </p:spPr>
        <p:txBody>
          <a:bodyPr/>
          <a:lstStyle/>
          <a:p>
            <a:r>
              <a:rPr lang="en-US" dirty="0"/>
              <a:t>Defense idea: </a:t>
            </a:r>
            <a:r>
              <a:rPr lang="en-US" dirty="0">
                <a:solidFill>
                  <a:srgbClr val="C00000"/>
                </a:solidFill>
              </a:rPr>
              <a:t>adversarial examples for distinguisher</a:t>
            </a:r>
          </a:p>
        </p:txBody>
      </p:sp>
      <p:pic>
        <p:nvPicPr>
          <p:cNvPr id="12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DB164CFF-C328-8E4B-81FE-C3138C3B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043" y="1899308"/>
            <a:ext cx="936298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32ED54-2A02-3444-8B6A-FA0A45820495}"/>
              </a:ext>
            </a:extLst>
          </p:cNvPr>
          <p:cNvCxnSpPr/>
          <p:nvPr/>
        </p:nvCxnSpPr>
        <p:spPr>
          <a:xfrm flipH="1">
            <a:off x="2932981" y="2778481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86D8CD-32C2-E94E-BA04-63B579AA2C79}"/>
              </a:ext>
            </a:extLst>
          </p:cNvPr>
          <p:cNvCxnSpPr>
            <a:cxnSpLocks/>
          </p:cNvCxnSpPr>
          <p:nvPr/>
        </p:nvCxnSpPr>
        <p:spPr>
          <a:xfrm>
            <a:off x="2910538" y="4116416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E1E2AB-5100-EF42-B59D-CB62C478DA37}"/>
              </a:ext>
            </a:extLst>
          </p:cNvPr>
          <p:cNvGrpSpPr/>
          <p:nvPr/>
        </p:nvGrpSpPr>
        <p:grpSpPr>
          <a:xfrm>
            <a:off x="2945045" y="3271541"/>
            <a:ext cx="1035165" cy="751978"/>
            <a:chOff x="3605842" y="4372113"/>
            <a:chExt cx="1035165" cy="7519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28AD0C-862C-E346-A419-DD01BB141860}"/>
                </a:ext>
              </a:extLst>
            </p:cNvPr>
            <p:cNvSpPr/>
            <p:nvPr/>
          </p:nvSpPr>
          <p:spPr>
            <a:xfrm>
              <a:off x="3605842" y="4830792"/>
              <a:ext cx="207033" cy="2932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759686-0790-3E44-9B7D-CD729402023E}"/>
                </a:ext>
              </a:extLst>
            </p:cNvPr>
            <p:cNvSpPr/>
            <p:nvPr/>
          </p:nvSpPr>
          <p:spPr>
            <a:xfrm>
              <a:off x="3812875" y="4372113"/>
              <a:ext cx="207033" cy="7519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F2484E-3920-324F-BA9D-3CA0B4631E16}"/>
                </a:ext>
              </a:extLst>
            </p:cNvPr>
            <p:cNvSpPr/>
            <p:nvPr/>
          </p:nvSpPr>
          <p:spPr>
            <a:xfrm>
              <a:off x="4019908" y="4678392"/>
              <a:ext cx="207033" cy="44569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B653F7-86C4-2941-8134-D2D3C54E71EA}"/>
                </a:ext>
              </a:extLst>
            </p:cNvPr>
            <p:cNvSpPr/>
            <p:nvPr/>
          </p:nvSpPr>
          <p:spPr>
            <a:xfrm>
              <a:off x="4223663" y="4941210"/>
              <a:ext cx="210312" cy="1828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C37B69-6AB1-9A47-B616-8FAC397C6DD6}"/>
                </a:ext>
              </a:extLst>
            </p:cNvPr>
            <p:cNvSpPr/>
            <p:nvPr/>
          </p:nvSpPr>
          <p:spPr>
            <a:xfrm>
              <a:off x="4433974" y="4650621"/>
              <a:ext cx="207033" cy="4734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0D6BC2-58F4-124B-984E-1A1508A179AC}"/>
              </a:ext>
            </a:extLst>
          </p:cNvPr>
          <p:cNvGrpSpPr/>
          <p:nvPr/>
        </p:nvGrpSpPr>
        <p:grpSpPr>
          <a:xfrm>
            <a:off x="5895534" y="3391877"/>
            <a:ext cx="1035165" cy="631641"/>
            <a:chOff x="3605842" y="4492450"/>
            <a:chExt cx="1035165" cy="6316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D3A213-02BD-EF4A-A365-8EC37E50FE66}"/>
                </a:ext>
              </a:extLst>
            </p:cNvPr>
            <p:cNvSpPr/>
            <p:nvPr/>
          </p:nvSpPr>
          <p:spPr>
            <a:xfrm>
              <a:off x="3605842" y="4977441"/>
              <a:ext cx="210312" cy="146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43B179-4C4E-8B4C-AAAB-3969C0B1EB5B}"/>
                </a:ext>
              </a:extLst>
            </p:cNvPr>
            <p:cNvSpPr/>
            <p:nvPr/>
          </p:nvSpPr>
          <p:spPr>
            <a:xfrm>
              <a:off x="3812750" y="4492450"/>
              <a:ext cx="207033" cy="63087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591573-91E7-3247-8BBA-E79075C00AEA}"/>
                </a:ext>
              </a:extLst>
            </p:cNvPr>
            <p:cNvSpPr/>
            <p:nvPr/>
          </p:nvSpPr>
          <p:spPr>
            <a:xfrm>
              <a:off x="4019908" y="4529573"/>
              <a:ext cx="210312" cy="59451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DC3A61D-FE3E-5642-8EAC-2239856392A0}"/>
                </a:ext>
              </a:extLst>
            </p:cNvPr>
            <p:cNvSpPr/>
            <p:nvPr/>
          </p:nvSpPr>
          <p:spPr>
            <a:xfrm>
              <a:off x="4226941" y="4650621"/>
              <a:ext cx="207033" cy="47346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63E5E7-CF52-BC43-8E4C-AE9FAAF7C254}"/>
                </a:ext>
              </a:extLst>
            </p:cNvPr>
            <p:cNvSpPr/>
            <p:nvPr/>
          </p:nvSpPr>
          <p:spPr>
            <a:xfrm>
              <a:off x="4433974" y="5078371"/>
              <a:ext cx="207033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50936F6-56B6-B04E-B5FA-55141F1DD582}"/>
              </a:ext>
            </a:extLst>
          </p:cNvPr>
          <p:cNvSpPr/>
          <p:nvPr/>
        </p:nvSpPr>
        <p:spPr>
          <a:xfrm>
            <a:off x="4513236" y="3258908"/>
            <a:ext cx="781021" cy="77724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>
            <a:extLst>
              <a:ext uri="{FF2B5EF4-FFF2-40B4-BE49-F238E27FC236}">
                <a16:creationId xmlns:a16="http://schemas.microsoft.com/office/drawing/2014/main" id="{2288F2C4-3A3E-7F40-BBCF-4E1A7694B428}"/>
              </a:ext>
            </a:extLst>
          </p:cNvPr>
          <p:cNvSpPr/>
          <p:nvPr/>
        </p:nvSpPr>
        <p:spPr>
          <a:xfrm>
            <a:off x="4033127" y="3432607"/>
            <a:ext cx="457200" cy="457200"/>
          </a:xfrm>
          <a:prstGeom prst="mathPlus">
            <a:avLst>
              <a:gd name="adj1" fmla="val 15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>
            <a:extLst>
              <a:ext uri="{FF2B5EF4-FFF2-40B4-BE49-F238E27FC236}">
                <a16:creationId xmlns:a16="http://schemas.microsoft.com/office/drawing/2014/main" id="{1DB6B404-C751-AF41-8318-CCD0478645B1}"/>
              </a:ext>
            </a:extLst>
          </p:cNvPr>
          <p:cNvSpPr/>
          <p:nvPr/>
        </p:nvSpPr>
        <p:spPr>
          <a:xfrm>
            <a:off x="5359535" y="3419668"/>
            <a:ext cx="457200" cy="457200"/>
          </a:xfrm>
          <a:prstGeom prst="mathEqual">
            <a:avLst>
              <a:gd name="adj1" fmla="val 12199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94C0C57-6E6D-304A-B8B1-4D72BEE2CB3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286347" y="4263067"/>
            <a:ext cx="1280653" cy="8355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D77D9A-98B6-B248-8363-8C387CED379E}"/>
              </a:ext>
            </a:extLst>
          </p:cNvPr>
          <p:cNvSpPr txBox="1"/>
          <p:nvPr/>
        </p:nvSpPr>
        <p:spPr>
          <a:xfrm>
            <a:off x="2203301" y="5098663"/>
            <a:ext cx="4727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top class is preserved to ensure defense does not lower utility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F523ADE-AA64-CD48-A1BA-738A22FE59C5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4567001" y="4249345"/>
            <a:ext cx="1621841" cy="84931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3C404C-2C8F-2A47-B928-CB232E4D716B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9136811" y="4137232"/>
            <a:ext cx="988209" cy="711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3337CC-64EA-D84E-B36A-19C9FB65AD8C}"/>
              </a:ext>
            </a:extLst>
          </p:cNvPr>
          <p:cNvCxnSpPr>
            <a:cxnSpLocks/>
          </p:cNvCxnSpPr>
          <p:nvPr/>
        </p:nvCxnSpPr>
        <p:spPr>
          <a:xfrm>
            <a:off x="9136811" y="4137232"/>
            <a:ext cx="988209" cy="145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DEEA19D-427E-4F43-B7C3-6D21D5AAC6BE}"/>
              </a:ext>
            </a:extLst>
          </p:cNvPr>
          <p:cNvSpPr txBox="1"/>
          <p:nvPr/>
        </p:nvSpPr>
        <p:spPr>
          <a:xfrm>
            <a:off x="10095760" y="4065587"/>
            <a:ext cx="125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BEECF0-05D7-7B45-9B54-783B947A9F0B}"/>
              </a:ext>
            </a:extLst>
          </p:cNvPr>
          <p:cNvSpPr txBox="1"/>
          <p:nvPr/>
        </p:nvSpPr>
        <p:spPr>
          <a:xfrm>
            <a:off x="10125020" y="4617549"/>
            <a:ext cx="20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Non-member</a:t>
            </a:r>
          </a:p>
        </p:txBody>
      </p:sp>
      <p:pic>
        <p:nvPicPr>
          <p:cNvPr id="62" name="Picture 18">
            <a:extLst>
              <a:ext uri="{FF2B5EF4-FFF2-40B4-BE49-F238E27FC236}">
                <a16:creationId xmlns:a16="http://schemas.microsoft.com/office/drawing/2014/main" id="{21BB3D73-C2A7-014E-8000-3A8739D6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31" y="2584333"/>
            <a:ext cx="2025929" cy="20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58E386B-AC85-DE4F-B727-B5A21F449C2B}"/>
              </a:ext>
            </a:extLst>
          </p:cNvPr>
          <p:cNvSpPr txBox="1"/>
          <p:nvPr/>
        </p:nvSpPr>
        <p:spPr>
          <a:xfrm>
            <a:off x="463826" y="6356350"/>
            <a:ext cx="1129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MemGuard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Defending against Black-Box Membership Inference Attacks via Adversarial Examples”, Jia et al., CCS 2019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67BC054-0295-CA49-8558-68510CA1EC84}"/>
              </a:ext>
            </a:extLst>
          </p:cNvPr>
          <p:cNvSpPr/>
          <p:nvPr/>
        </p:nvSpPr>
        <p:spPr>
          <a:xfrm>
            <a:off x="7223744" y="2388361"/>
            <a:ext cx="2034563" cy="2206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distinguisher</a:t>
            </a:r>
          </a:p>
        </p:txBody>
      </p:sp>
      <p:pic>
        <p:nvPicPr>
          <p:cNvPr id="54" name="Picture 53" descr="Beastie, Freebsd Daemon clip art (116604) Free SVG Download / 4 Vector">
            <a:extLst>
              <a:ext uri="{FF2B5EF4-FFF2-40B4-BE49-F238E27FC236}">
                <a16:creationId xmlns:a16="http://schemas.microsoft.com/office/drawing/2014/main" id="{5204BA0D-87CF-1E4F-B305-DA048499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70" y="1762333"/>
            <a:ext cx="1705782" cy="2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5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E905-2B26-AC4D-9416-1C91EDF0D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496290"/>
            <a:ext cx="11404600" cy="4076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Misconception #1: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∀ models ∃ attack ≠ ∃ attack ∀ models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4913-A12C-994D-ADAE-826B4893E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97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E905-2B26-AC4D-9416-1C91EDF0D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496290"/>
            <a:ext cx="11404600" cy="4076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Misconception #2: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The attacker can adapt to any defense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4913-A12C-994D-ADAE-826B4893E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5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AF54-37DA-5748-BC96-6D71C3F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Adaptive “defense”</a:t>
            </a:r>
            <a:r>
              <a:rPr lang="en-US" dirty="0"/>
              <a:t>: ignore the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B7FF-0872-FD4C-93C1-4EA7AC3D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F3FD0689-ECCF-E147-BBA9-FBD1A3D2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3023294"/>
            <a:ext cx="1128184" cy="11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Oprah Winfrey Campaigns for Stacey Abrams in Georgia - Variety">
            <a:extLst>
              <a:ext uri="{FF2B5EF4-FFF2-40B4-BE49-F238E27FC236}">
                <a16:creationId xmlns:a16="http://schemas.microsoft.com/office/drawing/2014/main" id="{2E90045E-1583-D645-80AD-4CF11AA05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043" y="2152227"/>
            <a:ext cx="936298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2D1A99-28CA-394E-8615-8FCBB9FE2EE1}"/>
              </a:ext>
            </a:extLst>
          </p:cNvPr>
          <p:cNvCxnSpPr/>
          <p:nvPr/>
        </p:nvCxnSpPr>
        <p:spPr>
          <a:xfrm flipH="1">
            <a:off x="2932981" y="3031400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C56DA2-0FBD-C648-A01E-2EF342133EDD}"/>
              </a:ext>
            </a:extLst>
          </p:cNvPr>
          <p:cNvCxnSpPr>
            <a:cxnSpLocks/>
          </p:cNvCxnSpPr>
          <p:nvPr/>
        </p:nvCxnSpPr>
        <p:spPr>
          <a:xfrm>
            <a:off x="2910538" y="4116416"/>
            <a:ext cx="4106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3BCDA11-AD82-B140-9699-BA9CFD2A0535}"/>
              </a:ext>
            </a:extLst>
          </p:cNvPr>
          <p:cNvSpPr/>
          <p:nvPr/>
        </p:nvSpPr>
        <p:spPr>
          <a:xfrm>
            <a:off x="5168140" y="3391006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7FB240-F15F-364F-9851-05DC96E00EAF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9258307" y="3614226"/>
            <a:ext cx="866713" cy="1234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5856CC-DF37-9B42-889B-7A03CD5DC3A8}"/>
              </a:ext>
            </a:extLst>
          </p:cNvPr>
          <p:cNvCxnSpPr>
            <a:cxnSpLocks/>
          </p:cNvCxnSpPr>
          <p:nvPr/>
        </p:nvCxnSpPr>
        <p:spPr>
          <a:xfrm>
            <a:off x="9258307" y="3614226"/>
            <a:ext cx="866713" cy="668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A523885-46E2-D043-BA6D-E89243527706}"/>
              </a:ext>
            </a:extLst>
          </p:cNvPr>
          <p:cNvSpPr txBox="1"/>
          <p:nvPr/>
        </p:nvSpPr>
        <p:spPr>
          <a:xfrm>
            <a:off x="10095760" y="4065587"/>
            <a:ext cx="142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Member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AC24B2-9349-6A43-8D3A-091DAE2EC5F5}"/>
              </a:ext>
            </a:extLst>
          </p:cNvPr>
          <p:cNvSpPr txBox="1"/>
          <p:nvPr/>
        </p:nvSpPr>
        <p:spPr>
          <a:xfrm>
            <a:off x="10125020" y="4617549"/>
            <a:ext cx="184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Non-member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6DC3DD-4BE0-494F-8601-B80FF28FFEFA}"/>
              </a:ext>
            </a:extLst>
          </p:cNvPr>
          <p:cNvGrpSpPr/>
          <p:nvPr/>
        </p:nvGrpSpPr>
        <p:grpSpPr>
          <a:xfrm>
            <a:off x="3531042" y="3256406"/>
            <a:ext cx="1035165" cy="751978"/>
            <a:chOff x="3605842" y="4372113"/>
            <a:chExt cx="1035165" cy="75197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25686F-9F34-1D41-AD13-D02E63FDEE1B}"/>
                </a:ext>
              </a:extLst>
            </p:cNvPr>
            <p:cNvSpPr/>
            <p:nvPr/>
          </p:nvSpPr>
          <p:spPr>
            <a:xfrm>
              <a:off x="3605842" y="4830792"/>
              <a:ext cx="207033" cy="2932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7E182A-104C-5842-A187-10C4A6FC8F23}"/>
                </a:ext>
              </a:extLst>
            </p:cNvPr>
            <p:cNvSpPr/>
            <p:nvPr/>
          </p:nvSpPr>
          <p:spPr>
            <a:xfrm>
              <a:off x="3812875" y="4372113"/>
              <a:ext cx="207033" cy="7519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AF6F60-2802-7742-BE6C-0D88C3076111}"/>
                </a:ext>
              </a:extLst>
            </p:cNvPr>
            <p:cNvSpPr/>
            <p:nvPr/>
          </p:nvSpPr>
          <p:spPr>
            <a:xfrm>
              <a:off x="4019908" y="4678392"/>
              <a:ext cx="207033" cy="44569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AB08A7A-49DD-564B-B33D-EE50983FD535}"/>
                </a:ext>
              </a:extLst>
            </p:cNvPr>
            <p:cNvSpPr/>
            <p:nvPr/>
          </p:nvSpPr>
          <p:spPr>
            <a:xfrm>
              <a:off x="4226941" y="4941210"/>
              <a:ext cx="207033" cy="1828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3BFAC6-9475-0745-A468-B12B3D083259}"/>
                </a:ext>
              </a:extLst>
            </p:cNvPr>
            <p:cNvSpPr/>
            <p:nvPr/>
          </p:nvSpPr>
          <p:spPr>
            <a:xfrm>
              <a:off x="4433974" y="4650621"/>
              <a:ext cx="207033" cy="4734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ight Brace 57">
            <a:extLst>
              <a:ext uri="{FF2B5EF4-FFF2-40B4-BE49-F238E27FC236}">
                <a16:creationId xmlns:a16="http://schemas.microsoft.com/office/drawing/2014/main" id="{32E0CD62-D1E0-A84E-83DC-C5006D195BE2}"/>
              </a:ext>
            </a:extLst>
          </p:cNvPr>
          <p:cNvSpPr/>
          <p:nvPr/>
        </p:nvSpPr>
        <p:spPr>
          <a:xfrm>
            <a:off x="4680398" y="3275861"/>
            <a:ext cx="280709" cy="75197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3926F6-2E5D-9946-9B4D-A1B9B30514BB}"/>
              </a:ext>
            </a:extLst>
          </p:cNvPr>
          <p:cNvSpPr txBox="1"/>
          <p:nvPr/>
        </p:nvSpPr>
        <p:spPr>
          <a:xfrm>
            <a:off x="463826" y="635214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“Label-Only Membership Inference Attacks”, ICML 2021</a:t>
            </a:r>
            <a:endParaRPr lang="en-US" dirty="0"/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31957E91-D181-7249-8BF3-371470AD36B8}"/>
              </a:ext>
            </a:extLst>
          </p:cNvPr>
          <p:cNvSpPr/>
          <p:nvPr/>
        </p:nvSpPr>
        <p:spPr>
          <a:xfrm>
            <a:off x="2833854" y="4646914"/>
            <a:ext cx="4389891" cy="797517"/>
          </a:xfrm>
          <a:prstGeom prst="wedgeRectCallout">
            <a:avLst>
              <a:gd name="adj1" fmla="val -2886"/>
              <a:gd name="adj2" fmla="val -1029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 class is preserved to ensure defense does not lower utility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D318161-B5D4-7444-9C16-18DE10F4BC54}"/>
              </a:ext>
            </a:extLst>
          </p:cNvPr>
          <p:cNvSpPr/>
          <p:nvPr/>
        </p:nvSpPr>
        <p:spPr>
          <a:xfrm>
            <a:off x="7223744" y="2388361"/>
            <a:ext cx="2034563" cy="2206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label-only</a:t>
            </a:r>
            <a:br>
              <a:rPr lang="en-US" sz="2400" b="1" dirty="0"/>
            </a:br>
            <a:r>
              <a:rPr lang="en-US" sz="2400" dirty="0"/>
              <a:t>distinguisher</a:t>
            </a:r>
          </a:p>
        </p:txBody>
      </p:sp>
      <p:pic>
        <p:nvPicPr>
          <p:cNvPr id="29" name="Picture 28" descr="Beastie, Freebsd Daemon clip art (116604) Free SVG Download / 4 Vector">
            <a:extLst>
              <a:ext uri="{FF2B5EF4-FFF2-40B4-BE49-F238E27FC236}">
                <a16:creationId xmlns:a16="http://schemas.microsoft.com/office/drawing/2014/main" id="{D06C283C-D47C-2B43-AF80-118380ABA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70" y="1762333"/>
            <a:ext cx="1705782" cy="2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2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57E6-9280-2D44-BFBB-2B2EDD40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What can we compute with </a:t>
            </a:r>
            <a:r>
              <a:rPr lang="en-US" dirty="0">
                <a:solidFill>
                  <a:srgbClr val="C00000"/>
                </a:solidFill>
              </a:rPr>
              <a:t>label-only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7ED74-3F76-0349-863B-F0DA7532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351338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Model confidence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Gradient norm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7605-51EB-874B-9496-A2026A0F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57E6-9280-2D44-BFBB-2B2EDD40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What can we compute with </a:t>
            </a:r>
            <a:r>
              <a:rPr lang="en-US" dirty="0">
                <a:solidFill>
                  <a:srgbClr val="C00000"/>
                </a:solidFill>
              </a:rPr>
              <a:t>label-only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7ED74-3F76-0349-863B-F0DA7532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351338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Model confidence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Gradient norm</a:t>
            </a:r>
          </a:p>
          <a:p>
            <a:pPr>
              <a:spcBef>
                <a:spcPts val="2200"/>
              </a:spcBef>
            </a:pPr>
            <a:r>
              <a:rPr lang="en-US" dirty="0"/>
              <a:t> Distance to decision boundary?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7605-51EB-874B-9496-A2026A0F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27</a:t>
            </a:fld>
            <a:endParaRPr lang="en-US"/>
          </a:p>
        </p:txBody>
      </p:sp>
      <p:pic>
        <p:nvPicPr>
          <p:cNvPr id="15" name="Picture 2" descr="Chapter 14 Support Vector Machines | Hands-On Machine Learning with R">
            <a:extLst>
              <a:ext uri="{FF2B5EF4-FFF2-40B4-BE49-F238E27FC236}">
                <a16:creationId xmlns:a16="http://schemas.microsoft.com/office/drawing/2014/main" id="{B33BFFFA-A46E-9E41-A0BD-62FD7E2B6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16410" r="65213" b="25186"/>
          <a:stretch/>
        </p:blipFill>
        <p:spPr bwMode="auto">
          <a:xfrm>
            <a:off x="6791527" y="1646238"/>
            <a:ext cx="3638145" cy="35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D42411-0698-1945-BAA1-8CA860EFBFDC}"/>
              </a:ext>
            </a:extLst>
          </p:cNvPr>
          <p:cNvCxnSpPr/>
          <p:nvPr/>
        </p:nvCxnSpPr>
        <p:spPr>
          <a:xfrm>
            <a:off x="6836922" y="1745127"/>
            <a:ext cx="3132307" cy="32847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64B0DD-AD36-9A4D-B23E-A3FC28B49FDC}"/>
              </a:ext>
            </a:extLst>
          </p:cNvPr>
          <p:cNvCxnSpPr>
            <a:cxnSpLocks/>
          </p:cNvCxnSpPr>
          <p:nvPr/>
        </p:nvCxnSpPr>
        <p:spPr>
          <a:xfrm flipV="1">
            <a:off x="8852169" y="3387489"/>
            <a:ext cx="380999" cy="39560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4531D966-37C7-8149-A8E4-F156C5E00D9E}"/>
              </a:ext>
            </a:extLst>
          </p:cNvPr>
          <p:cNvSpPr/>
          <p:nvPr/>
        </p:nvSpPr>
        <p:spPr>
          <a:xfrm>
            <a:off x="1851498" y="3960458"/>
            <a:ext cx="4015901" cy="967227"/>
          </a:xfrm>
          <a:prstGeom prst="wedgeRectCallout">
            <a:avLst>
              <a:gd name="adj1" fmla="val -36320"/>
              <a:gd name="adj2" fmla="val -796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Same as finding a “minimal norm” adversarial example !</a:t>
            </a:r>
          </a:p>
        </p:txBody>
      </p:sp>
    </p:spTree>
    <p:extLst>
      <p:ext uri="{BB962C8B-B14F-4D97-AF65-F5344CB8AC3E}">
        <p14:creationId xmlns:p14="http://schemas.microsoft.com/office/powerpoint/2010/main" val="1259154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57E6-9280-2D44-BFBB-2B2EDD40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What can we compute with </a:t>
            </a:r>
            <a:r>
              <a:rPr lang="en-US" dirty="0">
                <a:solidFill>
                  <a:srgbClr val="C00000"/>
                </a:solidFill>
              </a:rPr>
              <a:t>label-only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7ED74-3F76-0349-863B-F0DA7532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351338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Model confidence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/>
              <a:t> </a:t>
            </a:r>
            <a:r>
              <a:rPr lang="en-US" strike="sngStrike" dirty="0"/>
              <a:t>Gradient norm</a:t>
            </a:r>
          </a:p>
          <a:p>
            <a:pPr>
              <a:spcBef>
                <a:spcPts val="2200"/>
              </a:spcBef>
            </a:pPr>
            <a:r>
              <a:rPr lang="en-US" dirty="0"/>
              <a:t> Distance to decision boundary?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7605-51EB-874B-9496-A2026A0F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Chapter 14 Support Vector Machines | Hands-On Machine Learning with R">
            <a:extLst>
              <a:ext uri="{FF2B5EF4-FFF2-40B4-BE49-F238E27FC236}">
                <a16:creationId xmlns:a16="http://schemas.microsoft.com/office/drawing/2014/main" id="{35C10B14-0101-BA48-9BE4-13F5615BE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16410" r="65213" b="25186"/>
          <a:stretch/>
        </p:blipFill>
        <p:spPr bwMode="auto">
          <a:xfrm>
            <a:off x="6791527" y="1646238"/>
            <a:ext cx="3638145" cy="35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C66E03-BEB8-B94E-B615-0F6BE961B5AD}"/>
              </a:ext>
            </a:extLst>
          </p:cNvPr>
          <p:cNvCxnSpPr/>
          <p:nvPr/>
        </p:nvCxnSpPr>
        <p:spPr>
          <a:xfrm>
            <a:off x="6836922" y="1745127"/>
            <a:ext cx="3132307" cy="32847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2DF23E-E1D8-E24A-968E-00AFECCA2BF8}"/>
              </a:ext>
            </a:extLst>
          </p:cNvPr>
          <p:cNvCxnSpPr>
            <a:cxnSpLocks/>
          </p:cNvCxnSpPr>
          <p:nvPr/>
        </p:nvCxnSpPr>
        <p:spPr>
          <a:xfrm flipV="1">
            <a:off x="8852169" y="3387489"/>
            <a:ext cx="380999" cy="39560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9B696550-4CFF-8440-AB3E-8857B4A30333}"/>
              </a:ext>
            </a:extLst>
          </p:cNvPr>
          <p:cNvSpPr/>
          <p:nvPr/>
        </p:nvSpPr>
        <p:spPr>
          <a:xfrm>
            <a:off x="1851498" y="3960458"/>
            <a:ext cx="4015901" cy="967227"/>
          </a:xfrm>
          <a:prstGeom prst="wedgeRectCallout">
            <a:avLst>
              <a:gd name="adj1" fmla="val -36320"/>
              <a:gd name="adj2" fmla="val -796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Same as finding a “minimal norm” adversarial example !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5769D19-6849-AA49-B8CE-3DC52F81DFC1}"/>
              </a:ext>
            </a:extLst>
          </p:cNvPr>
          <p:cNvSpPr/>
          <p:nvPr/>
        </p:nvSpPr>
        <p:spPr>
          <a:xfrm>
            <a:off x="4688733" y="5043766"/>
            <a:ext cx="5280496" cy="967227"/>
          </a:xfrm>
          <a:prstGeom prst="wedgeRectCallout">
            <a:avLst>
              <a:gd name="adj1" fmla="val -39711"/>
              <a:gd name="adj2" fmla="val -756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can compute this with labels only! (decision-based attacks)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430CE-E8DC-4043-9E10-68713CCA7FDC}"/>
              </a:ext>
            </a:extLst>
          </p:cNvPr>
          <p:cNvSpPr txBox="1"/>
          <p:nvPr/>
        </p:nvSpPr>
        <p:spPr>
          <a:xfrm>
            <a:off x="463826" y="6352143"/>
            <a:ext cx="924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“Reliable Attacks Against Black-Box Machine Learning Models”, Brendel et al., ICLR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1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9E5608-CA31-4940-AB74-5746C051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38" y="1481382"/>
            <a:ext cx="6227324" cy="467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118CA1-4510-AF48-B153-BDE4AC2D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1728174" cy="1325563"/>
          </a:xfrm>
        </p:spPr>
        <p:txBody>
          <a:bodyPr/>
          <a:lstStyle/>
          <a:p>
            <a:r>
              <a:rPr lang="en-US" dirty="0"/>
              <a:t>Adversarial confidences </a:t>
            </a:r>
            <a:r>
              <a:rPr lang="en-US" dirty="0">
                <a:solidFill>
                  <a:srgbClr val="C00000"/>
                </a:solidFill>
              </a:rPr>
              <a:t>don’t prevent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401EC-C855-294D-B79D-FF8AC6D8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CE614-E6C4-7646-93D1-838B14F7B210}"/>
              </a:ext>
            </a:extLst>
          </p:cNvPr>
          <p:cNvSpPr txBox="1"/>
          <p:nvPr/>
        </p:nvSpPr>
        <p:spPr>
          <a:xfrm>
            <a:off x="463826" y="6075144"/>
            <a:ext cx="656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“Label-Only Membership Inference Attacks”, ICML 2021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“Membership Inference Attacks From First Principles”, preprint 2022</a:t>
            </a:r>
          </a:p>
        </p:txBody>
      </p:sp>
    </p:spTree>
    <p:extLst>
      <p:ext uri="{BB962C8B-B14F-4D97-AF65-F5344CB8AC3E}">
        <p14:creationId xmlns:p14="http://schemas.microsoft.com/office/powerpoint/2010/main" val="24930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77B9-DC1E-A447-AC26-59D5576C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i="1" dirty="0"/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All</a:t>
            </a:r>
            <a:r>
              <a:rPr lang="en-US" sz="4400" dirty="0">
                <a:solidFill>
                  <a:srgbClr val="C00000"/>
                </a:solidFill>
              </a:rPr>
              <a:t> models are vulnerable</a:t>
            </a:r>
            <a:r>
              <a:rPr lang="en-US" sz="4400" dirty="0"/>
              <a:t> to some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 The adversary can </a:t>
            </a:r>
            <a:r>
              <a:rPr lang="en-US" sz="4400" dirty="0">
                <a:solidFill>
                  <a:srgbClr val="C00000"/>
                </a:solidFill>
              </a:rPr>
              <a:t>adapt to </a:t>
            </a:r>
            <a:r>
              <a:rPr lang="en-US" sz="4400" b="1" i="1" dirty="0">
                <a:solidFill>
                  <a:srgbClr val="C00000"/>
                </a:solidFill>
              </a:rPr>
              <a:t>any</a:t>
            </a:r>
            <a:r>
              <a:rPr lang="en-US" sz="4400" dirty="0">
                <a:solidFill>
                  <a:srgbClr val="C00000"/>
                </a:solidFill>
              </a:rPr>
              <a:t> defense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1E12A-A5B9-154C-B8D1-F5964D5E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186BB-1FF5-4949-81A4-6F12C83E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4743"/>
            <a:ext cx="6395407" cy="2333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Update on Our Progress on AI and Hate Speech Detection | Meta">
            <a:extLst>
              <a:ext uri="{FF2B5EF4-FFF2-40B4-BE49-F238E27FC236}">
                <a16:creationId xmlns:a16="http://schemas.microsoft.com/office/drawing/2014/main" id="{FAAA07E5-2D8E-EB46-B822-A8A46F9B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04" y="4238714"/>
            <a:ext cx="4795520" cy="1291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am Filter Question - What needs to be changed to direct email to a third  party remote spam filter?">
            <a:extLst>
              <a:ext uri="{FF2B5EF4-FFF2-40B4-BE49-F238E27FC236}">
                <a16:creationId xmlns:a16="http://schemas.microsoft.com/office/drawing/2014/main" id="{51B5D1EE-85DD-6D4B-B2CB-3304B6DA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66" y="3509764"/>
            <a:ext cx="1265873" cy="8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BCBE2-3059-5A41-AAF8-E0081FD1E81C}"/>
              </a:ext>
            </a:extLst>
          </p:cNvPr>
          <p:cNvSpPr txBox="1"/>
          <p:nvPr/>
        </p:nvSpPr>
        <p:spPr>
          <a:xfrm>
            <a:off x="463826" y="6082708"/>
            <a:ext cx="9504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https://elie.net/blog/ai/harnessing-ai-to-combat-fraud-and-abuse-ai-is-the-key-to-robust-defenses/</a:t>
            </a:r>
            <a:endParaRPr lang="en-US" dirty="0"/>
          </a:p>
          <a:p>
            <a:r>
              <a:rPr lang="en-US" dirty="0">
                <a:hlinkClick r:id="rId7"/>
              </a:rPr>
              <a:t>https://about.fb.com/news/2021/02/update-on-our-progress-on-ai-and-hate-speech-detection/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75743B-07BF-DE45-B1FC-DE98185FA566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This sounds bad if you want to </a:t>
            </a:r>
            <a:r>
              <a:rPr lang="en-US" sz="4000" i="1" dirty="0">
                <a:solidFill>
                  <a:srgbClr val="C00000"/>
                </a:solidFill>
              </a:rPr>
              <a:t>defend</a:t>
            </a:r>
            <a:r>
              <a:rPr lang="en-US" sz="4000" dirty="0"/>
              <a:t> a model</a:t>
            </a:r>
            <a:endParaRPr lang="en-US" sz="4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7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against 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i="1" dirty="0"/>
              <a:t> </a:t>
            </a:r>
            <a:r>
              <a:rPr lang="en-US" sz="3600" dirty="0"/>
              <a:t>against </a:t>
            </a:r>
            <a:r>
              <a:rPr lang="en-US" sz="3600" dirty="0">
                <a:solidFill>
                  <a:srgbClr val="C00000"/>
                </a:solidFill>
              </a:rPr>
              <a:t>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attacking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anything “real”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0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against 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against 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attacking</a:t>
            </a:r>
            <a:r>
              <a:rPr lang="en-US" sz="3600" i="1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anything “real” </a:t>
            </a:r>
            <a:r>
              <a:rPr lang="en-US" sz="3600" dirty="0"/>
              <a:t>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1A46-3FD6-094C-A7F5-2563F3F5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32</a:t>
            </a:fld>
            <a:endParaRPr lang="en-US" sz="1600" dirty="0"/>
          </a:p>
        </p:txBody>
      </p:sp>
      <p:pic>
        <p:nvPicPr>
          <p:cNvPr id="29698" name="Picture 2" descr="Attacking Machine Learning with Adversarial Examples">
            <a:extLst>
              <a:ext uri="{FF2B5EF4-FFF2-40B4-BE49-F238E27FC236}">
                <a16:creationId xmlns:a16="http://schemas.microsoft.com/office/drawing/2014/main" id="{355E7DB6-74BF-4F45-A69C-6F8A5F57B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63" y="2606567"/>
            <a:ext cx="4778658" cy="18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B1423C-47C9-D84B-AB2A-E50A1994B1D0}"/>
              </a:ext>
            </a:extLst>
          </p:cNvPr>
          <p:cNvGrpSpPr>
            <a:grpSpLocks noChangeAspect="1"/>
          </p:cNvGrpSpPr>
          <p:nvPr/>
        </p:nvGrpSpPr>
        <p:grpSpPr>
          <a:xfrm>
            <a:off x="6862755" y="1883940"/>
            <a:ext cx="4244437" cy="3090120"/>
            <a:chOff x="4766400" y="2127600"/>
            <a:chExt cx="5937745" cy="43229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B50D3E-5AD8-F54C-AC19-DAFE260CE7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6400" y="2127600"/>
              <a:ext cx="5936400" cy="4322916"/>
              <a:chOff x="4766774" y="1733583"/>
              <a:chExt cx="6477841" cy="471719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3775BFE-FDBA-244B-A3D1-5622D099D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6774" y="1733583"/>
                <a:ext cx="6477841" cy="47171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6" descr="How to Watch Blocked Youtube Videos in your Country in 2020?">
                <a:extLst>
                  <a:ext uri="{FF2B5EF4-FFF2-40B4-BE49-F238E27FC236}">
                    <a16:creationId xmlns:a16="http://schemas.microsoft.com/office/drawing/2014/main" id="{AEB9D0A4-7AE8-8B4B-8750-F2FFCDACCD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694" y="3061494"/>
                <a:ext cx="5308012" cy="2943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EB3DC-56D9-DE4B-BF60-605DF809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774" y="2127632"/>
              <a:ext cx="5937371" cy="25846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C9852F-3E0C-3046-876B-52D4B3F0EF79}"/>
              </a:ext>
            </a:extLst>
          </p:cNvPr>
          <p:cNvSpPr txBox="1"/>
          <p:nvPr/>
        </p:nvSpPr>
        <p:spPr>
          <a:xfrm>
            <a:off x="533898" y="5122069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do we go from this...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AD7F6-2072-2444-8745-FAA4A247F74A}"/>
              </a:ext>
            </a:extLst>
          </p:cNvPr>
          <p:cNvSpPr txBox="1"/>
          <p:nvPr/>
        </p:nvSpPr>
        <p:spPr>
          <a:xfrm>
            <a:off x="8050525" y="5122069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...to this?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86C9D0-1B24-384E-BA8E-E28999E19655}"/>
              </a:ext>
            </a:extLst>
          </p:cNvPr>
          <p:cNvSpPr txBox="1">
            <a:spLocks/>
          </p:cNvSpPr>
          <p:nvPr/>
        </p:nvSpPr>
        <p:spPr>
          <a:xfrm>
            <a:off x="463826" y="365125"/>
            <a:ext cx="10889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Evading </a:t>
            </a:r>
            <a:r>
              <a:rPr lang="en-US" dirty="0">
                <a:solidFill>
                  <a:srgbClr val="C00000"/>
                </a:solidFill>
              </a:rPr>
              <a:t>research models </a:t>
            </a:r>
            <a:r>
              <a:rPr lang="en-US" dirty="0"/>
              <a:t>vs. </a:t>
            </a:r>
            <a:r>
              <a:rPr lang="en-US" dirty="0">
                <a:solidFill>
                  <a:srgbClr val="C00000"/>
                </a:solidFill>
              </a:rPr>
              <a:t>real systems</a:t>
            </a:r>
          </a:p>
        </p:txBody>
      </p:sp>
    </p:spTree>
    <p:extLst>
      <p:ext uri="{BB962C8B-B14F-4D97-AF65-F5344CB8AC3E}">
        <p14:creationId xmlns:p14="http://schemas.microsoft.com/office/powerpoint/2010/main" val="14002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97BD-0862-DE44-A357-EF515F18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/>
              <a:t>Evading </a:t>
            </a:r>
            <a:r>
              <a:rPr lang="en-US" dirty="0">
                <a:solidFill>
                  <a:srgbClr val="C00000"/>
                </a:solidFill>
              </a:rPr>
              <a:t>research models </a:t>
            </a:r>
            <a:r>
              <a:rPr lang="en-US" dirty="0"/>
              <a:t>vs. </a:t>
            </a:r>
            <a:r>
              <a:rPr lang="en-US" dirty="0">
                <a:solidFill>
                  <a:srgbClr val="C00000"/>
                </a:solidFill>
              </a:rPr>
              <a:t>real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BA2B-B6C6-2E4C-8BE5-A9E34C996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4"/>
            <a:ext cx="11620322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Research:  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“imperceptible” </a:t>
            </a:r>
            <a:r>
              <a:rPr lang="en-US" dirty="0"/>
              <a:t>perturbations</a:t>
            </a:r>
          </a:p>
          <a:p>
            <a:pPr marL="0" indent="0">
              <a:buNone/>
            </a:pPr>
            <a:r>
              <a:rPr lang="en-US" dirty="0"/>
              <a:t>			~95%	white-box attacks/defenses</a:t>
            </a:r>
          </a:p>
          <a:p>
            <a:pPr marL="0" indent="0">
              <a:buNone/>
            </a:pPr>
            <a:r>
              <a:rPr lang="en-US" dirty="0"/>
              <a:t>			~5%   	black-box with query access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C00000"/>
                </a:solidFill>
              </a:rPr>
              <a:t>&lt;1%   	black-box without query-access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Real systems: </a:t>
            </a: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&gt;99% black-box without query-access</a:t>
            </a:r>
          </a:p>
          <a:p>
            <a:pPr marL="0" indent="0">
              <a:buNone/>
            </a:pPr>
            <a:r>
              <a:rPr lang="en-US" dirty="0"/>
              <a:t>			attacks </a:t>
            </a:r>
            <a:r>
              <a:rPr lang="en-US" dirty="0">
                <a:solidFill>
                  <a:srgbClr val="0070C0"/>
                </a:solidFill>
              </a:rPr>
              <a:t>need not be imperceptible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1A46-3FD6-094C-A7F5-2563F3F5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33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2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4349-84E4-004C-8AA9-41E7D7EA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0889974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Real systems are black-box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4DA71-1AB1-274B-8F10-A1B225F2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34</a:t>
            </a:fld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3E5FC5-9599-6B41-B2E4-43F70E4ABA3C}"/>
              </a:ext>
            </a:extLst>
          </p:cNvPr>
          <p:cNvGrpSpPr>
            <a:grpSpLocks noChangeAspect="1"/>
          </p:cNvGrpSpPr>
          <p:nvPr/>
        </p:nvGrpSpPr>
        <p:grpSpPr>
          <a:xfrm>
            <a:off x="7650980" y="1609745"/>
            <a:ext cx="3581478" cy="2607459"/>
            <a:chOff x="4766400" y="2127600"/>
            <a:chExt cx="5937745" cy="43229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852CB1-BB02-B14D-9CC9-E0C6FC556E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6400" y="2127600"/>
              <a:ext cx="5936400" cy="4322916"/>
              <a:chOff x="4766774" y="1733583"/>
              <a:chExt cx="6477841" cy="471719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E832CC-827C-F844-97D7-1DF4A482E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6774" y="1733583"/>
                <a:ext cx="6477841" cy="47171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6" descr="How to Watch Blocked Youtube Videos in your Country in 2020?">
                <a:extLst>
                  <a:ext uri="{FF2B5EF4-FFF2-40B4-BE49-F238E27FC236}">
                    <a16:creationId xmlns:a16="http://schemas.microsoft.com/office/drawing/2014/main" id="{54724B77-BF2E-064C-808A-743B2D1407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694" y="3061494"/>
                <a:ext cx="5308012" cy="2943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6BC3D-B992-4840-83AB-0B919D8D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774" y="2127632"/>
              <a:ext cx="5937371" cy="25846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D6BF559-B110-E54C-98D2-282CDC196D7E}"/>
              </a:ext>
            </a:extLst>
          </p:cNvPr>
          <p:cNvSpPr txBox="1"/>
          <p:nvPr/>
        </p:nvSpPr>
        <p:spPr>
          <a:xfrm>
            <a:off x="463826" y="1824335"/>
            <a:ext cx="697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Challenge: </a:t>
            </a:r>
            <a:r>
              <a:rPr lang="en-US" sz="3200" dirty="0"/>
              <a:t>attack something like this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E7919-BCAB-3F43-AB55-D68CB8948DDC}"/>
              </a:ext>
            </a:extLst>
          </p:cNvPr>
          <p:cNvSpPr/>
          <p:nvPr/>
        </p:nvSpPr>
        <p:spPr>
          <a:xfrm>
            <a:off x="463826" y="4091018"/>
            <a:ext cx="10261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Not just an engineering exercise!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i="1" dirty="0"/>
              <a:t>you don’t get </a:t>
            </a:r>
            <a:r>
              <a:rPr lang="en-US" sz="3200" i="1" dirty="0">
                <a:solidFill>
                  <a:srgbClr val="0070C0"/>
                </a:solidFill>
              </a:rPr>
              <a:t>direct query access</a:t>
            </a:r>
            <a:r>
              <a:rPr lang="en-US" sz="3200" i="1" dirty="0"/>
              <a:t>...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i="1" dirty="0"/>
              <a:t>you get </a:t>
            </a:r>
            <a:r>
              <a:rPr lang="en-US" sz="3200" i="1" dirty="0">
                <a:solidFill>
                  <a:srgbClr val="0070C0"/>
                </a:solidFill>
              </a:rPr>
              <a:t>banned</a:t>
            </a:r>
            <a:r>
              <a:rPr lang="en-US" sz="3200" i="1" dirty="0"/>
              <a:t> after a few bad queries...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i="1" dirty="0"/>
              <a:t>you likely can’t build a </a:t>
            </a:r>
            <a:r>
              <a:rPr lang="en-US" sz="3200" i="1" dirty="0">
                <a:solidFill>
                  <a:srgbClr val="0070C0"/>
                </a:solidFill>
              </a:rPr>
              <a:t>good surrogate model</a:t>
            </a:r>
            <a:r>
              <a:rPr lang="en-US" sz="3200" i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24661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against 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against 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attacking</a:t>
            </a:r>
            <a:r>
              <a:rPr lang="en-US" sz="3600" i="1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anything “real” </a:t>
            </a:r>
            <a:r>
              <a:rPr lang="en-US" sz="3600" dirty="0"/>
              <a:t>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8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dirty="0"/>
              <a:t> against </a:t>
            </a:r>
            <a:r>
              <a:rPr lang="en-US" sz="3600" dirty="0">
                <a:solidFill>
                  <a:srgbClr val="C00000"/>
                </a:solidFill>
              </a:rPr>
              <a:t>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i="1" dirty="0"/>
              <a:t> </a:t>
            </a:r>
            <a:r>
              <a:rPr lang="en-US" sz="3600" dirty="0"/>
              <a:t>against </a:t>
            </a:r>
            <a:r>
              <a:rPr lang="en-US" sz="3600" dirty="0">
                <a:solidFill>
                  <a:srgbClr val="C00000"/>
                </a:solidFill>
              </a:rPr>
              <a:t>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attacking</a:t>
            </a:r>
            <a:r>
              <a:rPr lang="en-US" sz="3600" i="1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anything “real”</a:t>
            </a:r>
            <a:r>
              <a:rPr lang="en-US" sz="3600" dirty="0"/>
              <a:t>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8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2256817"/>
            <a:ext cx="11464317" cy="39201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Threat models </a:t>
            </a:r>
            <a:r>
              <a:rPr lang="en-US" sz="3600" dirty="0"/>
              <a:t>matter! </a:t>
            </a:r>
            <a:r>
              <a:rPr lang="en-US" sz="3200" i="1" dirty="0"/>
              <a:t>(who gets to go second?)</a:t>
            </a:r>
            <a:endParaRPr lang="en-US" sz="3600" i="1" dirty="0"/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Be careful what </a:t>
            </a:r>
            <a:r>
              <a:rPr lang="en-US" sz="3600" b="1" i="1" dirty="0">
                <a:solidFill>
                  <a:srgbClr val="C00000"/>
                </a:solidFill>
              </a:rPr>
              <a:t>promises</a:t>
            </a:r>
            <a:r>
              <a:rPr lang="en-US" sz="3600" dirty="0"/>
              <a:t> you make to users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Can we use adversarial examples for </a:t>
            </a:r>
            <a:r>
              <a:rPr lang="en-US" sz="3600" b="1" i="1" dirty="0">
                <a:solidFill>
                  <a:srgbClr val="C00000"/>
                </a:solidFill>
              </a:rPr>
              <a:t>something “real”?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3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77B9-DC1E-A447-AC26-59D5576C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i="1" dirty="0"/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All</a:t>
            </a:r>
            <a:r>
              <a:rPr lang="en-US" sz="4400" dirty="0">
                <a:solidFill>
                  <a:srgbClr val="C00000"/>
                </a:solidFill>
              </a:rPr>
              <a:t> models are vulnerable</a:t>
            </a:r>
            <a:r>
              <a:rPr lang="en-US" sz="4400" dirty="0"/>
              <a:t> to some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 The adversary can </a:t>
            </a:r>
            <a:r>
              <a:rPr lang="en-US" sz="4400" dirty="0">
                <a:solidFill>
                  <a:srgbClr val="C00000"/>
                </a:solidFill>
              </a:rPr>
              <a:t>adapt to </a:t>
            </a:r>
            <a:r>
              <a:rPr lang="en-US" sz="4400" b="1" i="1" dirty="0">
                <a:solidFill>
                  <a:srgbClr val="C00000"/>
                </a:solidFill>
              </a:rPr>
              <a:t>any</a:t>
            </a:r>
            <a:r>
              <a:rPr lang="en-US" sz="4400" dirty="0">
                <a:solidFill>
                  <a:srgbClr val="C00000"/>
                </a:solidFill>
              </a:rPr>
              <a:t> defense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1E12A-A5B9-154C-B8D1-F5964D5E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Responsible Limits on Facial Recognition Technology | World Economic Forum">
            <a:extLst>
              <a:ext uri="{FF2B5EF4-FFF2-40B4-BE49-F238E27FC236}">
                <a16:creationId xmlns:a16="http://schemas.microsoft.com/office/drawing/2014/main" id="{D420EBED-8DF9-A146-A42A-6FACFC36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" y="4001293"/>
            <a:ext cx="3470275" cy="21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ficial Intelligence for Government Surveillance – 7 Unique Use-Cases |  Emerj Artificial Intelligence Research">
            <a:extLst>
              <a:ext uri="{FF2B5EF4-FFF2-40B4-BE49-F238E27FC236}">
                <a16:creationId xmlns:a16="http://schemas.microsoft.com/office/drawing/2014/main" id="{5D2C5B9D-23E7-D944-98A7-CBC51E93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33" y="4108006"/>
            <a:ext cx="3470275" cy="17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rones and artificial intelligence can be used together -  SwissCognitive, World-Leading AI Network">
            <a:extLst>
              <a:ext uri="{FF2B5EF4-FFF2-40B4-BE49-F238E27FC236}">
                <a16:creationId xmlns:a16="http://schemas.microsoft.com/office/drawing/2014/main" id="{702AB869-826E-954D-BA30-B4134B7A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20" y="4001294"/>
            <a:ext cx="3248080" cy="19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546243-5406-3148-88E0-F5B52E4C4E81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This sounds good if you want to </a:t>
            </a:r>
            <a:r>
              <a:rPr lang="en-US" sz="4000" i="1" dirty="0">
                <a:solidFill>
                  <a:srgbClr val="C00000"/>
                </a:solidFill>
              </a:rPr>
              <a:t>attack</a:t>
            </a:r>
            <a:r>
              <a:rPr lang="en-US" sz="4000" dirty="0"/>
              <a:t> a model</a:t>
            </a:r>
            <a:endParaRPr lang="en-US" sz="4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Maybe we can use </a:t>
            </a:r>
            <a:r>
              <a:rPr lang="en-US" sz="4200" dirty="0">
                <a:solidFill>
                  <a:srgbClr val="C00000"/>
                </a:solidFill>
              </a:rPr>
              <a:t>adversarial examples </a:t>
            </a:r>
            <a:r>
              <a:rPr lang="en-US" sz="4200" b="1" i="1" dirty="0">
                <a:solidFill>
                  <a:srgbClr val="C00000"/>
                </a:solidFill>
              </a:rPr>
              <a:t>for good</a:t>
            </a:r>
            <a:r>
              <a:rPr lang="en-US" sz="42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D4F72-1A17-1640-9322-53A8F5D3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" r="2108"/>
          <a:stretch/>
        </p:blipFill>
        <p:spPr>
          <a:xfrm>
            <a:off x="832513" y="1955118"/>
            <a:ext cx="10167583" cy="917643"/>
          </a:xfrm>
          <a:prstGeom prst="rect">
            <a:avLst/>
          </a:prstGeom>
        </p:spPr>
      </p:pic>
      <p:pic>
        <p:nvPicPr>
          <p:cNvPr id="5122" name="Picture 2" descr="Avoiding Detection with Adversarial T-shirts | by Param Raval | Towards  Data Science">
            <a:extLst>
              <a:ext uri="{FF2B5EF4-FFF2-40B4-BE49-F238E27FC236}">
                <a16:creationId xmlns:a16="http://schemas.microsoft.com/office/drawing/2014/main" id="{1CE8B910-8B5A-FA44-AE89-8DDAC180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72" y="3247124"/>
            <a:ext cx="3868507" cy="28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12B88-E39B-8845-AC3A-3781E0B1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95" y="3556285"/>
            <a:ext cx="7157725" cy="1969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7FA8F-A0F3-4D40-8374-FBED2624D7C8}"/>
              </a:ext>
            </a:extLst>
          </p:cNvPr>
          <p:cNvSpPr txBox="1"/>
          <p:nvPr/>
        </p:nvSpPr>
        <p:spPr>
          <a:xfrm>
            <a:off x="8874231" y="6092939"/>
            <a:ext cx="16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Thys et al. 2019</a:t>
            </a:r>
          </a:p>
        </p:txBody>
      </p:sp>
    </p:spTree>
    <p:extLst>
      <p:ext uri="{BB962C8B-B14F-4D97-AF65-F5344CB8AC3E}">
        <p14:creationId xmlns:p14="http://schemas.microsoft.com/office/powerpoint/2010/main" val="230622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Claim: </a:t>
            </a:r>
            <a:r>
              <a:rPr lang="en-US" sz="4200" dirty="0"/>
              <a:t>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dirty="0"/>
              <a:t> against </a:t>
            </a:r>
            <a:r>
              <a:rPr lang="en-US" sz="3600" dirty="0">
                <a:solidFill>
                  <a:srgbClr val="C00000"/>
                </a:solidFill>
              </a:rPr>
              <a:t>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i="1" dirty="0"/>
              <a:t> </a:t>
            </a:r>
            <a:r>
              <a:rPr lang="en-US" sz="3600" dirty="0"/>
              <a:t>against </a:t>
            </a:r>
            <a:r>
              <a:rPr lang="en-US" sz="3600" dirty="0">
                <a:solidFill>
                  <a:srgbClr val="C00000"/>
                </a:solidFill>
              </a:rPr>
              <a:t>privacy attacks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attacking</a:t>
            </a:r>
            <a:r>
              <a:rPr lang="en-US" sz="3600" i="1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anything “real” </a:t>
            </a:r>
            <a:r>
              <a:rPr lang="en-US" sz="3600" dirty="0"/>
              <a:t>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1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103A-06B4-6E40-B121-3E7E004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BB224-97F3-9E4F-B14F-CCFD8F46D6F3}"/>
              </a:ext>
            </a:extLst>
          </p:cNvPr>
          <p:cNvSpPr txBox="1">
            <a:spLocks/>
          </p:cNvSpPr>
          <p:nvPr/>
        </p:nvSpPr>
        <p:spPr>
          <a:xfrm>
            <a:off x="463826" y="410368"/>
            <a:ext cx="1172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Claim</a:t>
            </a:r>
            <a:r>
              <a:rPr lang="en-US" sz="4200" dirty="0"/>
              <a:t>: adversarial examples </a:t>
            </a:r>
            <a:r>
              <a:rPr lang="en-US" sz="4200" b="1" i="1" dirty="0"/>
              <a:t>don’t</a:t>
            </a:r>
            <a:r>
              <a:rPr lang="en-US" sz="4200" dirty="0"/>
              <a:t> work 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202DA-EDF4-544A-A5FA-5489A330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56817"/>
            <a:ext cx="10889974" cy="392014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protecting</a:t>
            </a:r>
            <a:r>
              <a:rPr lang="en-US" sz="3600" dirty="0"/>
              <a:t> against </a:t>
            </a:r>
            <a:r>
              <a:rPr lang="en-US" sz="3600" dirty="0">
                <a:solidFill>
                  <a:srgbClr val="C00000"/>
                </a:solidFill>
              </a:rPr>
              <a:t>invasive models</a:t>
            </a:r>
          </a:p>
          <a:p>
            <a:pPr marL="514350" indent="-514350">
              <a:buAutoNum type="arabicParenR"/>
            </a:pPr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protecting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against privacy attacks</a:t>
            </a:r>
          </a:p>
          <a:p>
            <a:pPr marL="514350" indent="-514350">
              <a:buAutoNum type="arabicParenR"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attacking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anything “real”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0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798E-10F1-664C-B794-3E1D0C53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10368"/>
            <a:ext cx="11728174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</a:rPr>
              <a:t>Big brother </a:t>
            </a:r>
            <a:r>
              <a:rPr lang="en-US" sz="4200" dirty="0"/>
              <a:t>is watching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789F-1ECB-0E4A-B236-E7FF18E1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8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1A30-04DB-E34F-B835-0BBE81D6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6" y="1460006"/>
            <a:ext cx="5276247" cy="1145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96162-552C-9849-AEBC-14482F2A2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" y="2879291"/>
            <a:ext cx="6425721" cy="1099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9AEE2-AAE2-4C42-8A9C-FEF349013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31" y="1996108"/>
            <a:ext cx="4166568" cy="376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F6EF1-152A-D24C-A434-A4F25126D4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729" b="13036"/>
          <a:stretch/>
        </p:blipFill>
        <p:spPr>
          <a:xfrm>
            <a:off x="801601" y="4380077"/>
            <a:ext cx="5750169" cy="2035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20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B59FB-23BC-D744-A430-012D230947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2" y="1735931"/>
            <a:ext cx="8380148" cy="132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0B18BF-7F40-D14F-A5D6-300B713B1E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577" y="2632803"/>
            <a:ext cx="4819232" cy="39267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989287-25A6-6844-A287-51CBF661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10368"/>
            <a:ext cx="11728174" cy="1325563"/>
          </a:xfrm>
        </p:spPr>
        <p:txBody>
          <a:bodyPr anchor="ctr">
            <a:normAutofit/>
          </a:bodyPr>
          <a:lstStyle/>
          <a:p>
            <a:r>
              <a:rPr lang="en-US" sz="4200" strike="sngStrike" dirty="0"/>
              <a:t>Big brother</a:t>
            </a:r>
            <a:r>
              <a:rPr lang="en-US" sz="4200" dirty="0"/>
              <a:t> </a:t>
            </a:r>
            <a:r>
              <a:rPr lang="en-US" sz="4200" i="1" dirty="0">
                <a:solidFill>
                  <a:srgbClr val="C00000"/>
                </a:solidFill>
              </a:rPr>
              <a:t>Everyone</a:t>
            </a:r>
            <a:r>
              <a:rPr lang="en-US" sz="4200" dirty="0"/>
              <a:t> is watching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ED0F1-864C-E74B-A151-E2B5D4BEE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59" y="3796190"/>
            <a:ext cx="4992510" cy="2002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53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1127</Words>
  <Application>Microsoft Macintosh PowerPoint</Application>
  <PresentationFormat>Widescreen</PresentationFormat>
  <Paragraphs>235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When not to use  adversarial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brother is watching you</vt:lpstr>
      <vt:lpstr>Big brother Everyone is watching you</vt:lpstr>
      <vt:lpstr>Can adversarial examples save us from this dystopia?</vt:lpstr>
      <vt:lpstr>Poisoning facial recognition with adversarial examples</vt:lpstr>
      <vt:lpstr>PowerPoint Presentation</vt:lpstr>
      <vt:lpstr>PowerPoint Presentation</vt:lpstr>
      <vt:lpstr>The problem (1): adaptive defenses</vt:lpstr>
      <vt:lpstr>The problem (2): retroactive defenses</vt:lpstr>
      <vt:lpstr>Adversarial examples won’t save us</vt:lpstr>
      <vt:lpstr>Are evasion attacks any better?</vt:lpstr>
      <vt:lpstr>PowerPoint Presentation</vt:lpstr>
      <vt:lpstr>PowerPoint Presentation</vt:lpstr>
      <vt:lpstr>A simple privacy attack: membership inference</vt:lpstr>
      <vt:lpstr>Membership leakage from model confidence</vt:lpstr>
      <vt:lpstr>Defense idea: adversarial examples for distinguisher</vt:lpstr>
      <vt:lpstr>PowerPoint Presentation</vt:lpstr>
      <vt:lpstr>PowerPoint Presentation</vt:lpstr>
      <vt:lpstr>Adaptive “defense”: ignore the noise</vt:lpstr>
      <vt:lpstr>What can we compute with label-only access?</vt:lpstr>
      <vt:lpstr>What can we compute with label-only access?</vt:lpstr>
      <vt:lpstr>What can we compute with label-only access?</vt:lpstr>
      <vt:lpstr>Adversarial confidences don’t prevent inference</vt:lpstr>
      <vt:lpstr>PowerPoint Presentation</vt:lpstr>
      <vt:lpstr>PowerPoint Presentation</vt:lpstr>
      <vt:lpstr>PowerPoint Presentation</vt:lpstr>
      <vt:lpstr>Evading research models vs. real systems</vt:lpstr>
      <vt:lpstr>Real systems are black-box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(and isn't) private learning?</dc:title>
  <dc:creator>Florian Simon Tramer</dc:creator>
  <cp:lastModifiedBy>Florian Simon Tramer</cp:lastModifiedBy>
  <cp:revision>274</cp:revision>
  <dcterms:created xsi:type="dcterms:W3CDTF">2021-04-06T20:57:14Z</dcterms:created>
  <dcterms:modified xsi:type="dcterms:W3CDTF">2022-03-05T10:46:44Z</dcterms:modified>
</cp:coreProperties>
</file>